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73" r:id="rId2"/>
    <p:sldId id="277" r:id="rId3"/>
    <p:sldId id="276" r:id="rId4"/>
    <p:sldId id="279" r:id="rId5"/>
    <p:sldId id="289" r:id="rId6"/>
    <p:sldId id="290" r:id="rId7"/>
    <p:sldId id="278" r:id="rId8"/>
    <p:sldId id="282" r:id="rId9"/>
    <p:sldId id="281" r:id="rId10"/>
    <p:sldId id="283" r:id="rId11"/>
    <p:sldId id="285" r:id="rId12"/>
    <p:sldId id="286" r:id="rId13"/>
    <p:sldId id="287" r:id="rId1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ina"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F21C70E-ACF5-4440-A00E-CC38F77DF385}" type="datetimeFigureOut">
              <a:rPr lang="fa-IR" smtClean="0"/>
              <a:pPr/>
              <a:t>25/08/1435</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0D8A0884-19F6-482F-B8DE-B4B6ED78C2EB}"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21C70E-ACF5-4440-A00E-CC38F77DF385}" type="datetimeFigureOut">
              <a:rPr lang="fa-IR" smtClean="0"/>
              <a:pPr/>
              <a:t>25/08/1435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D8A0884-19F6-482F-B8DE-B4B6ED78C2EB}"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21C70E-ACF5-4440-A00E-CC38F77DF385}" type="datetimeFigureOut">
              <a:rPr lang="fa-IR" smtClean="0"/>
              <a:pPr/>
              <a:t>25/08/1435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D8A0884-19F6-482F-B8DE-B4B6ED78C2EB}"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21C70E-ACF5-4440-A00E-CC38F77DF385}" type="datetimeFigureOut">
              <a:rPr lang="fa-IR" smtClean="0"/>
              <a:pPr/>
              <a:t>25/08/1435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D8A0884-19F6-482F-B8DE-B4B6ED78C2EB}"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F21C70E-ACF5-4440-A00E-CC38F77DF385}" type="datetimeFigureOut">
              <a:rPr lang="fa-IR" smtClean="0"/>
              <a:pPr/>
              <a:t>25/08/1435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D8A0884-19F6-482F-B8DE-B4B6ED78C2EB}"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21C70E-ACF5-4440-A00E-CC38F77DF385}" type="datetimeFigureOut">
              <a:rPr lang="fa-IR" smtClean="0"/>
              <a:pPr/>
              <a:t>25/08/1435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D8A0884-19F6-482F-B8DE-B4B6ED78C2EB}"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F21C70E-ACF5-4440-A00E-CC38F77DF385}" type="datetimeFigureOut">
              <a:rPr lang="fa-IR" smtClean="0"/>
              <a:pPr/>
              <a:t>25/08/1435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D8A0884-19F6-482F-B8DE-B4B6ED78C2EB}"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F21C70E-ACF5-4440-A00E-CC38F77DF385}" type="datetimeFigureOut">
              <a:rPr lang="fa-IR" smtClean="0"/>
              <a:pPr/>
              <a:t>25/08/1435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D8A0884-19F6-482F-B8DE-B4B6ED78C2EB}"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21C70E-ACF5-4440-A00E-CC38F77DF385}" type="datetimeFigureOut">
              <a:rPr lang="fa-IR" smtClean="0"/>
              <a:pPr/>
              <a:t>25/08/1435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D8A0884-19F6-482F-B8DE-B4B6ED78C2EB}"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21C70E-ACF5-4440-A00E-CC38F77DF385}" type="datetimeFigureOut">
              <a:rPr lang="fa-IR" smtClean="0"/>
              <a:pPr/>
              <a:t>25/08/1435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D8A0884-19F6-482F-B8DE-B4B6ED78C2EB}"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F21C70E-ACF5-4440-A00E-CC38F77DF385}" type="datetimeFigureOut">
              <a:rPr lang="fa-IR" smtClean="0"/>
              <a:pPr/>
              <a:t>25/08/1435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0D8A0884-19F6-482F-B8DE-B4B6ED78C2EB}"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F21C70E-ACF5-4440-A00E-CC38F77DF385}" type="datetimeFigureOut">
              <a:rPr lang="fa-IR" smtClean="0"/>
              <a:pPr/>
              <a:t>25/08/1435</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D8A0884-19F6-482F-B8DE-B4B6ED78C2EB}"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5" descr="23"/>
          <p:cNvPicPr>
            <a:picLocks noGrp="1" noChangeAspect="1" noChangeArrowheads="1"/>
          </p:cNvPicPr>
          <p:nvPr>
            <p:ph idx="1"/>
          </p:nvPr>
        </p:nvPicPr>
        <p:blipFill>
          <a:blip r:embed="rId2" cstate="print">
            <a:clrChange>
              <a:clrFrom>
                <a:srgbClr val="FFFFFF"/>
              </a:clrFrom>
              <a:clrTo>
                <a:srgbClr val="FFFFFF">
                  <a:alpha val="0"/>
                </a:srgbClr>
              </a:clrTo>
            </a:clrChange>
          </a:blip>
          <a:srcRect/>
          <a:stretch>
            <a:fillRect/>
          </a:stretch>
        </p:blipFill>
        <p:spPr bwMode="auto">
          <a:xfrm>
            <a:off x="500034" y="785794"/>
            <a:ext cx="8143932" cy="4714908"/>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a:bodyPr>
          <a:lstStyle/>
          <a:p>
            <a:pPr algn="ctr"/>
            <a:r>
              <a:rPr lang="fa-IR" sz="3600" b="1" dirty="0" smtClean="0">
                <a:latin typeface="Arial" pitchFamily="34" charset="0"/>
                <a:cs typeface="Arial" pitchFamily="34" charset="0"/>
              </a:rPr>
              <a:t>سنجه هاي اختصاصي بهبود کيفيت</a:t>
            </a:r>
          </a:p>
        </p:txBody>
      </p:sp>
      <p:sp>
        <p:nvSpPr>
          <p:cNvPr id="3" name="Content Placeholder 2"/>
          <p:cNvSpPr>
            <a:spLocks noGrp="1"/>
          </p:cNvSpPr>
          <p:nvPr>
            <p:ph idx="1"/>
          </p:nvPr>
        </p:nvSpPr>
        <p:spPr>
          <a:xfrm>
            <a:off x="457200" y="1571612"/>
            <a:ext cx="8229600" cy="4752988"/>
          </a:xfrm>
        </p:spPr>
        <p:txBody>
          <a:bodyPr>
            <a:noAutofit/>
          </a:bodyPr>
          <a:lstStyle/>
          <a:p>
            <a:r>
              <a:rPr lang="fa-IR" sz="1800" b="1" dirty="0" smtClean="0">
                <a:latin typeface="Arial" pitchFamily="34" charset="0"/>
                <a:cs typeface="Arial" pitchFamily="34" charset="0"/>
              </a:rPr>
              <a:t>برنامه بهبود کیفیت فراگیر :19 سنجه</a:t>
            </a:r>
          </a:p>
          <a:p>
            <a:r>
              <a:rPr lang="fa-IR" sz="1800" b="1" dirty="0" smtClean="0"/>
              <a:t>سیستم پیشنهادها، انتقادها و شکایت ها</a:t>
            </a:r>
          </a:p>
          <a:p>
            <a:pPr marL="342900" indent="-342900">
              <a:buNone/>
            </a:pPr>
            <a:r>
              <a:rPr lang="fa-IR" sz="1600" b="1" dirty="0" smtClean="0"/>
              <a:t>15.درواحد بهبودکیفیت، خط مشی ها و روشهای مستند برای دریافت و رسیدگی به پیشنهادها، انتقادها و شکایت ها، حداقل برای بیماران، کارکنان و ملاقات کنندگان و همراهان وجود دارد</a:t>
            </a:r>
          </a:p>
          <a:p>
            <a:pPr marL="342900" indent="-342900"/>
            <a:r>
              <a:rPr lang="fa-IR" sz="1600" b="1" dirty="0" smtClean="0"/>
              <a:t>پایش مراقبت بالینی</a:t>
            </a:r>
          </a:p>
          <a:p>
            <a:pPr marL="342900" indent="-342900">
              <a:buNone/>
            </a:pPr>
            <a:r>
              <a:rPr lang="fa-IR" sz="1600" b="1" dirty="0" smtClean="0"/>
              <a:t>16. پایش داده ها، اقدامات و مداخلات مراقبتی، از طریق تعیین و تحلیل شاخصهای داراي خصوصيت </a:t>
            </a:r>
            <a:r>
              <a:rPr lang="en-US" sz="1600" b="1" dirty="0" smtClean="0"/>
              <a:t>smart </a:t>
            </a:r>
            <a:r>
              <a:rPr lang="fa-IR" sz="1600" b="1" dirty="0" smtClean="0"/>
              <a:t> براي رعایت حقوق گیرندگان خدمت، رعایت اصول ایمنی بیمار و کارکنان، ارزیابی بیمار، ارایه مراقب تها براساس دانش روز و ترجیحاً براساس راهنماهای طبابت بالینی، ارایه مراقبت به موقع، مستمر و یکپارچه، برنامه های کنترل کیفیت و ایمنی تصویر برداری و آزمایشگاه، اعمال جراحی تهاجمی، کاربرد آنتی بیوتی کها و داروهای خطرناک، خطاهای دارویی و کلیه خطاهای مراقبتی، کاربرد بیهوشی و آرام بخش های متوسط و عمیق، کاربرد خون و فرآورده های خونی، کنترل عفونت، تبعیت از قوانین پژوهش های بالینی  و  مدارک پزشکی شامل محتوا و سطح دسترسی، شناسایی بیماران وجود داشته باشد</a:t>
            </a:r>
          </a:p>
          <a:p>
            <a:pPr marL="342900" indent="-342900"/>
            <a:r>
              <a:rPr lang="fa-IR" sz="1600" b="1" dirty="0" smtClean="0"/>
              <a:t>راهنماهای طبابت بالینی</a:t>
            </a:r>
          </a:p>
          <a:p>
            <a:pPr marL="342900" indent="-342900">
              <a:buNone/>
            </a:pPr>
            <a:r>
              <a:rPr lang="fa-IR" sz="1600" b="1" dirty="0" smtClean="0"/>
              <a:t>17. بيمارستان از راهنماهای طبابت بالینی مورد تأیید وزارت بهداشت در ارایه خدمات مراقبتی استفاده مینماید(کارکنان آموزش ديده اند،جمع آوري و تجزيه و تحليل </a:t>
            </a:r>
            <a:r>
              <a:rPr lang="fa-IR" sz="1600" dirty="0" smtClean="0"/>
              <a:t>دادههای مربوط به اجرا و نتایج حاصل از به کارگیری راهنماهای خدمات بالینی)</a:t>
            </a:r>
            <a:endParaRPr lang="fa-IR" sz="1600" b="1" dirty="0" smtClean="0"/>
          </a:p>
          <a:p>
            <a:pPr marL="342900" indent="-342900">
              <a:buNone/>
            </a:pPr>
            <a:endParaRPr lang="fa-IR" sz="1600" dirty="0" smtClean="0"/>
          </a:p>
          <a:p>
            <a:pPr marL="342900" indent="-342900">
              <a:buFont typeface="+mj-lt"/>
              <a:buAutoNum type="arabicPeriod" startAt="11"/>
            </a:pPr>
            <a:endParaRPr lang="fa-IR" sz="1600" dirty="0" smtClean="0">
              <a:latin typeface="Arial" pitchFamily="34" charset="0"/>
              <a:cs typeface="Arial" pitchFamily="34" charset="0"/>
            </a:endParaRPr>
          </a:p>
          <a:p>
            <a:pPr marL="457200" indent="-457200">
              <a:buNone/>
            </a:pPr>
            <a:endParaRPr lang="en-US" sz="1600" dirty="0" smtClean="0">
              <a:latin typeface="Arial" pitchFamily="34" charset="0"/>
              <a:cs typeface="Arial" pitchFamily="34" charset="0"/>
            </a:endParaRPr>
          </a:p>
          <a:p>
            <a:endParaRPr lang="fa-IR" sz="1800" b="1" dirty="0" smtClean="0">
              <a:latin typeface="Arial" pitchFamily="34" charset="0"/>
              <a:cs typeface="Arial" pitchFamily="34" charset="0"/>
            </a:endParaRPr>
          </a:p>
          <a:p>
            <a:pPr>
              <a:buNone/>
            </a:pPr>
            <a:endParaRPr lang="fa-IR" sz="1800" b="1" dirty="0" smtClean="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a:bodyPr>
          <a:lstStyle/>
          <a:p>
            <a:pPr algn="ctr"/>
            <a:r>
              <a:rPr lang="fa-IR" sz="3600" b="1" dirty="0" smtClean="0">
                <a:latin typeface="Arial" pitchFamily="34" charset="0"/>
                <a:cs typeface="Arial" pitchFamily="34" charset="0"/>
              </a:rPr>
              <a:t>سنجه هاي اختصاصي بهبود کيفيت</a:t>
            </a:r>
          </a:p>
        </p:txBody>
      </p:sp>
      <p:sp>
        <p:nvSpPr>
          <p:cNvPr id="3" name="Content Placeholder 2"/>
          <p:cNvSpPr>
            <a:spLocks noGrp="1"/>
          </p:cNvSpPr>
          <p:nvPr>
            <p:ph idx="1"/>
          </p:nvPr>
        </p:nvSpPr>
        <p:spPr>
          <a:xfrm>
            <a:off x="457200" y="1571612"/>
            <a:ext cx="8229600" cy="4752988"/>
          </a:xfrm>
        </p:spPr>
        <p:txBody>
          <a:bodyPr>
            <a:noAutofit/>
          </a:bodyPr>
          <a:lstStyle/>
          <a:p>
            <a:r>
              <a:rPr lang="fa-IR" sz="1800" b="1" dirty="0" smtClean="0">
                <a:latin typeface="Arial" pitchFamily="34" charset="0"/>
                <a:cs typeface="Arial" pitchFamily="34" charset="0"/>
              </a:rPr>
              <a:t>برنامه بهبود کیفیت فراگیر :19 سنجه</a:t>
            </a:r>
          </a:p>
          <a:p>
            <a:r>
              <a:rPr lang="fa-IR" sz="1800" b="1" dirty="0" smtClean="0"/>
              <a:t>جمع آوری و تحلیل داده ها</a:t>
            </a:r>
          </a:p>
          <a:p>
            <a:pPr marL="342900" indent="-342900">
              <a:buNone/>
            </a:pPr>
            <a:r>
              <a:rPr lang="fa-IR" sz="1600" dirty="0" smtClean="0"/>
              <a:t>18.</a:t>
            </a:r>
            <a:r>
              <a:rPr lang="fa-IR" sz="1600" b="1" dirty="0" smtClean="0"/>
              <a:t> افراد دارای تجربه، دانش و مهارت درزمینه تحلیل داد هها، با مشارکت صاحبان فرآیند، مرتباً )حداقل فصلی(، داده های بیمارستان را گردآوری و تحلیل مینمایند</a:t>
            </a:r>
          </a:p>
          <a:p>
            <a:pPr>
              <a:buNone/>
            </a:pPr>
            <a:r>
              <a:rPr lang="fa-IR" sz="1600" b="1" dirty="0" smtClean="0"/>
              <a:t>19.</a:t>
            </a:r>
            <a:r>
              <a:rPr lang="fa-IR" sz="1600" dirty="0" smtClean="0"/>
              <a:t> گزارش تحلیل داده، با مشارکت حداقل یکی از اعضای کمیته یا بخش/ واحد مربوطه انجام شده و گزارش آن با امضای تهیه کنندگان در اختیاررییس کمیته و مسئولین واح دها و بخش ها قرار ميگيرد</a:t>
            </a:r>
          </a:p>
          <a:p>
            <a:pPr>
              <a:buNone/>
            </a:pPr>
            <a:r>
              <a:rPr lang="fa-IR" sz="1600" dirty="0" smtClean="0"/>
              <a:t>20. داده های بیمارستانی تحلیل می شوند و به وسیله تیم مدیریت ارشد بیمارستان، در تصمیم گیر یها به کارگرفته می شوند</a:t>
            </a:r>
          </a:p>
          <a:p>
            <a:pPr>
              <a:buNone/>
            </a:pPr>
            <a:r>
              <a:rPr lang="fa-IR" sz="1600" dirty="0" smtClean="0"/>
              <a:t>21. هدف ازجمع آوري داده ها براي تمام افراديكه درفرآيند جمع آوري و تحليل شاخصها دخالت دارند، روشن مي شود</a:t>
            </a:r>
          </a:p>
          <a:p>
            <a:pPr>
              <a:buNone/>
            </a:pPr>
            <a:r>
              <a:rPr lang="fa-IR" sz="1600" dirty="0" smtClean="0"/>
              <a:t>22. چك ليست مميزي داخلي (منظور از ممیزی داخلی در اولین ویرایش استانداردهای اعتباربخشی، خودارزیابی براساس استانداردهای ملی است که توسط بیمارستان با هدایت این واحد و مشارکت بخش ها و واحدهاانجام می شود) وکل بیمارستان به منظور شناخت نقاط قوت و فرصت هاي بهبود )نقاط ضعف( براساس استانداردهاي اعتباربخشي بيمارستان موجود است.</a:t>
            </a:r>
          </a:p>
          <a:p>
            <a:pPr>
              <a:buNone/>
            </a:pPr>
            <a:r>
              <a:rPr lang="fa-IR" sz="1600" dirty="0" smtClean="0"/>
              <a:t>23. بيمارستان براساس كي فرآيند مدون و كيپارچه مميزي داخلي وکل بیمارستان را در فواصل زماني منظم (حداقل هر شش ماه)انجام ميدهد.</a:t>
            </a:r>
          </a:p>
          <a:p>
            <a:pPr>
              <a:buNone/>
            </a:pPr>
            <a:r>
              <a:rPr lang="fa-IR" sz="1600" dirty="0" smtClean="0"/>
              <a:t>24.</a:t>
            </a:r>
            <a:r>
              <a:rPr lang="fa-IR" sz="1600" b="1" dirty="0" smtClean="0"/>
              <a:t> تحلیل نتايج مميزي داخلی و طراحی و اجرای برنامه مداخل هاي مناسب براساس آن، مستند شد هاند</a:t>
            </a:r>
          </a:p>
          <a:p>
            <a:pPr>
              <a:buNone/>
            </a:pPr>
            <a:r>
              <a:rPr lang="fa-IR" sz="1600" b="1" dirty="0" smtClean="0"/>
              <a:t>25. اقدامات اصلاحی که براساس نتایج تحلیل ها، صورت گرفت ه اند، مرتباً پایش میشوند</a:t>
            </a:r>
          </a:p>
          <a:p>
            <a:pPr>
              <a:buNone/>
            </a:pPr>
            <a:r>
              <a:rPr lang="fa-IR" sz="1600" b="1" dirty="0" smtClean="0"/>
              <a:t>26. در خصوص نتايج بررسيها و تحليل هاي صورت گرفته، به مديران ودست اندركاران، اطلاع رساني ميشود</a:t>
            </a:r>
            <a:endParaRPr lang="fa-IR" sz="1600" dirty="0" smtClean="0"/>
          </a:p>
          <a:p>
            <a:pPr marL="342900" indent="-342900">
              <a:buFont typeface="+mj-lt"/>
              <a:buAutoNum type="arabicPeriod" startAt="11"/>
            </a:pPr>
            <a:endParaRPr lang="fa-IR" sz="1600" dirty="0" smtClean="0">
              <a:latin typeface="Arial" pitchFamily="34" charset="0"/>
              <a:cs typeface="Arial" pitchFamily="34" charset="0"/>
            </a:endParaRPr>
          </a:p>
          <a:p>
            <a:pPr marL="457200" indent="-457200">
              <a:buNone/>
            </a:pPr>
            <a:endParaRPr lang="en-US" sz="1600" dirty="0" smtClean="0">
              <a:latin typeface="Arial" pitchFamily="34" charset="0"/>
              <a:cs typeface="Arial" pitchFamily="34" charset="0"/>
            </a:endParaRPr>
          </a:p>
          <a:p>
            <a:endParaRPr lang="fa-IR" sz="1800" b="1" dirty="0" smtClean="0">
              <a:latin typeface="Arial" pitchFamily="34" charset="0"/>
              <a:cs typeface="Arial" pitchFamily="34" charset="0"/>
            </a:endParaRPr>
          </a:p>
          <a:p>
            <a:pPr>
              <a:buNone/>
            </a:pPr>
            <a:endParaRPr lang="fa-IR" sz="1800" b="1"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24558"/>
          </a:xfrm>
        </p:spPr>
        <p:txBody>
          <a:bodyPr>
            <a:normAutofit/>
          </a:bodyPr>
          <a:lstStyle/>
          <a:p>
            <a:pPr algn="ctr">
              <a:buNone/>
            </a:pPr>
            <a:r>
              <a:rPr lang="fa-IR" sz="19900" b="1" dirty="0" smtClean="0"/>
              <a:t>سوال؟</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24558"/>
          </a:xfrm>
        </p:spPr>
        <p:txBody>
          <a:bodyPr>
            <a:normAutofit/>
          </a:bodyPr>
          <a:lstStyle/>
          <a:p>
            <a:pPr algn="ctr">
              <a:buNone/>
            </a:pPr>
            <a:endParaRPr lang="fa-IR" sz="8800" b="1" dirty="0" smtClean="0"/>
          </a:p>
          <a:p>
            <a:pPr algn="ctr">
              <a:buNone/>
            </a:pPr>
            <a:r>
              <a:rPr lang="fa-IR" sz="8800" b="1" dirty="0" smtClean="0"/>
              <a:t>موفق و پيروز باشيد</a:t>
            </a:r>
            <a:endParaRPr lang="en-US" sz="8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a:bodyPr>
          <a:lstStyle/>
          <a:p>
            <a:pPr algn="ctr"/>
            <a:r>
              <a:rPr lang="en-US" sz="4400" dirty="0" smtClean="0">
                <a:latin typeface="Arial" pitchFamily="34" charset="0"/>
                <a:cs typeface="Arial" pitchFamily="34" charset="0"/>
              </a:rPr>
              <a:t>QI</a:t>
            </a:r>
            <a:endParaRPr lang="en-US" sz="4400" dirty="0">
              <a:latin typeface="Arial" pitchFamily="34" charset="0"/>
              <a:cs typeface="Arial" pitchFamily="34" charset="0"/>
            </a:endParaRPr>
          </a:p>
        </p:txBody>
      </p:sp>
      <p:sp>
        <p:nvSpPr>
          <p:cNvPr id="3" name="Content Placeholder 2"/>
          <p:cNvSpPr>
            <a:spLocks noGrp="1"/>
          </p:cNvSpPr>
          <p:nvPr>
            <p:ph idx="1"/>
          </p:nvPr>
        </p:nvSpPr>
        <p:spPr>
          <a:xfrm>
            <a:off x="457200" y="1571612"/>
            <a:ext cx="8229600" cy="4752988"/>
          </a:xfrm>
        </p:spPr>
        <p:txBody>
          <a:bodyPr>
            <a:noAutofit/>
          </a:bodyPr>
          <a:lstStyle/>
          <a:p>
            <a:pPr>
              <a:buNone/>
            </a:pPr>
            <a:r>
              <a:rPr lang="fa-IR" sz="2400" b="1" dirty="0" smtClean="0">
                <a:latin typeface="Arial" pitchFamily="34" charset="0"/>
                <a:cs typeface="Arial" pitchFamily="34" charset="0"/>
              </a:rPr>
              <a:t>يکي از محورهاي اعتبار بخشي</a:t>
            </a:r>
          </a:p>
          <a:p>
            <a:pPr>
              <a:buNone/>
            </a:pPr>
            <a:r>
              <a:rPr lang="fa-IR" sz="2400" b="1" dirty="0" smtClean="0">
                <a:latin typeface="Arial" pitchFamily="34" charset="0"/>
                <a:cs typeface="Arial" pitchFamily="34" charset="0"/>
              </a:rPr>
              <a:t>شامل سنجه هاي عمومي مشترک (8 گروه ) و اختصاصي (10 گروه)</a:t>
            </a:r>
          </a:p>
          <a:p>
            <a:pPr>
              <a:buNone/>
            </a:pPr>
            <a:r>
              <a:rPr lang="fa-IR" sz="2400" b="1" dirty="0" smtClean="0">
                <a:latin typeface="Arial" pitchFamily="34" charset="0"/>
                <a:cs typeface="Arial" pitchFamily="34" charset="0"/>
              </a:rPr>
              <a:t>سنجه هاي عمومي :</a:t>
            </a:r>
          </a:p>
          <a:p>
            <a:r>
              <a:rPr lang="fa-IR" sz="2400" b="1" dirty="0" smtClean="0">
                <a:latin typeface="Arial" pitchFamily="34" charset="0"/>
                <a:cs typeface="Arial" pitchFamily="34" charset="0"/>
              </a:rPr>
              <a:t>برنامه استراتژيك :6 سنجه</a:t>
            </a:r>
          </a:p>
          <a:p>
            <a:r>
              <a:rPr lang="fa-IR" sz="2400" b="1" dirty="0" smtClean="0">
                <a:latin typeface="Arial" pitchFamily="34" charset="0"/>
                <a:cs typeface="Arial" pitchFamily="34" charset="0"/>
              </a:rPr>
              <a:t>مسئول واحد:2 سنجه</a:t>
            </a:r>
          </a:p>
          <a:p>
            <a:r>
              <a:rPr lang="fa-IR" sz="2400" b="1" dirty="0" smtClean="0">
                <a:latin typeface="Arial" pitchFamily="34" charset="0"/>
                <a:cs typeface="Arial" pitchFamily="34" charset="0"/>
              </a:rPr>
              <a:t>پرونده پرسنلي :3 سنجه</a:t>
            </a:r>
          </a:p>
          <a:p>
            <a:r>
              <a:rPr lang="fa-IR" sz="2400" b="1" dirty="0" smtClean="0">
                <a:latin typeface="Arial" pitchFamily="34" charset="0"/>
                <a:cs typeface="Arial" pitchFamily="34" charset="0"/>
              </a:rPr>
              <a:t>ليست كاركنان:4 سنجه </a:t>
            </a:r>
          </a:p>
          <a:p>
            <a:r>
              <a:rPr lang="fa-IR" sz="2400" b="1" dirty="0" smtClean="0">
                <a:latin typeface="Arial" pitchFamily="34" charset="0"/>
                <a:cs typeface="Arial" pitchFamily="34" charset="0"/>
              </a:rPr>
              <a:t> دوره توجیهی بدو ورود : 4 سنجه</a:t>
            </a:r>
          </a:p>
          <a:p>
            <a:r>
              <a:rPr lang="fa-IR" sz="2400" b="1" dirty="0" smtClean="0">
                <a:latin typeface="Arial" pitchFamily="34" charset="0"/>
                <a:cs typeface="Arial" pitchFamily="34" charset="0"/>
              </a:rPr>
              <a:t> آزمون صلاحیت و  توانمندی  کارکنان :9 سنجه</a:t>
            </a:r>
          </a:p>
          <a:p>
            <a:r>
              <a:rPr lang="fa-IR" sz="2400" b="1" dirty="0" smtClean="0">
                <a:latin typeface="Arial" pitchFamily="34" charset="0"/>
                <a:cs typeface="Arial" pitchFamily="34" charset="0"/>
              </a:rPr>
              <a:t> آموزش و توانمندسازی کارکنان :16 سنجه</a:t>
            </a:r>
          </a:p>
          <a:p>
            <a:r>
              <a:rPr lang="fa-IR" sz="2400" b="1" dirty="0" smtClean="0">
                <a:latin typeface="Arial" pitchFamily="34" charset="0"/>
                <a:cs typeface="Arial" pitchFamily="34" charset="0"/>
              </a:rPr>
              <a:t>  کتابچه/مجموعه ایمنی و سلامت شغلی و بهداشت محیط :6 سنجه</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a:bodyPr>
          <a:lstStyle/>
          <a:p>
            <a:pPr algn="ctr"/>
            <a:r>
              <a:rPr lang="en-US" sz="4400" dirty="0" smtClean="0">
                <a:latin typeface="Arial" pitchFamily="34" charset="0"/>
                <a:cs typeface="Arial" pitchFamily="34" charset="0"/>
              </a:rPr>
              <a:t>QI</a:t>
            </a:r>
            <a:endParaRPr lang="en-US" sz="4400" dirty="0">
              <a:latin typeface="Arial" pitchFamily="34" charset="0"/>
              <a:cs typeface="Arial" pitchFamily="34" charset="0"/>
            </a:endParaRPr>
          </a:p>
        </p:txBody>
      </p:sp>
      <p:sp>
        <p:nvSpPr>
          <p:cNvPr id="3" name="Content Placeholder 2"/>
          <p:cNvSpPr>
            <a:spLocks noGrp="1"/>
          </p:cNvSpPr>
          <p:nvPr>
            <p:ph idx="1"/>
          </p:nvPr>
        </p:nvSpPr>
        <p:spPr>
          <a:xfrm>
            <a:off x="457200" y="1571612"/>
            <a:ext cx="8229600" cy="4752988"/>
          </a:xfrm>
        </p:spPr>
        <p:txBody>
          <a:bodyPr>
            <a:noAutofit/>
          </a:bodyPr>
          <a:lstStyle/>
          <a:p>
            <a:pPr>
              <a:buNone/>
            </a:pPr>
            <a:r>
              <a:rPr lang="fa-IR" sz="2400" dirty="0" smtClean="0">
                <a:latin typeface="Arial" pitchFamily="34" charset="0"/>
                <a:cs typeface="Arial" pitchFamily="34" charset="0"/>
              </a:rPr>
              <a:t>سنجه هاي اختصاصي :</a:t>
            </a:r>
          </a:p>
          <a:p>
            <a:r>
              <a:rPr lang="fa-IR" sz="2400" dirty="0" smtClean="0">
                <a:latin typeface="Arial" pitchFamily="34" charset="0"/>
                <a:cs typeface="Arial" pitchFamily="34" charset="0"/>
              </a:rPr>
              <a:t>نمودار سازمانی: 2 سنجه</a:t>
            </a:r>
          </a:p>
          <a:p>
            <a:r>
              <a:rPr lang="fa-IR" sz="2400" dirty="0" smtClean="0">
                <a:latin typeface="Arial" pitchFamily="34" charset="0"/>
                <a:cs typeface="Arial" pitchFamily="34" charset="0"/>
              </a:rPr>
              <a:t>برنامه بهبود کیفیت فراگیر :19 سنجه</a:t>
            </a:r>
          </a:p>
          <a:p>
            <a:r>
              <a:rPr lang="fa-IR" sz="2400" dirty="0" smtClean="0">
                <a:latin typeface="Arial" pitchFamily="34" charset="0"/>
                <a:cs typeface="Arial" pitchFamily="34" charset="0"/>
              </a:rPr>
              <a:t>گزارش برنامه بهبود کیفیت :1سنجه</a:t>
            </a:r>
          </a:p>
          <a:p>
            <a:r>
              <a:rPr lang="fa-IR" sz="2400" dirty="0" smtClean="0">
                <a:latin typeface="Arial" pitchFamily="34" charset="0"/>
                <a:cs typeface="Arial" pitchFamily="34" charset="0"/>
              </a:rPr>
              <a:t>سیستم ها و فرآیند های بیمارستان:1سنجه</a:t>
            </a:r>
            <a:endParaRPr lang="en-US" sz="2400" dirty="0" smtClean="0">
              <a:latin typeface="Arial" pitchFamily="34" charset="0"/>
              <a:cs typeface="Arial" pitchFamily="34" charset="0"/>
            </a:endParaRPr>
          </a:p>
          <a:p>
            <a:r>
              <a:rPr lang="fa-IR" sz="2400" dirty="0" smtClean="0">
                <a:latin typeface="Arial" pitchFamily="34" charset="0"/>
                <a:cs typeface="Arial" pitchFamily="34" charset="0"/>
              </a:rPr>
              <a:t>فرایند عملیاتی و چرخه بازخورد برنامه بهبود کیفیت:1 سنجه</a:t>
            </a:r>
          </a:p>
          <a:p>
            <a:r>
              <a:rPr lang="fa-IR" sz="2400" dirty="0" smtClean="0">
                <a:latin typeface="Arial" pitchFamily="34" charset="0"/>
                <a:cs typeface="Arial" pitchFamily="34" charset="0"/>
              </a:rPr>
              <a:t>پایش مدیریتی:11 سنجه</a:t>
            </a:r>
          </a:p>
          <a:p>
            <a:r>
              <a:rPr lang="fa-IR" sz="2400" dirty="0" smtClean="0">
                <a:latin typeface="Arial" pitchFamily="34" charset="0"/>
                <a:cs typeface="Arial" pitchFamily="34" charset="0"/>
              </a:rPr>
              <a:t>سیستم پیشنهادات، انتقادات و شکایات:12 سنجه</a:t>
            </a:r>
          </a:p>
          <a:p>
            <a:r>
              <a:rPr lang="fa-IR" sz="2400" dirty="0" smtClean="0">
                <a:latin typeface="Arial" pitchFamily="34" charset="0"/>
                <a:cs typeface="Arial" pitchFamily="34" charset="0"/>
              </a:rPr>
              <a:t>پایش مراقبت بالینی:18 سنجه</a:t>
            </a:r>
          </a:p>
          <a:p>
            <a:r>
              <a:rPr lang="fa-IR" sz="2400" dirty="0" smtClean="0">
                <a:latin typeface="Arial" pitchFamily="34" charset="0"/>
                <a:cs typeface="Arial" pitchFamily="34" charset="0"/>
              </a:rPr>
              <a:t>راهنماهای طبابت  بالینی:2 سنجه</a:t>
            </a:r>
          </a:p>
          <a:p>
            <a:r>
              <a:rPr lang="fa-IR" sz="2400" dirty="0" smtClean="0">
                <a:latin typeface="Arial" pitchFamily="34" charset="0"/>
                <a:cs typeface="Arial" pitchFamily="34" charset="0"/>
              </a:rPr>
              <a:t>جمع آوری و تحلیل داده ها:11 سنجه</a:t>
            </a:r>
          </a:p>
          <a:p>
            <a:pPr>
              <a:buNone/>
            </a:pPr>
            <a:endParaRPr lang="fa-IR" sz="2400" dirty="0" smtClean="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a:bodyPr>
          <a:lstStyle/>
          <a:p>
            <a:pPr algn="ctr"/>
            <a:r>
              <a:rPr lang="en-US" sz="4400" dirty="0" smtClean="0">
                <a:latin typeface="Arial" pitchFamily="34" charset="0"/>
                <a:cs typeface="Arial" pitchFamily="34" charset="0"/>
              </a:rPr>
              <a:t>QI</a:t>
            </a:r>
            <a:endParaRPr lang="en-US" sz="4400" dirty="0">
              <a:latin typeface="Arial" pitchFamily="34" charset="0"/>
              <a:cs typeface="Arial" pitchFamily="34" charset="0"/>
            </a:endParaRPr>
          </a:p>
        </p:txBody>
      </p:sp>
      <p:sp>
        <p:nvSpPr>
          <p:cNvPr id="3" name="Content Placeholder 2"/>
          <p:cNvSpPr>
            <a:spLocks noGrp="1"/>
          </p:cNvSpPr>
          <p:nvPr>
            <p:ph idx="1"/>
          </p:nvPr>
        </p:nvSpPr>
        <p:spPr>
          <a:xfrm>
            <a:off x="457200" y="1571612"/>
            <a:ext cx="8229600" cy="4752988"/>
          </a:xfrm>
        </p:spPr>
        <p:txBody>
          <a:bodyPr>
            <a:noAutofit/>
          </a:bodyPr>
          <a:lstStyle/>
          <a:p>
            <a:pPr>
              <a:buNone/>
            </a:pPr>
            <a:r>
              <a:rPr lang="fa-IR" sz="2400" dirty="0" smtClean="0">
                <a:latin typeface="Arial" pitchFamily="34" charset="0"/>
                <a:cs typeface="Arial" pitchFamily="34" charset="0"/>
              </a:rPr>
              <a:t>گامهاي اجرائي:</a:t>
            </a:r>
          </a:p>
          <a:p>
            <a:r>
              <a:rPr lang="fa-IR" sz="2400" dirty="0" smtClean="0">
                <a:latin typeface="Arial" pitchFamily="34" charset="0"/>
                <a:cs typeface="Arial" pitchFamily="34" charset="0"/>
              </a:rPr>
              <a:t>مطالعه موضوع</a:t>
            </a:r>
          </a:p>
          <a:p>
            <a:r>
              <a:rPr lang="fa-IR" sz="2400" dirty="0" smtClean="0">
                <a:latin typeface="Arial" pitchFamily="34" charset="0"/>
                <a:cs typeface="Arial" pitchFamily="34" charset="0"/>
              </a:rPr>
              <a:t>تشکيل تيم:متشکل از کارشناس امور بيمارستاني ،رييس ، مدير و مترون بيمارستان ، همکاران داراي پتانسيل از واحدهاي پشتيباني ، اداري مالي و باليني بيمارستان (ترجيها از همکاران ثابت و ترکيبي از باتجربه ها و نيرهاي جوان)</a:t>
            </a:r>
            <a:endParaRPr lang="en-US" sz="2400" dirty="0" smtClean="0">
              <a:latin typeface="Arial" pitchFamily="34" charset="0"/>
              <a:cs typeface="Arial" pitchFamily="34" charset="0"/>
            </a:endParaRPr>
          </a:p>
          <a:p>
            <a:r>
              <a:rPr lang="fa-IR" sz="2400" dirty="0" smtClean="0">
                <a:latin typeface="Arial" pitchFamily="34" charset="0"/>
                <a:cs typeface="Arial" pitchFamily="34" charset="0"/>
                <a:hlinkClick r:id="" action="ppaction://hlinkshowjump?jump=nextslide"/>
              </a:rPr>
              <a:t>مشارکت تيم مديريت ارشد</a:t>
            </a:r>
            <a:endParaRPr lang="fa-IR" sz="2400" dirty="0" smtClean="0">
              <a:latin typeface="Arial" pitchFamily="34" charset="0"/>
              <a:cs typeface="Arial" pitchFamily="34" charset="0"/>
            </a:endParaRPr>
          </a:p>
          <a:p>
            <a:r>
              <a:rPr lang="fa-IR" sz="2400" dirty="0" smtClean="0">
                <a:latin typeface="Arial" pitchFamily="34" charset="0"/>
                <a:cs typeface="Arial" pitchFamily="34" charset="0"/>
              </a:rPr>
              <a:t>تعيين مکان مناسب و داراي امکانات کافي براي واحد</a:t>
            </a:r>
          </a:p>
          <a:p>
            <a:r>
              <a:rPr lang="fa-IR" sz="2400" dirty="0" smtClean="0">
                <a:latin typeface="Arial" pitchFamily="34" charset="0"/>
                <a:cs typeface="Arial" pitchFamily="34" charset="0"/>
              </a:rPr>
              <a:t>تعيين روزي به عنوان  روز کيفيت در هر هفته</a:t>
            </a:r>
          </a:p>
          <a:p>
            <a:r>
              <a:rPr lang="fa-IR" sz="2400" dirty="0" smtClean="0">
                <a:latin typeface="Arial" pitchFamily="34" charset="0"/>
                <a:cs typeface="Arial" pitchFamily="34" charset="0"/>
              </a:rPr>
              <a:t>تعطيل نمودن فعاليتهاي روزمره (مسئولين ارشد بيمارستان)در روز کيفيت</a:t>
            </a:r>
          </a:p>
          <a:p>
            <a:pPr>
              <a:buNone/>
            </a:pPr>
            <a:endParaRPr lang="fa-IR" sz="2400" dirty="0" smtClean="0">
              <a:latin typeface="Arial" pitchFamily="34" charset="0"/>
              <a:cs typeface="Arial" pitchFamily="34" charset="0"/>
            </a:endParaRPr>
          </a:p>
          <a:p>
            <a:endParaRPr lang="en-US" sz="2400" dirty="0" smtClean="0">
              <a:latin typeface="Arial" pitchFamily="34" charset="0"/>
              <a:cs typeface="Arial" pitchFamily="34" charset="0"/>
            </a:endParaRP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pPr>
              <a:buNone/>
            </a:pPr>
            <a:endParaRPr lang="fa-IR" sz="2400" dirty="0" smtClean="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71480"/>
            <a:ext cx="8572560" cy="5753120"/>
          </a:xfrm>
        </p:spPr>
        <p:txBody>
          <a:bodyPr>
            <a:noAutofit/>
          </a:bodyPr>
          <a:lstStyle/>
          <a:p>
            <a:pPr>
              <a:buNone/>
            </a:pPr>
            <a:r>
              <a:rPr lang="fa-IR" sz="2000" dirty="0" smtClean="0">
                <a:latin typeface="Arial" pitchFamily="34" charset="0"/>
                <a:cs typeface="Arial" pitchFamily="34" charset="0"/>
              </a:rPr>
              <a:t>مديريت ارشد:</a:t>
            </a:r>
          </a:p>
          <a:p>
            <a:pPr>
              <a:buNone/>
            </a:pPr>
            <a:r>
              <a:rPr lang="fa-IR" sz="2000" dirty="0" smtClean="0">
                <a:latin typeface="Arial" pitchFamily="34" charset="0"/>
                <a:cs typeface="Arial" pitchFamily="34" charset="0"/>
              </a:rPr>
              <a:t>مطابق توضيحات پاورقي سنجه 1 محور واحد مدیریت و رهبری :درصورتی که تیم مدیریت ارشد بیمارستان دارای دو بخش مجزای حاکمیتی و اجرایی باشد، این استانداردها مربوط به بخش حاکمیتی </a:t>
            </a:r>
            <a:r>
              <a:rPr lang="en-US" sz="2000" dirty="0" smtClean="0">
                <a:latin typeface="Arial" pitchFamily="34" charset="0"/>
                <a:cs typeface="Arial" pitchFamily="34" charset="0"/>
              </a:rPr>
              <a:t>)</a:t>
            </a:r>
            <a:r>
              <a:rPr lang="fa-IR" sz="2000" dirty="0" smtClean="0">
                <a:latin typeface="Arial" pitchFamily="34" charset="0"/>
                <a:cs typeface="Arial" pitchFamily="34" charset="0"/>
              </a:rPr>
              <a:t>هیات امنا، شورای راهبری، مجمع یا هرگروه متناظر آن در بیمارستان</a:t>
            </a:r>
            <a:r>
              <a:rPr lang="en-US" sz="2000" dirty="0" smtClean="0">
                <a:latin typeface="Arial" pitchFamily="34" charset="0"/>
                <a:cs typeface="Arial" pitchFamily="34" charset="0"/>
              </a:rPr>
              <a:t>(</a:t>
            </a:r>
            <a:r>
              <a:rPr lang="fa-IR" sz="2000" dirty="0" smtClean="0">
                <a:latin typeface="Arial" pitchFamily="34" charset="0"/>
                <a:cs typeface="Arial" pitchFamily="34" charset="0"/>
              </a:rPr>
              <a:t>، خواهد بود. در صورتی که بیمارستان فاقد بخش حاکمیتی مجزا باشد، مسئولیت اجرای این استانداردها در مواردی که مغایرت قانونی وجود نداشته باشد، بر عهده رییس، مدير عامل يا مسئول پست متناظر آن در بیمارستان خواهد بود</a:t>
            </a:r>
            <a:endParaRPr lang="en-US" sz="2000" dirty="0" smtClean="0">
              <a:latin typeface="Arial" pitchFamily="34" charset="0"/>
              <a:cs typeface="Arial" pitchFamily="34" charset="0"/>
            </a:endParaRPr>
          </a:p>
          <a:p>
            <a:pPr>
              <a:buNone/>
            </a:pPr>
            <a:r>
              <a:rPr lang="fa-IR" sz="2000" dirty="0" smtClean="0">
                <a:latin typeface="Arial" pitchFamily="34" charset="0"/>
                <a:cs typeface="Arial" pitchFamily="34" charset="0"/>
              </a:rPr>
              <a:t>سنجه 2-4 تیم مدیریت اجرایی بیمارستان اعضای ثابتی دارد که حداقل شامل افراد ذيل است: </a:t>
            </a:r>
            <a:endParaRPr lang="en-US" sz="2000" dirty="0" smtClean="0">
              <a:latin typeface="Arial" pitchFamily="34" charset="0"/>
              <a:cs typeface="Arial" pitchFamily="34" charset="0"/>
            </a:endParaRPr>
          </a:p>
          <a:p>
            <a:pPr>
              <a:buNone/>
            </a:pPr>
            <a:r>
              <a:rPr lang="fa-IR" sz="2000" dirty="0" smtClean="0">
                <a:latin typeface="Arial" pitchFamily="34" charset="0"/>
                <a:cs typeface="Arial" pitchFamily="34" charset="0"/>
              </a:rPr>
              <a:t>رییس، مدير عامل يا مسئول پست متناظر آن در بيمارستان</a:t>
            </a:r>
          </a:p>
          <a:p>
            <a:pPr>
              <a:buNone/>
            </a:pPr>
            <a:r>
              <a:rPr lang="fa-IR" sz="2000" dirty="0" smtClean="0">
                <a:latin typeface="Arial" pitchFamily="34" charset="0"/>
                <a:cs typeface="Arial" pitchFamily="34" charset="0"/>
              </a:rPr>
              <a:t>مدیر بیمارستان يا مسئول پست متناظر آن در بيمارستان</a:t>
            </a:r>
          </a:p>
          <a:p>
            <a:pPr>
              <a:buNone/>
            </a:pPr>
            <a:r>
              <a:rPr lang="fa-IR" sz="2000" dirty="0" smtClean="0">
                <a:latin typeface="Arial" pitchFamily="34" charset="0"/>
                <a:cs typeface="Arial" pitchFamily="34" charset="0"/>
              </a:rPr>
              <a:t>مدیر پرستاری</a:t>
            </a:r>
          </a:p>
          <a:p>
            <a:pPr>
              <a:buNone/>
            </a:pPr>
            <a:r>
              <a:rPr lang="fa-IR" sz="2000" dirty="0" smtClean="0">
                <a:latin typeface="Arial" pitchFamily="34" charset="0"/>
                <a:cs typeface="Arial" pitchFamily="34" charset="0"/>
              </a:rPr>
              <a:t>معاون درمان يا مسئول پست متناظر آن در بيمارستان</a:t>
            </a:r>
          </a:p>
          <a:p>
            <a:pPr>
              <a:buNone/>
            </a:pPr>
            <a:r>
              <a:rPr lang="fa-IR" sz="2000" dirty="0" smtClean="0">
                <a:latin typeface="Arial" pitchFamily="34" charset="0"/>
                <a:cs typeface="Arial" pitchFamily="34" charset="0"/>
              </a:rPr>
              <a:t>معاون آموزشی يا مسئول پست متناظر آن در بيمارستان (در بيمارستان هاي غيرآموزشي مدير بهبود كيفيت)</a:t>
            </a:r>
          </a:p>
          <a:p>
            <a:pPr>
              <a:buNone/>
            </a:pPr>
            <a:r>
              <a:rPr lang="fa-IR" sz="2000" dirty="0" smtClean="0">
                <a:latin typeface="Arial" pitchFamily="34" charset="0"/>
                <a:cs typeface="Arial" pitchFamily="34" charset="0"/>
              </a:rPr>
              <a:t>مسئول واحد فناوري اطلاعات، بدون حق رأي و به عنوان مشاور</a:t>
            </a:r>
          </a:p>
          <a:p>
            <a:pPr>
              <a:buNone/>
            </a:pPr>
            <a:r>
              <a:rPr lang="fa-IR" sz="2000" dirty="0" smtClean="0">
                <a:latin typeface="Arial" pitchFamily="34" charset="0"/>
                <a:cs typeface="Arial" pitchFamily="34" charset="0"/>
              </a:rPr>
              <a:t>مدير امور مالي بيمارستان، بدون حق رأي و به عنوان مشاور</a:t>
            </a:r>
          </a:p>
          <a:p>
            <a:pPr>
              <a:buNone/>
            </a:pPr>
            <a:r>
              <a:rPr lang="fa-IR" sz="2000" dirty="0" smtClean="0">
                <a:latin typeface="Arial" pitchFamily="34" charset="0"/>
                <a:cs typeface="Arial" pitchFamily="34" charset="0"/>
              </a:rPr>
              <a:t>مدیر بهبود کیفیت در بیمارستان های آموزشی، بدون حق راي و به عنوان مشاور، در جلسات تيم مديريت اجرايي حضور دارند.</a:t>
            </a:r>
          </a:p>
          <a:p>
            <a:pPr>
              <a:buNone/>
            </a:pPr>
            <a:endParaRPr lang="fa-IR" sz="2000" dirty="0" smtClean="0">
              <a:latin typeface="Arial" pitchFamily="34" charset="0"/>
              <a:cs typeface="Arial" pitchFamily="34" charset="0"/>
            </a:endParaRPr>
          </a:p>
          <a:p>
            <a:pPr>
              <a:buNone/>
            </a:pPr>
            <a:endParaRPr lang="fa-IR" sz="2000" dirty="0" smtClean="0">
              <a:latin typeface="Arial" pitchFamily="34" charset="0"/>
              <a:cs typeface="Arial" pitchFamily="34" charset="0"/>
            </a:endParaRPr>
          </a:p>
          <a:p>
            <a:endParaRPr lang="en-US" sz="2000" dirty="0" smtClean="0">
              <a:latin typeface="Arial" pitchFamily="34" charset="0"/>
              <a:cs typeface="Arial" pitchFamily="34" charset="0"/>
            </a:endParaRPr>
          </a:p>
          <a:p>
            <a:endParaRPr lang="fa-IR" sz="2000" dirty="0" smtClean="0">
              <a:latin typeface="Arial" pitchFamily="34" charset="0"/>
              <a:cs typeface="Arial" pitchFamily="34" charset="0"/>
            </a:endParaRPr>
          </a:p>
          <a:p>
            <a:endParaRPr lang="fa-IR" sz="2000" dirty="0" smtClean="0">
              <a:latin typeface="Arial" pitchFamily="34" charset="0"/>
              <a:cs typeface="Arial" pitchFamily="34" charset="0"/>
            </a:endParaRPr>
          </a:p>
          <a:p>
            <a:endParaRPr lang="fa-IR" sz="2000" dirty="0" smtClean="0">
              <a:latin typeface="Arial" pitchFamily="34" charset="0"/>
              <a:cs typeface="Arial" pitchFamily="34" charset="0"/>
            </a:endParaRPr>
          </a:p>
          <a:p>
            <a:pPr>
              <a:buNone/>
            </a:pPr>
            <a:endParaRPr lang="fa-IR" sz="2000" dirty="0" smtClean="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a:bodyPr>
          <a:lstStyle/>
          <a:p>
            <a:pPr algn="ctr"/>
            <a:r>
              <a:rPr lang="en-US" sz="4400" dirty="0" smtClean="0">
                <a:latin typeface="Arial" pitchFamily="34" charset="0"/>
                <a:cs typeface="Arial" pitchFamily="34" charset="0"/>
              </a:rPr>
              <a:t>QI</a:t>
            </a:r>
            <a:endParaRPr lang="en-US" sz="4400" dirty="0">
              <a:latin typeface="Arial" pitchFamily="34" charset="0"/>
              <a:cs typeface="Arial" pitchFamily="34" charset="0"/>
            </a:endParaRPr>
          </a:p>
        </p:txBody>
      </p:sp>
      <p:sp>
        <p:nvSpPr>
          <p:cNvPr id="3" name="Content Placeholder 2"/>
          <p:cNvSpPr>
            <a:spLocks noGrp="1"/>
          </p:cNvSpPr>
          <p:nvPr>
            <p:ph idx="1"/>
          </p:nvPr>
        </p:nvSpPr>
        <p:spPr>
          <a:xfrm>
            <a:off x="457200" y="1571612"/>
            <a:ext cx="8229600" cy="4752988"/>
          </a:xfrm>
        </p:spPr>
        <p:txBody>
          <a:bodyPr>
            <a:noAutofit/>
          </a:bodyPr>
          <a:lstStyle/>
          <a:p>
            <a:pPr>
              <a:buNone/>
            </a:pPr>
            <a:r>
              <a:rPr lang="fa-IR" sz="2400" dirty="0" smtClean="0">
                <a:latin typeface="Arial" pitchFamily="34" charset="0"/>
                <a:cs typeface="Arial" pitchFamily="34" charset="0"/>
              </a:rPr>
              <a:t>گامهاي اجرائي:</a:t>
            </a:r>
          </a:p>
          <a:p>
            <a:r>
              <a:rPr lang="fa-IR" sz="2400" dirty="0" smtClean="0">
                <a:latin typeface="Arial" pitchFamily="34" charset="0"/>
                <a:cs typeface="Arial" pitchFamily="34" charset="0"/>
              </a:rPr>
              <a:t>مطالعه موضوع</a:t>
            </a:r>
          </a:p>
          <a:p>
            <a:r>
              <a:rPr lang="fa-IR" sz="2400" dirty="0" smtClean="0">
                <a:latin typeface="Arial" pitchFamily="34" charset="0"/>
                <a:cs typeface="Arial" pitchFamily="34" charset="0"/>
              </a:rPr>
              <a:t>تشکيل تيم:متشکل از کارشناس امور بيمارستاني ،رييس ، مدير و مترون بيمارستان ، همکاران داراي پتانسيل از واحدهاي پشتيباني ، اداري مالي و باليني بيمارستان (ترجيها از همکاران ثابت و ترکيبي از باتجربه ها و نيرهاي جوان)</a:t>
            </a:r>
            <a:endParaRPr lang="en-US" sz="2400" dirty="0" smtClean="0">
              <a:latin typeface="Arial" pitchFamily="34" charset="0"/>
              <a:cs typeface="Arial" pitchFamily="34" charset="0"/>
            </a:endParaRPr>
          </a:p>
          <a:p>
            <a:r>
              <a:rPr lang="fa-IR" sz="2400" dirty="0" smtClean="0">
                <a:latin typeface="Arial" pitchFamily="34" charset="0"/>
                <a:cs typeface="Arial" pitchFamily="34" charset="0"/>
                <a:hlinkClick r:id="" action="ppaction://hlinkshowjump?jump=nextslide"/>
              </a:rPr>
              <a:t>مشارکت تيم مديريت ارشد</a:t>
            </a:r>
            <a:endParaRPr lang="fa-IR" sz="2400" dirty="0" smtClean="0">
              <a:latin typeface="Arial" pitchFamily="34" charset="0"/>
              <a:cs typeface="Arial" pitchFamily="34" charset="0"/>
            </a:endParaRPr>
          </a:p>
          <a:p>
            <a:r>
              <a:rPr lang="fa-IR" sz="2400" dirty="0" smtClean="0">
                <a:latin typeface="Arial" pitchFamily="34" charset="0"/>
                <a:cs typeface="Arial" pitchFamily="34" charset="0"/>
              </a:rPr>
              <a:t>تعيين مکان مناسب و داراي امکانات کافي براي واحد</a:t>
            </a:r>
          </a:p>
          <a:p>
            <a:r>
              <a:rPr lang="fa-IR" sz="2400" dirty="0" smtClean="0">
                <a:latin typeface="Arial" pitchFamily="34" charset="0"/>
                <a:cs typeface="Arial" pitchFamily="34" charset="0"/>
              </a:rPr>
              <a:t>تعيين روزي به عنوان  روز کيفيت در هر هفته</a:t>
            </a:r>
          </a:p>
          <a:p>
            <a:r>
              <a:rPr lang="fa-IR" sz="2400" dirty="0" smtClean="0">
                <a:latin typeface="Arial" pitchFamily="34" charset="0"/>
                <a:cs typeface="Arial" pitchFamily="34" charset="0"/>
              </a:rPr>
              <a:t>تعطيل نمودن فعاليتهاي روزمره (مسئولين ارشد بيمارستان)در روز کيفيت</a:t>
            </a:r>
          </a:p>
          <a:p>
            <a:pPr>
              <a:buNone/>
            </a:pPr>
            <a:endParaRPr lang="fa-IR" sz="2400" dirty="0" smtClean="0">
              <a:latin typeface="Arial" pitchFamily="34" charset="0"/>
              <a:cs typeface="Arial" pitchFamily="34" charset="0"/>
            </a:endParaRPr>
          </a:p>
          <a:p>
            <a:endParaRPr lang="en-US" sz="2400" dirty="0" smtClean="0">
              <a:latin typeface="Arial" pitchFamily="34" charset="0"/>
              <a:cs typeface="Arial" pitchFamily="34" charset="0"/>
            </a:endParaRP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pPr>
              <a:buNone/>
            </a:pPr>
            <a:endParaRPr lang="fa-IR" sz="2400" dirty="0" smtClean="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a:bodyPr>
          <a:lstStyle/>
          <a:p>
            <a:pPr algn="ctr"/>
            <a:r>
              <a:rPr lang="fa-IR" sz="3600" b="1" dirty="0" smtClean="0">
                <a:latin typeface="Arial" pitchFamily="34" charset="0"/>
                <a:cs typeface="Arial" pitchFamily="34" charset="0"/>
              </a:rPr>
              <a:t>سنجه هاي اختصاصي بهبود کيفيت</a:t>
            </a:r>
          </a:p>
        </p:txBody>
      </p:sp>
      <p:sp>
        <p:nvSpPr>
          <p:cNvPr id="3" name="Content Placeholder 2"/>
          <p:cNvSpPr>
            <a:spLocks noGrp="1"/>
          </p:cNvSpPr>
          <p:nvPr>
            <p:ph idx="1"/>
          </p:nvPr>
        </p:nvSpPr>
        <p:spPr>
          <a:xfrm>
            <a:off x="457200" y="1571612"/>
            <a:ext cx="8229600" cy="4752988"/>
          </a:xfrm>
        </p:spPr>
        <p:txBody>
          <a:bodyPr>
            <a:noAutofit/>
          </a:bodyPr>
          <a:lstStyle/>
          <a:p>
            <a:r>
              <a:rPr lang="fa-IR" sz="1800" b="1" dirty="0" smtClean="0">
                <a:solidFill>
                  <a:schemeClr val="tx1">
                    <a:alpha val="90000"/>
                  </a:schemeClr>
                </a:solidFill>
                <a:latin typeface="Arial" pitchFamily="34" charset="0"/>
                <a:cs typeface="Arial" pitchFamily="34" charset="0"/>
              </a:rPr>
              <a:t>نمودار سازمانی:2 سنجه </a:t>
            </a:r>
          </a:p>
          <a:p>
            <a:pPr>
              <a:buNone/>
            </a:pPr>
            <a:r>
              <a:rPr lang="fa-IR" sz="1800" b="1" dirty="0" smtClean="0">
                <a:solidFill>
                  <a:schemeClr val="tx1">
                    <a:alpha val="90000"/>
                  </a:schemeClr>
                </a:solidFill>
                <a:latin typeface="Arial" pitchFamily="34" charset="0"/>
                <a:cs typeface="Arial" pitchFamily="34" charset="0"/>
              </a:rPr>
              <a:t>در واحد بهبودکیفیت بیمارستان، ساختار سازمانی و کميته هاي بيمارستاني بصورت  شفاف و مستند بیمارستان که حدود اختیارات را به صورت واضح عنوان نموده است موجود است.</a:t>
            </a:r>
          </a:p>
          <a:p>
            <a:r>
              <a:rPr lang="fa-IR" sz="1800" b="1" dirty="0" smtClean="0">
                <a:latin typeface="Arial" pitchFamily="34" charset="0"/>
                <a:cs typeface="Arial" pitchFamily="34" charset="0"/>
              </a:rPr>
              <a:t>برنامه بهبود کیفیت فراگیر :19 سنجه</a:t>
            </a:r>
          </a:p>
          <a:p>
            <a:pPr marL="457200" indent="-457200">
              <a:buFont typeface="+mj-lt"/>
              <a:buAutoNum type="arabicPeriod"/>
            </a:pPr>
            <a:r>
              <a:rPr lang="fa-IR" sz="1600" b="1" dirty="0" smtClean="0">
                <a:latin typeface="Arial" pitchFamily="34" charset="0"/>
                <a:cs typeface="Arial" pitchFamily="34" charset="0"/>
              </a:rPr>
              <a:t>برنامه فراگير در موضوعات باليني و غيرباليني </a:t>
            </a:r>
            <a:r>
              <a:rPr lang="ar-SA" sz="1600" b="1" dirty="0" smtClean="0">
                <a:solidFill>
                  <a:srgbClr val="C00000"/>
                </a:solidFill>
                <a:latin typeface="Arial" pitchFamily="34" charset="0"/>
                <a:cs typeface="Arial" pitchFamily="34" charset="0"/>
              </a:rPr>
              <a:t>مدیریت</a:t>
            </a:r>
            <a:r>
              <a:rPr lang="fa-IR" sz="1600" b="1" dirty="0" smtClean="0">
                <a:solidFill>
                  <a:srgbClr val="C00000"/>
                </a:solidFill>
                <a:latin typeface="Arial" pitchFamily="34" charset="0"/>
                <a:cs typeface="Arial" pitchFamily="34" charset="0"/>
              </a:rPr>
              <a:t>،</a:t>
            </a:r>
            <a:r>
              <a:rPr lang="ar-SA" sz="1600" b="1" dirty="0" smtClean="0">
                <a:solidFill>
                  <a:srgbClr val="C00000"/>
                </a:solidFill>
                <a:latin typeface="Arial" pitchFamily="34" charset="0"/>
                <a:cs typeface="Arial" pitchFamily="34" charset="0"/>
              </a:rPr>
              <a:t>امور مالی،خدمات پزشکی،خدمات پرستاری،خدمات عمومی و پشتیبانی،خدمات پاراکلینیک</a:t>
            </a:r>
            <a:endParaRPr lang="fa-IR" sz="1600" b="1" dirty="0" smtClean="0">
              <a:solidFill>
                <a:srgbClr val="C00000"/>
              </a:solidFill>
              <a:latin typeface="Arial" pitchFamily="34" charset="0"/>
              <a:cs typeface="Arial" pitchFamily="34" charset="0"/>
            </a:endParaRPr>
          </a:p>
          <a:p>
            <a:pPr marL="457200" indent="-457200">
              <a:buFont typeface="+mj-lt"/>
              <a:buAutoNum type="arabicPeriod"/>
            </a:pPr>
            <a:r>
              <a:rPr lang="fa-IR" sz="1600" b="1" dirty="0" smtClean="0">
                <a:latin typeface="Arial" pitchFamily="34" charset="0"/>
                <a:cs typeface="Arial" pitchFamily="34" charset="0"/>
              </a:rPr>
              <a:t>تمامی واحدها و بخش های بیمارستان را پوشش قرار دهد</a:t>
            </a:r>
          </a:p>
          <a:p>
            <a:pPr marL="457200" indent="-457200">
              <a:buFont typeface="+mj-lt"/>
              <a:buAutoNum type="arabicPeriod"/>
            </a:pPr>
            <a:r>
              <a:rPr lang="fa-IR" sz="1600" b="1" dirty="0" smtClean="0">
                <a:latin typeface="Arial" pitchFamily="34" charset="0"/>
                <a:cs typeface="Arial" pitchFamily="34" charset="0"/>
              </a:rPr>
              <a:t>برنامه ها خصوصيت </a:t>
            </a:r>
            <a:r>
              <a:rPr lang="en-US" sz="1600" b="1" dirty="0" smtClean="0">
                <a:latin typeface="Arial" pitchFamily="34" charset="0"/>
                <a:cs typeface="Arial" pitchFamily="34" charset="0"/>
              </a:rPr>
              <a:t>SMART </a:t>
            </a:r>
            <a:r>
              <a:rPr lang="fa-IR" sz="1600" b="1" dirty="0" smtClean="0">
                <a:latin typeface="Arial" pitchFamily="34" charset="0"/>
                <a:cs typeface="Arial" pitchFamily="34" charset="0"/>
              </a:rPr>
              <a:t> داشته باشد</a:t>
            </a:r>
          </a:p>
          <a:p>
            <a:pPr marL="457200" indent="-457200">
              <a:buFont typeface="+mj-lt"/>
              <a:buAutoNum type="arabicPeriod"/>
            </a:pPr>
            <a:r>
              <a:rPr lang="fa-IR" sz="1600" b="1" dirty="0" smtClean="0">
                <a:latin typeface="Arial" pitchFamily="34" charset="0"/>
                <a:cs typeface="Arial" pitchFamily="34" charset="0"/>
              </a:rPr>
              <a:t>اهداف برنامه بهبودکیفیت و ایمنی در تمامی واحدها و بخشها، همراستا و هماهنگ با اهداف کلی برنامه بهبودکیفیت و ایمنی بیمارستان باشد</a:t>
            </a:r>
            <a:endParaRPr lang="en-US" sz="1600" b="1" dirty="0" smtClean="0">
              <a:latin typeface="Arial" pitchFamily="34" charset="0"/>
              <a:cs typeface="Arial" pitchFamily="34" charset="0"/>
            </a:endParaRPr>
          </a:p>
          <a:p>
            <a:pPr marL="457200" indent="-457200">
              <a:buFont typeface="+mj-lt"/>
              <a:buAutoNum type="arabicPeriod"/>
            </a:pPr>
            <a:r>
              <a:rPr lang="fa-IR" sz="1600" dirty="0" smtClean="0">
                <a:latin typeface="Arial" pitchFamily="34" charset="0"/>
                <a:cs typeface="Arial" pitchFamily="34" charset="0"/>
              </a:rPr>
              <a:t>برنامه جامع بهبودکیفیت و ایمنی بیمارستان با هماهنگی تمامی واحدها و بخش ها تدوین شده است</a:t>
            </a:r>
          </a:p>
          <a:p>
            <a:pPr marL="457200" indent="-457200">
              <a:buFont typeface="+mj-lt"/>
              <a:buAutoNum type="arabicPeriod"/>
            </a:pPr>
            <a:r>
              <a:rPr lang="fa-IR" sz="1600" b="1" dirty="0" smtClean="0">
                <a:latin typeface="Arial" pitchFamily="34" charset="0"/>
                <a:cs typeface="Arial" pitchFamily="34" charset="0"/>
              </a:rPr>
              <a:t>پایش مستمر برنامه بهبودکیفیت و اقدامات اصلاحی</a:t>
            </a:r>
            <a:r>
              <a:rPr lang="en-US" sz="1600" b="1" dirty="0" smtClean="0">
                <a:latin typeface="Arial" pitchFamily="34" charset="0"/>
                <a:cs typeface="Arial" pitchFamily="34" charset="0"/>
              </a:rPr>
              <a:t> </a:t>
            </a:r>
            <a:r>
              <a:rPr lang="fa-IR" sz="1600" dirty="0" smtClean="0"/>
              <a:t>روش پایش(مانند چک لیست، شاخص و..)، مسئول پایش، سمت یا نام پایش شونده یا پایش شوندگان در بخش و واحد مربوطه وزمان یا دوره زمانی انجام آن </a:t>
            </a:r>
            <a:r>
              <a:rPr lang="fa-IR" sz="1600" dirty="0" smtClean="0">
                <a:latin typeface="Arial" pitchFamily="34" charset="0"/>
                <a:cs typeface="Arial" pitchFamily="34" charset="0"/>
              </a:rPr>
              <a:t>داده های حاصل از پایش برنامه، مورد تجزیه وتحلیل</a:t>
            </a:r>
            <a:endParaRPr lang="en-US" sz="1600" dirty="0" smtClean="0">
              <a:latin typeface="Arial" pitchFamily="34" charset="0"/>
              <a:cs typeface="Arial" pitchFamily="34" charset="0"/>
            </a:endParaRPr>
          </a:p>
          <a:p>
            <a:pPr marL="457200" indent="-457200">
              <a:buFont typeface="+mj-lt"/>
              <a:buAutoNum type="arabicPeriod"/>
            </a:pPr>
            <a:endParaRPr lang="fa-IR" sz="1600" dirty="0" smtClean="0">
              <a:latin typeface="Arial" pitchFamily="34" charset="0"/>
              <a:cs typeface="Arial" pitchFamily="34" charset="0"/>
            </a:endParaRPr>
          </a:p>
          <a:p>
            <a:pPr>
              <a:buNone/>
            </a:pPr>
            <a:endParaRPr lang="fa-IR" sz="1800" b="1" dirty="0" smtClean="0">
              <a:latin typeface="Arial" pitchFamily="34" charset="0"/>
              <a:cs typeface="Arial" pitchFamily="34" charset="0"/>
            </a:endParaRPr>
          </a:p>
          <a:p>
            <a:pPr>
              <a:buNone/>
            </a:pPr>
            <a:endParaRPr lang="fa-IR" sz="1800" b="1" dirty="0" smtClean="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a:bodyPr>
          <a:lstStyle/>
          <a:p>
            <a:pPr algn="ctr"/>
            <a:r>
              <a:rPr lang="fa-IR" sz="3600" b="1" dirty="0" smtClean="0">
                <a:latin typeface="Arial" pitchFamily="34" charset="0"/>
                <a:cs typeface="Arial" pitchFamily="34" charset="0"/>
              </a:rPr>
              <a:t>سنجه هاي اختصاصي بهبود کيفيت</a:t>
            </a:r>
          </a:p>
        </p:txBody>
      </p:sp>
      <p:sp>
        <p:nvSpPr>
          <p:cNvPr id="3" name="Content Placeholder 2"/>
          <p:cNvSpPr>
            <a:spLocks noGrp="1"/>
          </p:cNvSpPr>
          <p:nvPr>
            <p:ph idx="1"/>
          </p:nvPr>
        </p:nvSpPr>
        <p:spPr>
          <a:xfrm>
            <a:off x="457200" y="1571612"/>
            <a:ext cx="8229600" cy="4752988"/>
          </a:xfrm>
        </p:spPr>
        <p:txBody>
          <a:bodyPr>
            <a:noAutofit/>
          </a:bodyPr>
          <a:lstStyle/>
          <a:p>
            <a:r>
              <a:rPr lang="fa-IR" sz="2000" b="1" dirty="0" smtClean="0">
                <a:latin typeface="Arial" pitchFamily="34" charset="0"/>
                <a:cs typeface="Arial" pitchFamily="34" charset="0"/>
              </a:rPr>
              <a:t>برنامه بهبود کیفیت فراگیر :19 سنجه</a:t>
            </a:r>
          </a:p>
          <a:p>
            <a:pPr marL="457200" indent="-457200">
              <a:buFont typeface="+mj-lt"/>
              <a:buAutoNum type="arabicPeriod" startAt="7"/>
            </a:pPr>
            <a:r>
              <a:rPr lang="fa-IR" sz="2000" dirty="0" smtClean="0"/>
              <a:t>طراحي، پايش و اجرای برنامه بهبودکیفیت و ایمنی بیمار با مشاركت مدیران ارشد بیمارستان انجام می شود</a:t>
            </a:r>
            <a:endParaRPr lang="en-US" sz="2000" dirty="0" smtClean="0"/>
          </a:p>
          <a:p>
            <a:pPr marL="457200" indent="-457200">
              <a:buFont typeface="+mj-lt"/>
              <a:buAutoNum type="arabicPeriod" startAt="7"/>
            </a:pPr>
            <a:r>
              <a:rPr lang="fa-IR" sz="2000" dirty="0" smtClean="0">
                <a:latin typeface="Arial" pitchFamily="34" charset="0"/>
                <a:cs typeface="Arial" pitchFamily="34" charset="0"/>
              </a:rPr>
              <a:t>اولويت بندي شاخصهای نيازمند پايش برنامه بهبودکیفیت و ایمنی بیمار، توسط مدیران ارشد بیمارستان و با همکاری صاحبان فرآیند (تعد</a:t>
            </a:r>
            <a:r>
              <a:rPr lang="fa-IR" sz="2000" dirty="0" smtClean="0"/>
              <a:t>اد معدودی شاخص را به عنوان شاخص های کلیدی)</a:t>
            </a:r>
          </a:p>
          <a:p>
            <a:pPr marL="457200" indent="-457200">
              <a:buFont typeface="+mj-lt"/>
              <a:buAutoNum type="arabicPeriod" startAt="7"/>
            </a:pPr>
            <a:r>
              <a:rPr lang="fa-IR" sz="2000" b="1" dirty="0" smtClean="0"/>
              <a:t>تکنولوژی لازم و ابزارهای حمایت کننده برنامه</a:t>
            </a:r>
            <a:r>
              <a:rPr lang="en-US" sz="2000" b="1" dirty="0" smtClean="0"/>
              <a:t> </a:t>
            </a:r>
            <a:r>
              <a:rPr lang="fa-IR" sz="2000" b="1" dirty="0" smtClean="0"/>
              <a:t>های بهبودکیفیت و ایمنی بیمار توسط مدیران ارشد بیمارستان فراهم شد ه است(شناسائي فرايندها و رسم فلوچارت،تهيه چک ليست پايش</a:t>
            </a:r>
            <a:r>
              <a:rPr lang="en-US" sz="2000" b="1" dirty="0" smtClean="0"/>
              <a:t> </a:t>
            </a:r>
            <a:r>
              <a:rPr lang="fa-IR" sz="2000" b="1" dirty="0" smtClean="0"/>
              <a:t>و پايش مطابق چک ليست)</a:t>
            </a:r>
            <a:endParaRPr lang="fa-IR" sz="2000" dirty="0" smtClean="0"/>
          </a:p>
          <a:p>
            <a:pPr marL="457200" indent="-457200">
              <a:buFont typeface="+mj-lt"/>
              <a:buAutoNum type="arabicPeriod" startAt="7"/>
            </a:pPr>
            <a:r>
              <a:rPr lang="fa-IR" sz="2000" dirty="0" smtClean="0"/>
              <a:t>رؤسای بخشها و واحد ها در برنامه ریزی، اجرا و پایش برنامه بهبودکیفیت و ایمنی بیمار مشارکت دارند</a:t>
            </a:r>
          </a:p>
          <a:p>
            <a:pPr marL="457200" indent="-457200">
              <a:buNone/>
            </a:pPr>
            <a:endParaRPr lang="fa-IR" sz="2000" dirty="0" smtClean="0"/>
          </a:p>
          <a:p>
            <a:pPr>
              <a:buNone/>
            </a:pPr>
            <a:endParaRPr lang="fa-IR" sz="1800" dirty="0" smtClean="0">
              <a:latin typeface="Arial" pitchFamily="34" charset="0"/>
              <a:cs typeface="Arial" pitchFamily="34" charset="0"/>
            </a:endParaRPr>
          </a:p>
          <a:p>
            <a:pPr marL="457200" indent="-457200">
              <a:buFont typeface="+mj-lt"/>
              <a:buAutoNum type="arabicPeriod" startAt="8"/>
            </a:pPr>
            <a:endParaRPr lang="en-US" sz="1800" dirty="0" smtClean="0">
              <a:latin typeface="Arial" pitchFamily="34" charset="0"/>
              <a:cs typeface="Arial" pitchFamily="34" charset="0"/>
            </a:endParaRPr>
          </a:p>
          <a:p>
            <a:endParaRPr lang="fa-IR" sz="2000" b="1" dirty="0" smtClean="0">
              <a:latin typeface="Arial" pitchFamily="34" charset="0"/>
              <a:cs typeface="Arial" pitchFamily="34" charset="0"/>
            </a:endParaRPr>
          </a:p>
          <a:p>
            <a:pPr>
              <a:buNone/>
            </a:pPr>
            <a:endParaRPr lang="fa-IR" sz="2000" b="1" dirty="0" smtClean="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a:bodyPr>
          <a:lstStyle/>
          <a:p>
            <a:pPr algn="ctr"/>
            <a:r>
              <a:rPr lang="fa-IR" sz="3600" b="1" dirty="0" smtClean="0">
                <a:latin typeface="Arial" pitchFamily="34" charset="0"/>
                <a:cs typeface="Arial" pitchFamily="34" charset="0"/>
              </a:rPr>
              <a:t>سنجه هاي اختصاصي بهبود کيفيت</a:t>
            </a:r>
          </a:p>
        </p:txBody>
      </p:sp>
      <p:sp>
        <p:nvSpPr>
          <p:cNvPr id="3" name="Content Placeholder 2"/>
          <p:cNvSpPr>
            <a:spLocks noGrp="1"/>
          </p:cNvSpPr>
          <p:nvPr>
            <p:ph idx="1"/>
          </p:nvPr>
        </p:nvSpPr>
        <p:spPr>
          <a:xfrm>
            <a:off x="457200" y="1571612"/>
            <a:ext cx="8229600" cy="4752988"/>
          </a:xfrm>
        </p:spPr>
        <p:txBody>
          <a:bodyPr>
            <a:noAutofit/>
          </a:bodyPr>
          <a:lstStyle/>
          <a:p>
            <a:r>
              <a:rPr lang="fa-IR" sz="2000" b="1" dirty="0" smtClean="0">
                <a:latin typeface="Arial" pitchFamily="34" charset="0"/>
                <a:cs typeface="Arial" pitchFamily="34" charset="0"/>
              </a:rPr>
              <a:t>برنامه بهبود کیفیت فراگیر :19 سنجه</a:t>
            </a:r>
          </a:p>
          <a:p>
            <a:r>
              <a:rPr lang="fa-IR" sz="2000" b="1" dirty="0" smtClean="0">
                <a:latin typeface="Arial" pitchFamily="34" charset="0"/>
                <a:cs typeface="Arial" pitchFamily="34" charset="0"/>
              </a:rPr>
              <a:t>گزارش برنامه بهبود کيفيت</a:t>
            </a:r>
          </a:p>
          <a:p>
            <a:pPr marL="342900" indent="-342900">
              <a:buNone/>
            </a:pPr>
            <a:r>
              <a:rPr lang="fa-IR" sz="1800" dirty="0" smtClean="0"/>
              <a:t>11.واحد بهبودکیفیت گزارش سالانه پیشرفت برنامه بهبودکیفیت و ایمنی را که حداقل شامل درصد تحقق اهداف، چالش ها، فرصتها و نقاط قوت و ضعف سازمان می باشد به تیم مدیریت ارشد بیمارستان گزارش میکند</a:t>
            </a:r>
          </a:p>
          <a:p>
            <a:pPr marL="342900" indent="-342900">
              <a:buNone/>
            </a:pPr>
            <a:r>
              <a:rPr lang="fa-IR" sz="1800" b="1" dirty="0" smtClean="0"/>
              <a:t>      سیستمها و فرآیندهای بیمارستان</a:t>
            </a:r>
            <a:endParaRPr lang="fa-IR" sz="1800" dirty="0" smtClean="0"/>
          </a:p>
          <a:p>
            <a:pPr marL="342900" indent="-342900">
              <a:buNone/>
            </a:pPr>
            <a:r>
              <a:rPr lang="fa-IR" sz="1800" dirty="0" smtClean="0"/>
              <a:t>12.فرایندها به شکل شفاف (با رسم فلوچارت) و با مشخص نمودن شاخصهاي عيني و قابل اندازه گيري تدوین شده و نسخه ای از آن در این واحد موجود باشد</a:t>
            </a:r>
          </a:p>
          <a:p>
            <a:pPr marL="342900" indent="-342900">
              <a:buNone/>
            </a:pPr>
            <a:r>
              <a:rPr lang="fa-IR" sz="1800" b="1" dirty="0" smtClean="0"/>
              <a:t>   فرایند عملیاتی و چرخه بازخورد برنامه بهبودکیفیت</a:t>
            </a:r>
            <a:endParaRPr lang="fa-IR" sz="1800" dirty="0" smtClean="0"/>
          </a:p>
          <a:p>
            <a:pPr marL="342900" indent="-342900">
              <a:buNone/>
            </a:pPr>
            <a:r>
              <a:rPr lang="fa-IR" sz="1800" dirty="0" smtClean="0"/>
              <a:t>13.برنامه عملیاتی تمام بخشها و واح دها برای دستیابی به اهداف برنامه بهبودکیفیت بیمارستان موجود است</a:t>
            </a:r>
          </a:p>
          <a:p>
            <a:pPr marL="342900" indent="-342900">
              <a:buNone/>
            </a:pPr>
            <a:r>
              <a:rPr lang="fa-IR" sz="1800" b="1" dirty="0" smtClean="0"/>
              <a:t>   پایش مدیریتی</a:t>
            </a:r>
            <a:endParaRPr lang="fa-IR" sz="1800" dirty="0" smtClean="0"/>
          </a:p>
          <a:p>
            <a:pPr marL="342900" indent="-342900">
              <a:buNone/>
            </a:pPr>
            <a:r>
              <a:rPr lang="fa-IR" sz="1800" dirty="0" smtClean="0"/>
              <a:t>14.پایش داده ها، اقدامات و مداخلات اصلاحی در مورد پیشرفت برنامه استراتژیک ، بهبود کيفيت،توانمندسازي نيروي انساني،ايمني بيمار و کارکنان،مديريت خطر،تاسيسات،امورمالي، تدارک مواد مصرفی و داروهای مورد نیاز روزانه،رضايتمندي بيمار و همراهان،ترخيص با رضايت شخصي و رضايت مندي کارکنان از طریق تعیین و تحلیل شاخص های عملكردي اختصاصی، قابل اندازه گیری، قابل دستیابی، واقع بینانه و دارای زمان بندی صورت گیرد</a:t>
            </a:r>
          </a:p>
          <a:p>
            <a:pPr marL="342900" indent="-342900">
              <a:buFont typeface="+mj-lt"/>
              <a:buAutoNum type="arabicPeriod" startAt="11"/>
            </a:pPr>
            <a:endParaRPr lang="fa-IR" sz="1800" dirty="0" smtClean="0"/>
          </a:p>
          <a:p>
            <a:pPr marL="342900" indent="-342900">
              <a:buFont typeface="+mj-lt"/>
              <a:buAutoNum type="arabicPeriod" startAt="11"/>
            </a:pPr>
            <a:endParaRPr lang="fa-IR" sz="1800" dirty="0" smtClean="0">
              <a:latin typeface="Arial" pitchFamily="34" charset="0"/>
              <a:cs typeface="Arial" pitchFamily="34" charset="0"/>
            </a:endParaRPr>
          </a:p>
          <a:p>
            <a:pPr marL="457200" indent="-457200">
              <a:buNone/>
            </a:pPr>
            <a:endParaRPr lang="en-US" sz="1800" dirty="0" smtClean="0">
              <a:latin typeface="Arial" pitchFamily="34" charset="0"/>
              <a:cs typeface="Arial" pitchFamily="34" charset="0"/>
            </a:endParaRPr>
          </a:p>
          <a:p>
            <a:endParaRPr lang="fa-IR" sz="2000" b="1" dirty="0" smtClean="0">
              <a:latin typeface="Arial" pitchFamily="34" charset="0"/>
              <a:cs typeface="Arial" pitchFamily="34" charset="0"/>
            </a:endParaRPr>
          </a:p>
          <a:p>
            <a:pPr>
              <a:buNone/>
            </a:pPr>
            <a:endParaRPr lang="fa-IR" sz="2000" b="1" dirty="0" smtClean="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704</TotalTime>
  <Words>1468</Words>
  <Application>Microsoft Office PowerPoint</Application>
  <PresentationFormat>On-screen Show (4:3)</PresentationFormat>
  <Paragraphs>125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Slide 1</vt:lpstr>
      <vt:lpstr>QI</vt:lpstr>
      <vt:lpstr>QI</vt:lpstr>
      <vt:lpstr>QI</vt:lpstr>
      <vt:lpstr>Slide 5</vt:lpstr>
      <vt:lpstr>QI</vt:lpstr>
      <vt:lpstr>سنجه هاي اختصاصي بهبود کيفيت</vt:lpstr>
      <vt:lpstr>سنجه هاي اختصاصي بهبود کيفيت</vt:lpstr>
      <vt:lpstr>سنجه هاي اختصاصي بهبود کيفيت</vt:lpstr>
      <vt:lpstr>سنجه هاي اختصاصي بهبود کيفيت</vt:lpstr>
      <vt:lpstr>سنجه هاي اختصاصي بهبود کيفيت</vt:lpstr>
      <vt:lpstr>Slide 12</vt:lpstr>
      <vt:lpstr>Slide 13</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استانداردهاي ايمني بيمار</dc:title>
  <dc:creator>Sina</dc:creator>
  <cp:lastModifiedBy>Admin</cp:lastModifiedBy>
  <cp:revision>75</cp:revision>
  <dcterms:created xsi:type="dcterms:W3CDTF">2013-03-04T06:05:45Z</dcterms:created>
  <dcterms:modified xsi:type="dcterms:W3CDTF">2014-06-23T05:52:27Z</dcterms:modified>
</cp:coreProperties>
</file>