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1" r:id="rId1"/>
    <p:sldMasterId id="2147483676" r:id="rId2"/>
    <p:sldMasterId id="2147483688" r:id="rId3"/>
    <p:sldMasterId id="2147483700" r:id="rId4"/>
    <p:sldMasterId id="2147483712" r:id="rId5"/>
    <p:sldMasterId id="2147483724" r:id="rId6"/>
  </p:sldMasterIdLst>
  <p:notesMasterIdLst>
    <p:notesMasterId r:id="rId76"/>
  </p:notesMasterIdLst>
  <p:sldIdLst>
    <p:sldId id="256" r:id="rId7"/>
    <p:sldId id="257" r:id="rId8"/>
    <p:sldId id="259" r:id="rId9"/>
    <p:sldId id="355" r:id="rId10"/>
    <p:sldId id="356" r:id="rId11"/>
    <p:sldId id="260" r:id="rId12"/>
    <p:sldId id="331" r:id="rId13"/>
    <p:sldId id="258" r:id="rId14"/>
    <p:sldId id="358" r:id="rId15"/>
    <p:sldId id="341" r:id="rId16"/>
    <p:sldId id="359" r:id="rId17"/>
    <p:sldId id="357" r:id="rId18"/>
    <p:sldId id="370" r:id="rId19"/>
    <p:sldId id="336" r:id="rId20"/>
    <p:sldId id="402" r:id="rId21"/>
    <p:sldId id="363" r:id="rId22"/>
    <p:sldId id="337" r:id="rId23"/>
    <p:sldId id="347" r:id="rId24"/>
    <p:sldId id="427" r:id="rId25"/>
    <p:sldId id="273" r:id="rId26"/>
    <p:sldId id="428" r:id="rId27"/>
    <p:sldId id="340" r:id="rId28"/>
    <p:sldId id="354" r:id="rId29"/>
    <p:sldId id="333" r:id="rId30"/>
    <p:sldId id="414" r:id="rId31"/>
    <p:sldId id="400" r:id="rId32"/>
    <p:sldId id="401" r:id="rId33"/>
    <p:sldId id="376" r:id="rId34"/>
    <p:sldId id="377" r:id="rId35"/>
    <p:sldId id="378" r:id="rId36"/>
    <p:sldId id="379" r:id="rId37"/>
    <p:sldId id="380" r:id="rId38"/>
    <p:sldId id="381" r:id="rId39"/>
    <p:sldId id="382" r:id="rId40"/>
    <p:sldId id="394" r:id="rId41"/>
    <p:sldId id="429" r:id="rId42"/>
    <p:sldId id="430" r:id="rId43"/>
    <p:sldId id="431" r:id="rId44"/>
    <p:sldId id="395" r:id="rId45"/>
    <p:sldId id="396" r:id="rId46"/>
    <p:sldId id="397" r:id="rId47"/>
    <p:sldId id="398" r:id="rId48"/>
    <p:sldId id="399" r:id="rId49"/>
    <p:sldId id="413" r:id="rId50"/>
    <p:sldId id="432" r:id="rId51"/>
    <p:sldId id="372" r:id="rId52"/>
    <p:sldId id="415" r:id="rId53"/>
    <p:sldId id="416" r:id="rId54"/>
    <p:sldId id="417" r:id="rId55"/>
    <p:sldId id="418" r:id="rId56"/>
    <p:sldId id="419" r:id="rId57"/>
    <p:sldId id="421" r:id="rId58"/>
    <p:sldId id="420" r:id="rId59"/>
    <p:sldId id="422" r:id="rId60"/>
    <p:sldId id="423" r:id="rId61"/>
    <p:sldId id="425" r:id="rId62"/>
    <p:sldId id="424" r:id="rId63"/>
    <p:sldId id="371" r:id="rId64"/>
    <p:sldId id="403" r:id="rId65"/>
    <p:sldId id="404" r:id="rId66"/>
    <p:sldId id="405" r:id="rId67"/>
    <p:sldId id="406" r:id="rId68"/>
    <p:sldId id="407" r:id="rId69"/>
    <p:sldId id="408" r:id="rId70"/>
    <p:sldId id="409" r:id="rId71"/>
    <p:sldId id="410" r:id="rId72"/>
    <p:sldId id="411" r:id="rId73"/>
    <p:sldId id="412" r:id="rId74"/>
    <p:sldId id="351"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2" d="100"/>
          <a:sy n="102" d="100"/>
        </p:scale>
        <p:origin x="-23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06E013-8B7B-41FD-A105-18BE5736B814}" type="datetimeFigureOut">
              <a:rPr lang="en-US" smtClean="0"/>
              <a:pPr/>
              <a:t>2/1/2018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65E083-1C79-4F4E-8AEC-915107BE1663}" type="slidenum">
              <a:rPr lang="en-US" smtClean="0"/>
              <a:pPr/>
              <a:t>‹#›</a:t>
            </a:fld>
            <a:endParaRPr lang="en-US"/>
          </a:p>
        </p:txBody>
      </p:sp>
    </p:spTree>
    <p:extLst>
      <p:ext uri="{BB962C8B-B14F-4D97-AF65-F5344CB8AC3E}">
        <p14:creationId xmlns:p14="http://schemas.microsoft.com/office/powerpoint/2010/main" val="2255657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lvl1pPr>
              <a:defRPr>
                <a:solidFill>
                  <a:schemeClr val="tx1"/>
                </a:solidFill>
              </a:defRPr>
            </a:lvl1pPr>
          </a:lstStyle>
          <a:p>
            <a:fld id="{8BD30F18-F04F-43F7-88D1-7594D8C4020E}" type="datetime1">
              <a:rPr lang="en-US" smtClean="0"/>
              <a:pPr/>
              <a:t>2/1/2018</a:t>
            </a:fld>
            <a:endParaRPr lang="en-US"/>
          </a:p>
        </p:txBody>
      </p:sp>
      <p:sp>
        <p:nvSpPr>
          <p:cNvPr id="19" name="Footer Placeholder 18"/>
          <p:cNvSpPr>
            <a:spLocks noGrp="1"/>
          </p:cNvSpPr>
          <p:nvPr>
            <p:ph type="ftr" sz="quarter" idx="11"/>
          </p:nvPr>
        </p:nvSpPr>
        <p:spPr/>
        <p:txBody>
          <a:bodyPr/>
          <a:lstStyle>
            <a:lvl1pPr>
              <a:defRPr>
                <a:solidFill>
                  <a:schemeClr val="tx1"/>
                </a:solidFill>
              </a:defRPr>
            </a:lvl1pPr>
          </a:lstStyle>
          <a:p>
            <a:r>
              <a:rPr lang="en-US" smtClean="0"/>
              <a:t>Dr.M.Seiffarshad- MD-MPH-PhD Candidate in Medical Ethics-  Shahid Beheshti Medical University</a:t>
            </a:r>
            <a:endParaRPr lang="en-US"/>
          </a:p>
        </p:txBody>
      </p:sp>
      <p:sp>
        <p:nvSpPr>
          <p:cNvPr id="27" name="Slide Number Placeholder 26"/>
          <p:cNvSpPr>
            <a:spLocks noGrp="1"/>
          </p:cNvSpPr>
          <p:nvPr>
            <p:ph type="sldNum" sz="quarter" idx="12"/>
          </p:nvPr>
        </p:nvSpPr>
        <p:spPr/>
        <p:txBody>
          <a:bodyPr/>
          <a:lstStyle>
            <a:lvl1pPr>
              <a:defRPr>
                <a:solidFill>
                  <a:schemeClr val="tx1"/>
                </a:solidFill>
              </a:defRPr>
            </a:lvl1pPr>
          </a:lstStyle>
          <a:p>
            <a:fld id="{EE9A77C1-36AB-407B-B705-AF936BA202B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A5ABBFC-CD04-4C9E-9411-DEBA1CD6FEC9}"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7159E976-29CF-4050-A230-9B5E9BDA33FB}" type="datetime1">
              <a:rPr lang="en-US" smtClean="0"/>
              <a:pPr/>
              <a:t>2/1/2018</a:t>
            </a:fld>
            <a:endParaRPr lang="en-US"/>
          </a:p>
        </p:txBody>
      </p:sp>
      <p:sp>
        <p:nvSpPr>
          <p:cNvPr id="9" name="Slide Number Placeholder 8"/>
          <p:cNvSpPr>
            <a:spLocks noGrp="1"/>
          </p:cNvSpPr>
          <p:nvPr>
            <p:ph type="sldNum" sz="quarter" idx="15"/>
          </p:nvPr>
        </p:nvSpPr>
        <p:spPr/>
        <p:txBody>
          <a:bodyPr rtlCol="0"/>
          <a:lstStyle/>
          <a:p>
            <a:fld id="{EE9A77C1-36AB-407B-B705-AF936BA202B6}" type="slidenum">
              <a:rPr lang="en-US" smtClean="0"/>
              <a:pPr/>
              <a:t>‹#›</a:t>
            </a:fld>
            <a:endParaRPr lang="en-US"/>
          </a:p>
        </p:txBody>
      </p:sp>
      <p:sp>
        <p:nvSpPr>
          <p:cNvPr id="10" name="Footer Placeholder 9"/>
          <p:cNvSpPr>
            <a:spLocks noGrp="1"/>
          </p:cNvSpPr>
          <p:nvPr>
            <p:ph type="ftr" sz="quarter" idx="16"/>
          </p:nvPr>
        </p:nvSpPr>
        <p:spPr/>
        <p:txBody>
          <a:bodyPr rtlCol="0"/>
          <a:lstStyle/>
          <a:p>
            <a:r>
              <a:rPr lang="en-US" smtClean="0"/>
              <a:t>Dr.M.Seiffarshad- MD-MPH-PhD Candidate in Medical Ethics-  Shahid Beheshti Medical University</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secHead" preserve="1">
  <p:cSld name="1_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8882A622-A62E-4A9C-AFDE-FFC8D3AC431A}" type="datetime1">
              <a:rPr lang="en-US" smtClean="0"/>
              <a:pPr/>
              <a:t>2/1/2018</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r>
              <a:rPr lang="en-US" smtClean="0"/>
              <a:t>Dr.M.Seiffarshad- MD-MPH-PhD Candidate in Medical Ethics-  Shahid Beheshti Medical University</a:t>
            </a:r>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EE9A77C1-36AB-407B-B705-AF936BA202B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1385A63-1C9F-43B4-B0AB-B15BF8F48CD7}"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00050"/>
            <a:ext cx="7772400"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685800" y="177165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77165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fld id="{7657A1ED-3693-4F15-87FE-807282DBA872}" type="datetime1">
              <a:rPr lang="en-US" smtClean="0"/>
              <a:pPr>
                <a:defRPr/>
              </a:pPr>
              <a:t>2/1/2018</a:t>
            </a:fld>
            <a:endParaRPr lang="en-US"/>
          </a:p>
        </p:txBody>
      </p:sp>
      <p:sp>
        <p:nvSpPr>
          <p:cNvPr id="6" name="Slide Number Placeholder 5"/>
          <p:cNvSpPr>
            <a:spLocks noGrp="1"/>
          </p:cNvSpPr>
          <p:nvPr>
            <p:ph type="sldNum" sz="quarter" idx="11"/>
          </p:nvPr>
        </p:nvSpPr>
        <p:spPr>
          <a:xfrm>
            <a:off x="6553200" y="6248400"/>
            <a:ext cx="1905000" cy="457200"/>
          </a:xfrm>
        </p:spPr>
        <p:txBody>
          <a:bodyPr/>
          <a:lstStyle>
            <a:lvl1pPr>
              <a:defRPr/>
            </a:lvl1pPr>
          </a:lstStyle>
          <a:p>
            <a:pPr>
              <a:defRPr/>
            </a:pPr>
            <a:fld id="{BCEDC46F-A324-47A0-8DE3-86808B179F09}" type="slidenum">
              <a:rPr lang="ar-SA"/>
              <a:pPr>
                <a:defRPr/>
              </a:pPr>
              <a:t>‹#›</a:t>
            </a:fld>
            <a:endParaRPr lang="en-US"/>
          </a:p>
        </p:txBody>
      </p:sp>
      <p:sp>
        <p:nvSpPr>
          <p:cNvPr id="7" name="Footer Placeholder 6"/>
          <p:cNvSpPr>
            <a:spLocks noGrp="1"/>
          </p:cNvSpPr>
          <p:nvPr>
            <p:ph type="ftr" sz="quarter" idx="12"/>
          </p:nvPr>
        </p:nvSpPr>
        <p:spPr>
          <a:xfrm>
            <a:off x="3124200" y="6248400"/>
            <a:ext cx="2895600" cy="457200"/>
          </a:xfrm>
        </p:spPr>
        <p:txBody>
          <a:bodyPr/>
          <a:lstStyle>
            <a:lvl1pPr>
              <a:defRPr/>
            </a:lvl1pPr>
          </a:lstStyle>
          <a:p>
            <a:pPr>
              <a:defRPr/>
            </a:pPr>
            <a:r>
              <a:rPr lang="en-US" smtClean="0"/>
              <a:t>Dr.M.Seiffarshad- MD-MPH-PhD Candidate in Medical Ethics-  Shahid Beheshti Medical University</a:t>
            </a:r>
            <a:endParaRPr lang="en-US"/>
          </a:p>
        </p:txBody>
      </p:sp>
    </p:spTree>
  </p:cSld>
  <p:clrMapOvr>
    <a:masterClrMapping/>
  </p:clrMapOvr>
  <p:transition spd="med">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8F6D59C9-4B99-4E0C-809D-C769D47BE3C6}" type="datetime1">
              <a:rPr lang="en-US" smtClean="0"/>
              <a:pPr/>
              <a:t>2/1/2018</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r>
              <a:rPr lang="en-US" smtClean="0"/>
              <a:t>Dr.M.Seiffarshad- MD-MPH-PhD Candidate in Medical Ethics-  Shahid Beheshti Medical University</a:t>
            </a:r>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E8769228-25AF-456B-8A73-1F95264F15F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6600"/>
            </a:lvl1p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lvl1pPr algn="justLow">
              <a:lnSpc>
                <a:spcPct val="150000"/>
              </a:lnSpc>
              <a:defRPr sz="2800"/>
            </a:lvl1pPr>
            <a:lvl2pPr algn="justLow">
              <a:lnSpc>
                <a:spcPct val="150000"/>
              </a:lnSpc>
              <a:defRPr sz="2400"/>
            </a:lvl2pPr>
            <a:lvl3pPr algn="justLow">
              <a:lnSpc>
                <a:spcPct val="150000"/>
              </a:lnSpc>
              <a:defRPr sz="2000"/>
            </a:lvl3pPr>
            <a:lvl4pPr algn="justLow">
              <a:lnSpc>
                <a:spcPct val="150000"/>
              </a:lnSpc>
              <a:defRPr/>
            </a:lvl4pPr>
            <a:lvl5pPr algn="justLow">
              <a:lnSpc>
                <a:spcPct val="150000"/>
              </a:lnSpc>
              <a:defRPr/>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7" name="Date Placeholder 6"/>
          <p:cNvSpPr>
            <a:spLocks noGrp="1"/>
          </p:cNvSpPr>
          <p:nvPr>
            <p:ph type="dt" sz="half" idx="14"/>
          </p:nvPr>
        </p:nvSpPr>
        <p:spPr>
          <a:xfrm>
            <a:off x="0" y="6473952"/>
            <a:ext cx="914400" cy="384048"/>
          </a:xfrm>
        </p:spPr>
        <p:txBody>
          <a:bodyPr rtlCol="0"/>
          <a:lstStyle>
            <a:lvl1pPr>
              <a:defRPr>
                <a:solidFill>
                  <a:schemeClr val="tx1"/>
                </a:solidFill>
              </a:defRPr>
            </a:lvl1pPr>
          </a:lstStyle>
          <a:p>
            <a:fld id="{59A760F0-D00A-43E2-81F6-7DA3C6077754}" type="datetime1">
              <a:rPr lang="en-US" smtClean="0"/>
              <a:pPr/>
              <a:t>2/1/2018</a:t>
            </a:fld>
            <a:endParaRPr lang="en-US" dirty="0"/>
          </a:p>
        </p:txBody>
      </p:sp>
      <p:sp>
        <p:nvSpPr>
          <p:cNvPr id="9" name="Slide Number Placeholder 8"/>
          <p:cNvSpPr>
            <a:spLocks noGrp="1"/>
          </p:cNvSpPr>
          <p:nvPr>
            <p:ph type="sldNum" sz="quarter" idx="15"/>
          </p:nvPr>
        </p:nvSpPr>
        <p:spPr>
          <a:xfrm>
            <a:off x="8305800" y="6336792"/>
            <a:ext cx="609600" cy="521208"/>
          </a:xfrm>
        </p:spPr>
        <p:txBody>
          <a:bodyPr rtlCol="0"/>
          <a:lstStyle>
            <a:lvl1pPr>
              <a:defRPr>
                <a:solidFill>
                  <a:schemeClr val="bg1"/>
                </a:solidFill>
              </a:defRPr>
            </a:lvl1pPr>
          </a:lstStyle>
          <a:p>
            <a:fld id="{E8769228-25AF-456B-8A73-1F95264F15F4}" type="slidenum">
              <a:rPr lang="en-US" smtClean="0"/>
              <a:pPr/>
              <a:t>‹#›</a:t>
            </a:fld>
            <a:endParaRPr lang="en-US" dirty="0"/>
          </a:p>
        </p:txBody>
      </p:sp>
      <p:sp>
        <p:nvSpPr>
          <p:cNvPr id="10" name="Footer Placeholder 9"/>
          <p:cNvSpPr>
            <a:spLocks noGrp="1"/>
          </p:cNvSpPr>
          <p:nvPr>
            <p:ph type="ftr" sz="quarter" idx="16"/>
          </p:nvPr>
        </p:nvSpPr>
        <p:spPr>
          <a:xfrm>
            <a:off x="914400" y="6477000"/>
            <a:ext cx="7391400" cy="381000"/>
          </a:xfrm>
        </p:spPr>
        <p:txBody>
          <a:bodyPr rtlCol="0"/>
          <a:lstStyle>
            <a:lvl1pPr>
              <a:defRPr>
                <a:solidFill>
                  <a:schemeClr val="tx1"/>
                </a:solidFill>
              </a:defRPr>
            </a:lvl1pPr>
          </a:lstStyle>
          <a:p>
            <a:r>
              <a:rPr lang="en-US" smtClean="0"/>
              <a:t>Dr.M.Seiffarshad- MD-MPH-PhD Candidate in Medical Ethics-  Shahid Beheshti Medical University</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DB2643F1-1247-4841-8E09-0CD7956544D2}" type="datetime1">
              <a:rPr lang="en-US" smtClean="0"/>
              <a:pPr/>
              <a:t>2/1/2018</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r>
              <a:rPr lang="en-US" smtClean="0"/>
              <a:t>Dr.M.Seiffarshad- MD-MPH-PhD Candidate in Medical Ethics-  Shahid Beheshti Medical University</a:t>
            </a:r>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E8769228-25AF-456B-8A73-1F95264F15F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18674C8-824B-47F4-AF44-FC6602C2F701}"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E8769228-25AF-456B-8A73-1F95264F15F4}"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E768202E-547C-4BD7-A6F6-519953C6081D}" type="datetime1">
              <a:rPr lang="en-US" smtClean="0"/>
              <a:pPr/>
              <a:t>2/1/2018</a:t>
            </a:fld>
            <a:endParaRPr lang="en-US"/>
          </a:p>
        </p:txBody>
      </p:sp>
      <p:sp>
        <p:nvSpPr>
          <p:cNvPr id="8" name="Footer Placeholder 7"/>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9" name="Slide Number Placeholder 8"/>
          <p:cNvSpPr>
            <a:spLocks noGrp="1"/>
          </p:cNvSpPr>
          <p:nvPr>
            <p:ph type="sldNum" sz="quarter" idx="12"/>
          </p:nvPr>
        </p:nvSpPr>
        <p:spPr/>
        <p:txBody>
          <a:bodyPr/>
          <a:lstStyle/>
          <a:p>
            <a:fld id="{E8769228-25AF-456B-8A73-1F95264F15F4}"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76200" y="6400800"/>
            <a:ext cx="838200" cy="381000"/>
          </a:xfrm>
        </p:spPr>
        <p:txBody>
          <a:bodyPr/>
          <a:lstStyle>
            <a:lvl1pPr>
              <a:defRPr>
                <a:solidFill>
                  <a:schemeClr val="tx2"/>
                </a:solidFill>
              </a:defRPr>
            </a:lvl1pPr>
          </a:lstStyle>
          <a:p>
            <a:fld id="{E437EA79-2EC0-403E-9DF0-FE85998B01E4}" type="datetime1">
              <a:rPr lang="en-US" smtClean="0"/>
              <a:pPr/>
              <a:t>2/1/2018</a:t>
            </a:fld>
            <a:endParaRPr lang="en-US"/>
          </a:p>
        </p:txBody>
      </p:sp>
      <p:sp>
        <p:nvSpPr>
          <p:cNvPr id="5" name="Footer Placeholder 4"/>
          <p:cNvSpPr>
            <a:spLocks noGrp="1"/>
          </p:cNvSpPr>
          <p:nvPr>
            <p:ph type="ftr" sz="quarter" idx="11"/>
          </p:nvPr>
        </p:nvSpPr>
        <p:spPr>
          <a:xfrm>
            <a:off x="1066800" y="6477000"/>
            <a:ext cx="7239000" cy="304800"/>
          </a:xfrm>
        </p:spPr>
        <p:txBody>
          <a:bodyPr/>
          <a:lstStyle>
            <a:lvl1pPr>
              <a:defRPr>
                <a:solidFill>
                  <a:schemeClr val="tx2"/>
                </a:solidFill>
              </a:defRPr>
            </a:lvl1p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a:xfrm>
            <a:off x="8610600" y="6400800"/>
            <a:ext cx="381000" cy="381000"/>
          </a:xfrm>
        </p:spPr>
        <p:txBody>
          <a:bodyPr/>
          <a:lstStyle>
            <a:lvl1pPr>
              <a:defRPr sz="1400">
                <a:solidFill>
                  <a:schemeClr val="tx2"/>
                </a:solidFill>
              </a:defRPr>
            </a:lvl1pPr>
          </a:lstStyle>
          <a:p>
            <a:fld id="{EE9A77C1-36AB-407B-B705-AF936BA202B6}"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6291AD97-7282-477A-8608-8C6C0EC3B0A3}" type="datetime1">
              <a:rPr lang="en-US" smtClean="0"/>
              <a:pPr/>
              <a:t>2/1/2018</a:t>
            </a:fld>
            <a:endParaRPr lang="en-US"/>
          </a:p>
        </p:txBody>
      </p:sp>
      <p:sp>
        <p:nvSpPr>
          <p:cNvPr id="7" name="Slide Number Placeholder 6"/>
          <p:cNvSpPr>
            <a:spLocks noGrp="1"/>
          </p:cNvSpPr>
          <p:nvPr>
            <p:ph type="sldNum" sz="quarter" idx="11"/>
          </p:nvPr>
        </p:nvSpPr>
        <p:spPr/>
        <p:txBody>
          <a:bodyPr rtlCol="0"/>
          <a:lstStyle/>
          <a:p>
            <a:fld id="{E8769228-25AF-456B-8A73-1F95264F15F4}" type="slidenum">
              <a:rPr lang="en-US" smtClean="0"/>
              <a:pPr/>
              <a:t>‹#›</a:t>
            </a:fld>
            <a:endParaRPr lang="en-US"/>
          </a:p>
        </p:txBody>
      </p:sp>
      <p:sp>
        <p:nvSpPr>
          <p:cNvPr id="8" name="Footer Placeholder 7"/>
          <p:cNvSpPr>
            <a:spLocks noGrp="1"/>
          </p:cNvSpPr>
          <p:nvPr>
            <p:ph type="ftr" sz="quarter" idx="12"/>
          </p:nvPr>
        </p:nvSpPr>
        <p:spPr/>
        <p:txBody>
          <a:bodyPr rtlCol="0"/>
          <a:lstStyle/>
          <a:p>
            <a:r>
              <a:rPr lang="en-US" smtClean="0"/>
              <a:t>Dr.M.Seiffarshad- MD-MPH-PhD Candidate in Medical Ethics-  Shahid Beheshti Medical University</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B8587A-9F44-4E46-9F75-1F2A76F82841}" type="datetime1">
              <a:rPr lang="en-US" smtClean="0"/>
              <a:pPr/>
              <a:t>2/1/2018</a:t>
            </a:fld>
            <a:endParaRPr lang="en-US"/>
          </a:p>
        </p:txBody>
      </p:sp>
      <p:sp>
        <p:nvSpPr>
          <p:cNvPr id="3" name="Footer Placeholder 2"/>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4" name="Slide Number Placeholder 3"/>
          <p:cNvSpPr>
            <a:spLocks noGrp="1"/>
          </p:cNvSpPr>
          <p:nvPr>
            <p:ph type="sldNum" sz="quarter" idx="12"/>
          </p:nvPr>
        </p:nvSpPr>
        <p:spPr/>
        <p:txBody>
          <a:bodyPr/>
          <a:lstStyle/>
          <a:p>
            <a:fld id="{E8769228-25AF-456B-8A73-1F95264F15F4}"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C7F56770-D339-43AB-80ED-0F876E49704D}" type="datetime1">
              <a:rPr lang="en-US" smtClean="0"/>
              <a:pPr/>
              <a:t>2/1/2018</a:t>
            </a:fld>
            <a:endParaRPr lang="en-US"/>
          </a:p>
        </p:txBody>
      </p:sp>
      <p:sp>
        <p:nvSpPr>
          <p:cNvPr id="22" name="Slide Number Placeholder 21"/>
          <p:cNvSpPr>
            <a:spLocks noGrp="1"/>
          </p:cNvSpPr>
          <p:nvPr>
            <p:ph type="sldNum" sz="quarter" idx="15"/>
          </p:nvPr>
        </p:nvSpPr>
        <p:spPr/>
        <p:txBody>
          <a:bodyPr rtlCol="0"/>
          <a:lstStyle/>
          <a:p>
            <a:fld id="{E8769228-25AF-456B-8A73-1F95264F15F4}" type="slidenum">
              <a:rPr lang="en-US" smtClean="0"/>
              <a:pPr/>
              <a:t>‹#›</a:t>
            </a:fld>
            <a:endParaRPr lang="en-US"/>
          </a:p>
        </p:txBody>
      </p:sp>
      <p:sp>
        <p:nvSpPr>
          <p:cNvPr id="23" name="Footer Placeholder 22"/>
          <p:cNvSpPr>
            <a:spLocks noGrp="1"/>
          </p:cNvSpPr>
          <p:nvPr>
            <p:ph type="ftr" sz="quarter" idx="16"/>
          </p:nvPr>
        </p:nvSpPr>
        <p:spPr/>
        <p:txBody>
          <a:bodyPr rtlCol="0"/>
          <a:lstStyle/>
          <a:p>
            <a:r>
              <a:rPr lang="en-US" smtClean="0"/>
              <a:t>Dr.M.Seiffarshad- MD-MPH-PhD Candidate in Medical Ethics-  Shahid Beheshti Medical University</a:t>
            </a: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98FAE0C3-29E8-44FF-8624-A1C78C1CF3C5}" type="datetime1">
              <a:rPr lang="en-US" smtClean="0"/>
              <a:pPr/>
              <a:t>2/1/2018</a:t>
            </a:fld>
            <a:endParaRPr lang="en-US"/>
          </a:p>
        </p:txBody>
      </p:sp>
      <p:sp>
        <p:nvSpPr>
          <p:cNvPr id="18" name="Slide Number Placeholder 17"/>
          <p:cNvSpPr>
            <a:spLocks noGrp="1"/>
          </p:cNvSpPr>
          <p:nvPr>
            <p:ph type="sldNum" sz="quarter" idx="11"/>
          </p:nvPr>
        </p:nvSpPr>
        <p:spPr/>
        <p:txBody>
          <a:bodyPr rtlCol="0"/>
          <a:lstStyle/>
          <a:p>
            <a:fld id="{E8769228-25AF-456B-8A73-1F95264F15F4}" type="slidenum">
              <a:rPr lang="en-US" smtClean="0"/>
              <a:pPr/>
              <a:t>‹#›</a:t>
            </a:fld>
            <a:endParaRPr lang="en-US"/>
          </a:p>
        </p:txBody>
      </p:sp>
      <p:sp>
        <p:nvSpPr>
          <p:cNvPr id="21" name="Footer Placeholder 20"/>
          <p:cNvSpPr>
            <a:spLocks noGrp="1"/>
          </p:cNvSpPr>
          <p:nvPr>
            <p:ph type="ftr" sz="quarter" idx="12"/>
          </p:nvPr>
        </p:nvSpPr>
        <p:spPr/>
        <p:txBody>
          <a:bodyPr rtlCol="0"/>
          <a:lstStyle/>
          <a:p>
            <a:r>
              <a:rPr lang="en-US" smtClean="0"/>
              <a:t>Dr.M.Seiffarshad- MD-MPH-PhD Candidate in Medical Ethics-  Shahid Beheshti Medical University</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8B711FA-E7BD-427B-B557-6EC262A35B40}"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E8769228-25AF-456B-8A73-1F95264F15F4}"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1F46A10-8388-4385-8981-92F788D6BF1F}"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E8769228-25AF-456B-8A73-1F95264F15F4}"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DA120398-9CE5-4B7D-84AF-4598E0C13BD3}" type="datetime1">
              <a:rPr lang="en-US" smtClean="0"/>
              <a:pPr/>
              <a:t>2/1/2018</a:t>
            </a:fld>
            <a:endParaRPr lang="en-US"/>
          </a:p>
        </p:txBody>
      </p:sp>
      <p:sp>
        <p:nvSpPr>
          <p:cNvPr id="20" name="Footer Placeholder 19"/>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10" name="Slide Number Placeholder 9"/>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1143000"/>
          </a:xfrm>
        </p:spPr>
        <p:txBody>
          <a:bodyPr/>
          <a:lstStyle>
            <a:lvl1pPr algn="ctr">
              <a:defRPr/>
            </a:lvl1pPr>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lvl1pPr>
              <a:defRPr>
                <a:solidFill>
                  <a:schemeClr val="tx1"/>
                </a:solidFill>
              </a:defRPr>
            </a:lvl1pPr>
            <a:extLst/>
          </a:lstStyle>
          <a:p>
            <a:fld id="{C9C009B0-8708-4A29-9721-1C5BFFA7A4EF}" type="datetime1">
              <a:rPr lang="en-US" smtClean="0"/>
              <a:pPr/>
              <a:t>2/1/2018</a:t>
            </a:fld>
            <a:endParaRPr lang="en-US"/>
          </a:p>
        </p:txBody>
      </p:sp>
      <p:sp>
        <p:nvSpPr>
          <p:cNvPr id="5" name="Footer Placeholder 4"/>
          <p:cNvSpPr>
            <a:spLocks noGrp="1"/>
          </p:cNvSpPr>
          <p:nvPr>
            <p:ph type="ftr" sz="quarter" idx="11"/>
          </p:nvPr>
        </p:nvSpPr>
        <p:spPr/>
        <p:txBody>
          <a:bodyPr/>
          <a:lstStyle>
            <a:lvl1pPr>
              <a:defRPr>
                <a:solidFill>
                  <a:schemeClr val="tx1"/>
                </a:solidFill>
              </a:defRPr>
            </a:lvl1pPr>
            <a:extLst/>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lvl1pPr>
              <a:defRPr sz="1400">
                <a:solidFill>
                  <a:schemeClr val="tx1"/>
                </a:solidFill>
              </a:defRPr>
            </a:lvl1pPr>
            <a:extLst/>
          </a:lstStyle>
          <a:p>
            <a:fld id="{6294C92D-0306-4E69-9CD3-20855E849650}"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37E13FD7-CC0E-4D75-8383-FFA86D3AAEAB}" type="datetime1">
              <a:rPr lang="en-US" smtClean="0"/>
              <a:pPr/>
              <a:t>2/1/2018</a:t>
            </a:fld>
            <a:endParaRPr lang="en-US"/>
          </a:p>
        </p:txBody>
      </p:sp>
      <p:sp>
        <p:nvSpPr>
          <p:cNvPr id="5" name="Footer Placeholder 4"/>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6B8CF33-EA71-4255-80FE-94ADFD8ED072}" type="datetime1">
              <a:rPr lang="en-US" smtClean="0"/>
              <a:pPr/>
              <a:t>2/1/2018</a:t>
            </a:fld>
            <a:endParaRPr lang="en-US"/>
          </a:p>
        </p:txBody>
      </p:sp>
      <p:sp>
        <p:nvSpPr>
          <p:cNvPr id="6" name="Footer Placeholder 5"/>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7" name="Slide Number Placeholder 6"/>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lvl1pPr>
              <a:defRPr>
                <a:solidFill>
                  <a:schemeClr val="tx1"/>
                </a:solidFill>
              </a:defRPr>
            </a:lvl1pPr>
          </a:lstStyle>
          <a:p>
            <a:fld id="{C439CC4E-7E10-44AA-A9FC-5B22FABD835F}" type="datetime1">
              <a:rPr lang="en-US" smtClean="0"/>
              <a:pPr/>
              <a:t>2/1/2018</a:t>
            </a:fld>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EE9A77C1-36AB-407B-B705-AF936BA202B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A0191CD-5D16-4416-87AE-AE064841BC1E}" type="datetime1">
              <a:rPr lang="en-US" smtClean="0"/>
              <a:pPr/>
              <a:t>2/1/2018</a:t>
            </a:fld>
            <a:endParaRPr lang="en-US"/>
          </a:p>
        </p:txBody>
      </p:sp>
      <p:sp>
        <p:nvSpPr>
          <p:cNvPr id="8" name="Footer Placeholder 7"/>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9" name="Slide Number Placeholder 8"/>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724ABFC0-C584-407B-80BE-FA14E81507EF}" type="datetime1">
              <a:rPr lang="en-US" smtClean="0"/>
              <a:pPr/>
              <a:t>2/1/2018</a:t>
            </a:fld>
            <a:endParaRPr lang="en-US"/>
          </a:p>
        </p:txBody>
      </p:sp>
      <p:sp>
        <p:nvSpPr>
          <p:cNvPr id="4" name="Footer Placeholder 3"/>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5" name="Slide Number Placeholder 4"/>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6FA99CB5-C6D9-43FA-980B-86339EC071C1}" type="datetime1">
              <a:rPr lang="en-US" smtClean="0"/>
              <a:pPr/>
              <a:t>2/1/2018</a:t>
            </a:fld>
            <a:endParaRPr lang="en-US"/>
          </a:p>
        </p:txBody>
      </p:sp>
      <p:sp>
        <p:nvSpPr>
          <p:cNvPr id="4" name="Footer Placeholder 3"/>
          <p:cNvSpPr>
            <a:spLocks noGrp="1"/>
          </p:cNvSpPr>
          <p:nvPr>
            <p:ph type="ftr" sz="quarter" idx="11"/>
          </p:nvPr>
        </p:nvSpPr>
        <p:spPr/>
        <p:txBody>
          <a:bodyPr/>
          <a:lstStyle/>
          <a:p>
            <a:r>
              <a:rPr lang="en-US" smtClean="0"/>
              <a:t>Dr.M.Seiffarshad- MD-MPH-PhD Candidate in Medical Ethics-  Shahid Beheshti Medical University</a:t>
            </a:r>
            <a:endParaRPr lang="en-US" dirty="0"/>
          </a:p>
        </p:txBody>
      </p:sp>
      <p:sp>
        <p:nvSpPr>
          <p:cNvPr id="5" name="Slide Number Placeholder 4"/>
          <p:cNvSpPr>
            <a:spLocks noGrp="1"/>
          </p:cNvSpPr>
          <p:nvPr>
            <p:ph type="sldNum" sz="quarter" idx="12"/>
          </p:nvPr>
        </p:nvSpPr>
        <p:spPr/>
        <p:txBody>
          <a:bodyPr/>
          <a:lstStyle/>
          <a:p>
            <a:fld id="{6294C92D-0306-4E69-9CD3-20855E849650}"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FF5DDF87-DC65-4DD1-B6D2-F0855EB504D3}" type="datetime1">
              <a:rPr lang="en-US" smtClean="0"/>
              <a:pPr/>
              <a:t>2/1/2018</a:t>
            </a:fld>
            <a:endParaRPr lang="en-US"/>
          </a:p>
        </p:txBody>
      </p:sp>
      <p:sp>
        <p:nvSpPr>
          <p:cNvPr id="3" name="Footer Placeholder 2"/>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4" name="Slide Number Placeholder 3"/>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8D55438-7602-41D0-90D3-5FCDB97301E1}" type="datetime1">
              <a:rPr lang="en-US" smtClean="0"/>
              <a:pPr/>
              <a:t>2/1/2018</a:t>
            </a:fld>
            <a:endParaRPr lang="en-US"/>
          </a:p>
        </p:txBody>
      </p:sp>
      <p:sp>
        <p:nvSpPr>
          <p:cNvPr id="6" name="Footer Placeholder 5"/>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7" name="Slide Number Placeholder 6"/>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5ACB305E-59CB-4BEB-AA4B-D079D9E4FC97}" type="datetime1">
              <a:rPr lang="en-US" smtClean="0"/>
              <a:pPr/>
              <a:t>2/1/2018</a:t>
            </a:fld>
            <a:endParaRPr lang="en-US"/>
          </a:p>
        </p:txBody>
      </p:sp>
      <p:sp>
        <p:nvSpPr>
          <p:cNvPr id="6" name="Footer Placeholder 5"/>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7" name="Slide Number Placeholder 6"/>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7AC32CCC-9E39-4145-8375-3FE1AC95E080}" type="datetime1">
              <a:rPr lang="en-US" smtClean="0"/>
              <a:pPr/>
              <a:t>2/1/2018</a:t>
            </a:fld>
            <a:endParaRPr lang="en-US"/>
          </a:p>
        </p:txBody>
      </p:sp>
      <p:sp>
        <p:nvSpPr>
          <p:cNvPr id="5" name="Footer Placeholder 4"/>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349DE3C2-5806-42EB-B7D6-3A8B6C5FFAE2}" type="datetime1">
              <a:rPr lang="en-US" smtClean="0"/>
              <a:pPr/>
              <a:t>2/1/2018</a:t>
            </a:fld>
            <a:endParaRPr lang="en-US"/>
          </a:p>
        </p:txBody>
      </p:sp>
      <p:sp>
        <p:nvSpPr>
          <p:cNvPr id="5" name="Footer Placeholder 4"/>
          <p:cNvSpPr>
            <a:spLocks noGrp="1"/>
          </p:cNvSpPr>
          <p:nvPr>
            <p:ph type="ftr" sz="quarter" idx="11"/>
          </p:nvPr>
        </p:nvSpPr>
        <p:spPr/>
        <p:txBody>
          <a:bodyPr/>
          <a:lstStyle>
            <a:extLst/>
          </a:lstStyle>
          <a:p>
            <a:r>
              <a:rPr kumimoji="0" lang="en-US" smtClean="0"/>
              <a:t>Dr.M.Seiffarshad- MD-MPH-PhD Candidate in Medical Ethics-  Shahid Beheshti Medical University</a:t>
            </a:r>
            <a:endParaRPr kumimoji="0" lang="en-US"/>
          </a:p>
        </p:txBody>
      </p:sp>
      <p:sp>
        <p:nvSpPr>
          <p:cNvPr id="6" name="Slide Number Placeholder 5"/>
          <p:cNvSpPr>
            <a:spLocks noGrp="1"/>
          </p:cNvSpPr>
          <p:nvPr>
            <p:ph type="sldNum" sz="quarter" idx="12"/>
          </p:nvPr>
        </p:nvSpPr>
        <p:spPr/>
        <p:txBody>
          <a:bodyPr/>
          <a:lstStyle>
            <a:extLst/>
          </a:lstStyle>
          <a:p>
            <a:fld id="{6294C92D-0306-4E69-9CD3-20855E849650}" type="slidenum">
              <a:rPr kumimoji="0" lang="en-US" smtClean="0"/>
              <a:pPr/>
              <a:t>‹#›</a:t>
            </a:fld>
            <a:endParaRPr kumimoji="0"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E13C07A-EDA9-48D4-8FB0-71C281A9A054}" type="datetime1">
              <a:rPr lang="en-US" smtClean="0"/>
              <a:pPr/>
              <a:t>2/1/2018</a:t>
            </a:fld>
            <a:endParaRPr lang="en-US"/>
          </a:p>
        </p:txBody>
      </p:sp>
      <p:sp>
        <p:nvSpPr>
          <p:cNvPr id="19" name="Footer Placeholder 18"/>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27" name="Slide Number Placeholder 26"/>
          <p:cNvSpPr>
            <a:spLocks noGrp="1"/>
          </p:cNvSpPr>
          <p:nvPr>
            <p:ph type="sldNum" sz="quarter" idx="12"/>
          </p:nvPr>
        </p:nvSpPr>
        <p:spPr/>
        <p:txBody>
          <a:bodyPr/>
          <a:lstStyle/>
          <a:p>
            <a:fld id="{E8769228-25AF-456B-8A73-1F95264F15F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57200" y="6422064"/>
            <a:ext cx="1143000" cy="435936"/>
          </a:xfrm>
        </p:spPr>
        <p:txBody>
          <a:bodyPr/>
          <a:lstStyle>
            <a:lvl1pPr>
              <a:defRPr>
                <a:solidFill>
                  <a:schemeClr val="tx1"/>
                </a:solidFill>
              </a:defRPr>
            </a:lvl1pPr>
          </a:lstStyle>
          <a:p>
            <a:fld id="{263B77AD-863A-41A9-B2C3-875EEA2F6F35}" type="datetime1">
              <a:rPr lang="en-US" smtClean="0"/>
              <a:pPr/>
              <a:t>2/1/2018</a:t>
            </a:fld>
            <a:endParaRPr lang="en-US"/>
          </a:p>
        </p:txBody>
      </p:sp>
      <p:sp>
        <p:nvSpPr>
          <p:cNvPr id="5" name="Footer Placeholder 4"/>
          <p:cNvSpPr>
            <a:spLocks noGrp="1"/>
          </p:cNvSpPr>
          <p:nvPr>
            <p:ph type="ftr" sz="quarter" idx="11"/>
          </p:nvPr>
        </p:nvSpPr>
        <p:spPr>
          <a:xfrm>
            <a:off x="1676400" y="6422064"/>
            <a:ext cx="6248400" cy="435936"/>
          </a:xfrm>
        </p:spPr>
        <p:txBody>
          <a:bodyPr/>
          <a:lstStyle>
            <a:lvl1pPr>
              <a:defRPr>
                <a:solidFill>
                  <a:schemeClr val="tx1"/>
                </a:solidFill>
              </a:defRPr>
            </a:lvl1p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E8769228-25AF-456B-8A73-1F95264F15F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3DB24B2-3807-4878-997B-ED5860BAF57B}"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EE9A77C1-36AB-407B-B705-AF936BA202B6}"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5EC93170-95FB-46B5-84B5-219835032E9F}"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E8769228-25AF-456B-8A73-1F95264F15F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A6F57D7-9ABD-4BD0-AB72-D4F12C371151}"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E8769228-25AF-456B-8A73-1F95264F15F4}"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90464F1-189D-4190-B2FE-0C1A28A7758D}" type="datetime1">
              <a:rPr lang="en-US" smtClean="0"/>
              <a:pPr/>
              <a:t>2/1/2018</a:t>
            </a:fld>
            <a:endParaRPr lang="en-US"/>
          </a:p>
        </p:txBody>
      </p:sp>
      <p:sp>
        <p:nvSpPr>
          <p:cNvPr id="8" name="Footer Placeholder 7"/>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9" name="Slide Number Placeholder 8"/>
          <p:cNvSpPr>
            <a:spLocks noGrp="1"/>
          </p:cNvSpPr>
          <p:nvPr>
            <p:ph type="sldNum" sz="quarter" idx="12"/>
          </p:nvPr>
        </p:nvSpPr>
        <p:spPr/>
        <p:txBody>
          <a:bodyPr/>
          <a:lstStyle/>
          <a:p>
            <a:fld id="{E8769228-25AF-456B-8A73-1F95264F15F4}" type="slidenum">
              <a:rPr lang="en-US" smtClean="0"/>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56766E90-3377-4A82-99D4-041CC01F16F8}" type="datetime1">
              <a:rPr lang="en-US" smtClean="0"/>
              <a:pPr/>
              <a:t>2/1/2018</a:t>
            </a:fld>
            <a:endParaRPr lang="en-US"/>
          </a:p>
        </p:txBody>
      </p:sp>
      <p:sp>
        <p:nvSpPr>
          <p:cNvPr id="8" name="Slide Number Placeholder 7"/>
          <p:cNvSpPr>
            <a:spLocks noGrp="1"/>
          </p:cNvSpPr>
          <p:nvPr>
            <p:ph type="sldNum" sz="quarter" idx="11"/>
          </p:nvPr>
        </p:nvSpPr>
        <p:spPr/>
        <p:txBody>
          <a:bodyPr/>
          <a:lstStyle/>
          <a:p>
            <a:fld id="{E8769228-25AF-456B-8A73-1F95264F15F4}" type="slidenum">
              <a:rPr lang="en-US" smtClean="0"/>
              <a:pPr/>
              <a:t>‹#›</a:t>
            </a:fld>
            <a:endParaRPr lang="en-US"/>
          </a:p>
        </p:txBody>
      </p:sp>
      <p:sp>
        <p:nvSpPr>
          <p:cNvPr id="9" name="Footer Placeholder 8"/>
          <p:cNvSpPr>
            <a:spLocks noGrp="1"/>
          </p:cNvSpPr>
          <p:nvPr>
            <p:ph type="ftr" sz="quarter" idx="12"/>
          </p:nvPr>
        </p:nvSpPr>
        <p:spPr/>
        <p:txBody>
          <a:bodyPr/>
          <a:lstStyle/>
          <a:p>
            <a:r>
              <a:rPr lang="en-US" smtClean="0"/>
              <a:t>Dr.M.Seiffarshad- MD-MPH-PhD Candidate in Medical Ethics-  Shahid Beheshti Medical University</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B5505C-F5CA-4CDC-835E-16781F1958D4}" type="datetime1">
              <a:rPr lang="en-US" smtClean="0"/>
              <a:pPr/>
              <a:t>2/1/2018</a:t>
            </a:fld>
            <a:endParaRPr lang="en-US"/>
          </a:p>
        </p:txBody>
      </p:sp>
      <p:sp>
        <p:nvSpPr>
          <p:cNvPr id="3" name="Footer Placeholder 2"/>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4" name="Slide Number Placeholder 3"/>
          <p:cNvSpPr>
            <a:spLocks noGrp="1"/>
          </p:cNvSpPr>
          <p:nvPr>
            <p:ph type="sldNum" sz="quarter" idx="12"/>
          </p:nvPr>
        </p:nvSpPr>
        <p:spPr/>
        <p:txBody>
          <a:bodyPr/>
          <a:lstStyle/>
          <a:p>
            <a:fld id="{E8769228-25AF-456B-8A73-1F95264F15F4}" type="slidenum">
              <a:rPr lang="en-US" smtClean="0"/>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3FF7944-0FCC-45BE-B167-028A6E7DE975}"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E8769228-25AF-456B-8A73-1F95264F15F4}"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A896CF65-D735-4232-A9DD-BAEFC9A364EE}"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E8769228-25AF-456B-8A73-1F95264F15F4}" type="slidenum">
              <a:rPr lang="en-US" smtClean="0"/>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B6DF4DF-738B-4CA4-A493-CDEAB0DCAA13}"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E8769228-25AF-456B-8A73-1F95264F15F4}" type="slidenum">
              <a:rPr lang="en-US" smtClean="0"/>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A5D73C4-4097-467B-96DE-660B4E2E9829}"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E8769228-25AF-456B-8A73-1F95264F15F4}" type="slidenum">
              <a:rPr lang="en-US" smtClean="0"/>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B03E2B1-4867-4334-BD92-CDDDF47E9485}"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39E0620-70F9-4749-89D2-AE30504834EF}" type="datetime1">
              <a:rPr lang="en-US" smtClean="0"/>
              <a:pPr/>
              <a:t>2/1/2018</a:t>
            </a:fld>
            <a:endParaRPr lang="en-US"/>
          </a:p>
        </p:txBody>
      </p:sp>
      <p:sp>
        <p:nvSpPr>
          <p:cNvPr id="8" name="Footer Placeholder 7"/>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9" name="Slide Number Placeholder 8"/>
          <p:cNvSpPr>
            <a:spLocks noGrp="1"/>
          </p:cNvSpPr>
          <p:nvPr>
            <p:ph type="sldNum" sz="quarter" idx="12"/>
          </p:nvPr>
        </p:nvSpPr>
        <p:spPr/>
        <p:txBody>
          <a:bodyPr/>
          <a:lstStyle/>
          <a:p>
            <a:fld id="{EE9A77C1-36AB-407B-B705-AF936BA202B6}"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rtl="1">
              <a:defRPr sz="6600">
                <a:latin typeface="IranNastaliq" pitchFamily="18" charset="0"/>
                <a:cs typeface="IranNastaliq" pitchFamily="18" charset="0"/>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lgn="r" rtl="1">
              <a:defRPr>
                <a:cs typeface="B Nazanin" pitchFamily="2" charset="-78"/>
              </a:defRPr>
            </a:lvl1pPr>
            <a:lvl2pPr algn="r" rtl="1">
              <a:defRPr>
                <a:cs typeface="B Nazanin" pitchFamily="2" charset="-78"/>
              </a:defRPr>
            </a:lvl2pPr>
            <a:lvl3pPr algn="r" rtl="1">
              <a:defRPr>
                <a:cs typeface="B Nazanin" pitchFamily="2" charset="-78"/>
              </a:defRPr>
            </a:lvl3pPr>
            <a:lvl4pPr algn="r" rtl="1">
              <a:defRPr>
                <a:cs typeface="B Nazanin" pitchFamily="2" charset="-78"/>
              </a:defRPr>
            </a:lvl4pPr>
            <a:lvl5pPr algn="r" rtl="1">
              <a:defRPr>
                <a:cs typeface="B Nazanin" pitchFamily="2" charset="-78"/>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6200" y="6400800"/>
            <a:ext cx="914400" cy="457200"/>
          </a:xfrm>
        </p:spPr>
        <p:txBody>
          <a:bodyPr/>
          <a:lstStyle>
            <a:lvl1pPr>
              <a:defRPr>
                <a:solidFill>
                  <a:schemeClr val="tx1"/>
                </a:solidFill>
              </a:defRPr>
            </a:lvl1pPr>
          </a:lstStyle>
          <a:p>
            <a:fld id="{E10285E8-C8E0-49DB-825B-46A4F77982F4}" type="datetime1">
              <a:rPr lang="en-US" smtClean="0"/>
              <a:pPr/>
              <a:t>2/1/2018</a:t>
            </a:fld>
            <a:endParaRPr lang="en-US"/>
          </a:p>
        </p:txBody>
      </p:sp>
      <p:sp>
        <p:nvSpPr>
          <p:cNvPr id="5" name="Footer Placeholder 4"/>
          <p:cNvSpPr>
            <a:spLocks noGrp="1"/>
          </p:cNvSpPr>
          <p:nvPr>
            <p:ph type="ftr" sz="quarter" idx="11"/>
          </p:nvPr>
        </p:nvSpPr>
        <p:spPr>
          <a:xfrm>
            <a:off x="1143000" y="6477000"/>
            <a:ext cx="6705600" cy="381000"/>
          </a:xfrm>
        </p:spPr>
        <p:txBody>
          <a:bodyPr/>
          <a:lstStyle>
            <a:lvl1pPr>
              <a:defRPr>
                <a:solidFill>
                  <a:schemeClr val="tx1"/>
                </a:solidFill>
              </a:defRPr>
            </a:lvl1pPr>
          </a:lstStyle>
          <a:p>
            <a:r>
              <a:rPr lang="en-US" smtClean="0"/>
              <a:t>Dr.M.Seiffarshad- MD-MPH-PhD Candidate in Medical Ethics-  Shahid Beheshti Medical University</a:t>
            </a:r>
            <a:endParaRPr lang="en-US" dirty="0"/>
          </a:p>
        </p:txBody>
      </p:sp>
      <p:sp>
        <p:nvSpPr>
          <p:cNvPr id="6" name="Slide Number Placeholder 5"/>
          <p:cNvSpPr>
            <a:spLocks noGrp="1"/>
          </p:cNvSpPr>
          <p:nvPr>
            <p:ph type="sldNum" sz="quarter" idx="12"/>
          </p:nvPr>
        </p:nvSpPr>
        <p:spPr>
          <a:xfrm>
            <a:off x="7924800" y="6477000"/>
            <a:ext cx="533400" cy="304800"/>
          </a:xfrm>
        </p:spPr>
        <p:txBody>
          <a:bodyPr/>
          <a:lstStyle>
            <a:lvl1pPr>
              <a:defRPr>
                <a:solidFill>
                  <a:schemeClr val="tx1"/>
                </a:solidFill>
              </a:defRPr>
            </a:lvl1pPr>
          </a:lstStyle>
          <a:p>
            <a:fld id="{389C76EC-2CA8-47FF-90BF-E1F47960ABD6}" type="slidenum">
              <a:rPr lang="en-US" smtClean="0"/>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0A51A2-54A7-4C1E-9792-E814202FF638}"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C9A892-A03C-4A2F-A478-D14F1A491FE1}"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6D9D3A9-3DDA-4EB4-AD5C-54998101E872}" type="datetime1">
              <a:rPr lang="en-US" smtClean="0"/>
              <a:pPr/>
              <a:t>2/1/2018</a:t>
            </a:fld>
            <a:endParaRPr lang="en-US"/>
          </a:p>
        </p:txBody>
      </p:sp>
      <p:sp>
        <p:nvSpPr>
          <p:cNvPr id="8" name="Footer Placeholder 7"/>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9" name="Slide Number Placeholder 8"/>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4FACC7-0F41-4B3F-9B94-AF98E7946A1F}" type="datetime1">
              <a:rPr lang="en-US" smtClean="0"/>
              <a:pPr/>
              <a:t>2/1/2018</a:t>
            </a:fld>
            <a:endParaRPr lang="en-US"/>
          </a:p>
        </p:txBody>
      </p:sp>
      <p:sp>
        <p:nvSpPr>
          <p:cNvPr id="4" name="Footer Placeholder 3"/>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5" name="Slide Number Placeholder 4"/>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38581E-A16E-4D1D-BC53-D4C15E3F0917}" type="datetime1">
              <a:rPr lang="en-US" smtClean="0"/>
              <a:pPr/>
              <a:t>2/1/2018</a:t>
            </a:fld>
            <a:endParaRPr lang="en-US"/>
          </a:p>
        </p:txBody>
      </p:sp>
      <p:sp>
        <p:nvSpPr>
          <p:cNvPr id="3" name="Footer Placeholder 2"/>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4" name="Slide Number Placeholder 3"/>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237A7C-DB6C-416D-ABEE-2C342F215536}"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28B276-36DA-43FF-B947-6CBFB70BAA61}"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6DCD69-76D9-45F7-9DB1-0490357877E9}"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DAC97B3-2C00-41B4-B122-8BD38A900F9E}"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389C76EC-2CA8-47FF-90BF-E1F47960ABD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IranNastaliq" pitchFamily="18" charset="0"/>
                <a:ea typeface="+mj-ea"/>
                <a:cs typeface="IranNastaliq" pitchFamily="18" charset="0"/>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AA45972-2235-492F-85F0-C6E59DE80BAB}" type="datetime1">
              <a:rPr lang="en-US" smtClean="0"/>
              <a:pPr/>
              <a:t>2/1/2018</a:t>
            </a:fld>
            <a:endParaRPr lang="en-US"/>
          </a:p>
        </p:txBody>
      </p:sp>
      <p:sp>
        <p:nvSpPr>
          <p:cNvPr id="4" name="Footer Placeholder 3"/>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BA7D8A-DEDF-4377-9F3E-694351B7B692}"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726537-D633-48E2-B02F-71AC25301D28}"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80B6635-9EE7-4CE8-B2D1-12E8EFBE0D10}"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FDF2F7D-0A2D-478D-9639-18F992EDBE83}"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8F4C15E-8656-4AA0-8E05-3F03D609A34B}" type="datetime1">
              <a:rPr lang="en-US" smtClean="0"/>
              <a:pPr/>
              <a:t>2/1/2018</a:t>
            </a:fld>
            <a:endParaRPr lang="en-US"/>
          </a:p>
        </p:txBody>
      </p:sp>
      <p:sp>
        <p:nvSpPr>
          <p:cNvPr id="8" name="Footer Placeholder 7"/>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9" name="Slide Number Placeholder 8"/>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A012620-2989-4DA6-AF23-ED7A3892C3BF}" type="datetime1">
              <a:rPr lang="en-US" smtClean="0"/>
              <a:pPr/>
              <a:t>2/1/2018</a:t>
            </a:fld>
            <a:endParaRPr lang="en-US"/>
          </a:p>
        </p:txBody>
      </p:sp>
      <p:sp>
        <p:nvSpPr>
          <p:cNvPr id="4" name="Footer Placeholder 3"/>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5" name="Slide Number Placeholder 4"/>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43597B-5275-42F1-9A15-409E75C44266}" type="datetime1">
              <a:rPr lang="en-US" smtClean="0"/>
              <a:pPr/>
              <a:t>2/1/2018</a:t>
            </a:fld>
            <a:endParaRPr lang="en-US"/>
          </a:p>
        </p:txBody>
      </p:sp>
      <p:sp>
        <p:nvSpPr>
          <p:cNvPr id="3" name="Footer Placeholder 2"/>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4" name="Slide Number Placeholder 3"/>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8487A2-D758-4F04-8C3A-D0EB664A68EE}"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ECAECB5-627D-4A0B-A313-3B8437D7229C}"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A6008DB-F156-4DE7-A091-D47366931F38}"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8F8733-D15E-4767-8708-40F901C81FE6}" type="datetime1">
              <a:rPr lang="en-US" smtClean="0"/>
              <a:pPr/>
              <a:t>2/1/2018</a:t>
            </a:fld>
            <a:endParaRPr lang="en-US"/>
          </a:p>
        </p:txBody>
      </p:sp>
      <p:sp>
        <p:nvSpPr>
          <p:cNvPr id="3" name="Footer Placeholder 2"/>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4" name="Slide Number Placeholder 3"/>
          <p:cNvSpPr>
            <a:spLocks noGrp="1"/>
          </p:cNvSpPr>
          <p:nvPr>
            <p:ph type="sldNum" sz="quarter" idx="12"/>
          </p:nvPr>
        </p:nvSpPr>
        <p:spPr/>
        <p:txBody>
          <a:bodyPr/>
          <a:lstStyle/>
          <a:p>
            <a:fld id="{EE9A77C1-36AB-407B-B705-AF936BA202B6}"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F5DA3E2-CCCC-4E44-8A8C-953275A58B85}" type="datetime1">
              <a:rPr lang="en-US" smtClean="0"/>
              <a:pPr/>
              <a:t>2/1/2018</a:t>
            </a:fld>
            <a:endParaRPr lang="en-US"/>
          </a:p>
        </p:txBody>
      </p:sp>
      <p:sp>
        <p:nvSpPr>
          <p:cNvPr id="5" name="Footer Placeholder 4"/>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12"/>
          </p:nvPr>
        </p:nvSpPr>
        <p:spPr/>
        <p:txBody>
          <a:bodyPr/>
          <a:lstStyle/>
          <a:p>
            <a:fld id="{B5269FFE-F900-4130-8069-7BA459080E7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152E6D3-7179-4980-860D-97F2A0F2BABB}"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p:txBody>
          <a:bodyPr/>
          <a:lstStyle/>
          <a:p>
            <a:fld id="{EE9A77C1-36AB-407B-B705-AF936BA202B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330F459-B3B7-4BA7-83F8-5CB05DF788C4}" type="datetime1">
              <a:rPr lang="en-US" smtClean="0"/>
              <a:pPr/>
              <a:t>2/1/2018</a:t>
            </a:fld>
            <a:endParaRPr lang="en-US"/>
          </a:p>
        </p:txBody>
      </p:sp>
      <p:sp>
        <p:nvSpPr>
          <p:cNvPr id="6" name="Footer Placeholder 5"/>
          <p:cNvSpPr>
            <a:spLocks noGrp="1"/>
          </p:cNvSpPr>
          <p:nvPr>
            <p:ph type="ftr" sz="quarter" idx="11"/>
          </p:nvPr>
        </p:nvSpPr>
        <p:spPr/>
        <p:txBody>
          <a:bodyPr/>
          <a:lstStyle/>
          <a:p>
            <a:r>
              <a:rPr lang="en-US" smtClean="0"/>
              <a:t>Dr.M.Seiffarshad- MD-MPH-PhD Candidate in Medical Ethics-  Shahid Beheshti Medical University</a:t>
            </a:r>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EE9A77C1-36AB-407B-B705-AF936BA202B6}"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image" Target="../media/image4.jpe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theme" Target="../theme/theme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304800" y="6400800"/>
            <a:ext cx="685800" cy="381000"/>
          </a:xfrm>
          <a:prstGeom prst="rect">
            <a:avLst/>
          </a:prstGeom>
        </p:spPr>
        <p:txBody>
          <a:bodyPr vert="horz" lIns="0" tIns="0" rIns="0" bIns="0" anchor="b"/>
          <a:lstStyle>
            <a:lvl1pPr algn="l" eaLnBrk="1" latinLnBrk="0" hangingPunct="1">
              <a:defRPr kumimoji="0" sz="1200">
                <a:solidFill>
                  <a:schemeClr val="tx2"/>
                </a:solidFill>
              </a:defRPr>
            </a:lvl1pPr>
          </a:lstStyle>
          <a:p>
            <a:fld id="{870D35D5-8741-42BC-BB4F-CCA941362000}" type="datetime1">
              <a:rPr lang="en-US" smtClean="0"/>
              <a:pPr/>
              <a:t>2/1/2018</a:t>
            </a:fld>
            <a:endParaRPr lang="en-US"/>
          </a:p>
        </p:txBody>
      </p:sp>
      <p:sp>
        <p:nvSpPr>
          <p:cNvPr id="22" name="Footer Placeholder 21"/>
          <p:cNvSpPr>
            <a:spLocks noGrp="1"/>
          </p:cNvSpPr>
          <p:nvPr>
            <p:ph type="ftr" sz="quarter" idx="3"/>
          </p:nvPr>
        </p:nvSpPr>
        <p:spPr>
          <a:xfrm>
            <a:off x="1143000" y="6400800"/>
            <a:ext cx="6629400" cy="381000"/>
          </a:xfrm>
          <a:prstGeom prst="rect">
            <a:avLst/>
          </a:prstGeom>
        </p:spPr>
        <p:txBody>
          <a:bodyPr vert="horz" lIns="0" tIns="0" rIns="0" bIns="0" anchor="b"/>
          <a:lstStyle>
            <a:lvl1pPr algn="l" eaLnBrk="1" latinLnBrk="0" hangingPunct="1">
              <a:defRPr kumimoji="0" sz="1200">
                <a:solidFill>
                  <a:schemeClr val="tx2"/>
                </a:solidFill>
              </a:defRPr>
            </a:lvl1pPr>
          </a:lstStyle>
          <a:p>
            <a:r>
              <a:rPr lang="en-US" smtClean="0"/>
              <a:t>Dr.M.Seiffarshad- MD-MPH-PhD Candidate in Medical Ethics-  Shahid Beheshti Medical University</a:t>
            </a:r>
            <a:endParaRPr lang="en-US"/>
          </a:p>
        </p:txBody>
      </p:sp>
      <p:sp>
        <p:nvSpPr>
          <p:cNvPr id="18" name="Slide Number Placeholder 17"/>
          <p:cNvSpPr>
            <a:spLocks noGrp="1"/>
          </p:cNvSpPr>
          <p:nvPr>
            <p:ph type="sldNum" sz="quarter" idx="4"/>
          </p:nvPr>
        </p:nvSpPr>
        <p:spPr>
          <a:xfrm>
            <a:off x="7924800" y="6416675"/>
            <a:ext cx="762000" cy="365125"/>
          </a:xfrm>
          <a:prstGeom prst="rect">
            <a:avLst/>
          </a:prstGeom>
        </p:spPr>
        <p:txBody>
          <a:bodyPr vert="horz" lIns="0" tIns="0" rIns="0" bIns="0" anchor="b"/>
          <a:lstStyle>
            <a:lvl1pPr algn="r" eaLnBrk="1" latinLnBrk="0" hangingPunct="1">
              <a:defRPr kumimoji="0" sz="1400">
                <a:solidFill>
                  <a:schemeClr val="tx2"/>
                </a:solidFill>
              </a:defRPr>
            </a:lvl1pPr>
          </a:lstStyle>
          <a:p>
            <a:fld id="{EE9A77C1-36AB-407B-B705-AF936BA202B6}"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hf hdr="0" ftr="0"/>
  <p:txStyles>
    <p:titleStyle>
      <a:lvl1pPr algn="l" rtl="0" eaLnBrk="1" latinLnBrk="0" hangingPunct="1">
        <a:spcBef>
          <a:spcPct val="0"/>
        </a:spcBef>
        <a:buNone/>
        <a:defRPr kumimoji="0" sz="5000" b="0" kern="1200">
          <a:ln>
            <a:noFill/>
          </a:ln>
          <a:solidFill>
            <a:schemeClr val="tx2"/>
          </a:solidFill>
          <a:effectLst/>
          <a:latin typeface="IranNastaliq" pitchFamily="18" charset="0"/>
          <a:ea typeface="+mj-ea"/>
          <a:cs typeface="IranNastaliq" pitchFamily="18" charset="0"/>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B Nazanin" pitchFamily="2" charset="-78"/>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B Nazanin" pitchFamily="2" charset="-78"/>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B Nazanin" pitchFamily="2" charset="-78"/>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B Nazanin" pitchFamily="2" charset="-78"/>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B Nazanin" pitchFamily="2" charset="-78"/>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1"/>
                </a:solidFill>
              </a:defRPr>
            </a:lvl1pPr>
          </a:lstStyle>
          <a:p>
            <a:fld id="{A83702EA-18C2-4364-B463-314FD9D37E07}" type="datetime1">
              <a:rPr lang="en-US" smtClean="0"/>
              <a:pPr/>
              <a:t>2/1/2018</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1"/>
                </a:solidFill>
              </a:defRPr>
            </a:lvl1pPr>
          </a:lstStyle>
          <a:p>
            <a:r>
              <a:rPr lang="en-US" smtClean="0"/>
              <a:t>Dr.M.Seiffarshad- MD-MPH-PhD Candidate in Medical Ethics-  Shahid Beheshti Medical University</a:t>
            </a:r>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290560" y="630936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305800" y="6336792"/>
            <a:ext cx="609600" cy="521208"/>
          </a:xfrm>
          <a:prstGeom prst="rect">
            <a:avLst/>
          </a:prstGeom>
        </p:spPr>
        <p:txBody>
          <a:bodyPr vert="horz" anchor="ctr"/>
          <a:lstStyle>
            <a:lvl1pPr algn="ctr" eaLnBrk="1" latinLnBrk="0" hangingPunct="1">
              <a:defRPr kumimoji="0" sz="1400" b="1">
                <a:solidFill>
                  <a:schemeClr val="bg1"/>
                </a:solidFill>
              </a:defRPr>
            </a:lvl1pPr>
          </a:lstStyle>
          <a:p>
            <a:fld id="{E8769228-25AF-456B-8A73-1F95264F15F4}"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hdr="0" ftr="0"/>
  <p:txStyles>
    <p:titleStyle>
      <a:lvl1pPr algn="ctr" rtl="0" eaLnBrk="1" latinLnBrk="0" hangingPunct="1">
        <a:spcBef>
          <a:spcPct val="0"/>
        </a:spcBef>
        <a:buNone/>
        <a:defRPr kumimoji="0" sz="3000" b="0" kern="1200" cap="small" baseline="0">
          <a:solidFill>
            <a:schemeClr val="tx2"/>
          </a:solidFill>
          <a:latin typeface="IranNastaliq" pitchFamily="18" charset="0"/>
          <a:ea typeface="+mj-ea"/>
          <a:cs typeface="IranNastaliq" pitchFamily="18" charset="0"/>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B Nazanin" pitchFamily="2" charset="-78"/>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B Nazanin" pitchFamily="2" charset="-78"/>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B Nazanin" pitchFamily="2" charset="-78"/>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B Nazanin" pitchFamily="2" charset="-78"/>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B Nazanin" pitchFamily="2" charset="-78"/>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sp>
        <p:nvSpPr>
          <p:cNvPr id="7" name="Pie 6"/>
          <p:cNvSpPr/>
          <p:nvPr/>
        </p:nvSpPr>
        <p:spPr>
          <a:xfrm>
            <a:off x="7162801" y="-819444"/>
            <a:ext cx="1981200" cy="1638887"/>
          </a:xfrm>
          <a:prstGeom prst="pie">
            <a:avLst>
              <a:gd name="adj1" fmla="val 21581182"/>
              <a:gd name="adj2" fmla="val 5459984"/>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7391400" y="0"/>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7797310" y="1145098"/>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0" y="0"/>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381000" y="274638"/>
            <a:ext cx="7498080" cy="1143000"/>
          </a:xfrm>
          <a:prstGeom prst="rect">
            <a:avLst/>
          </a:prstGeom>
        </p:spPr>
        <p:txBody>
          <a:bodyPr anchor="ctr">
            <a:no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381000"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24" name="Date Placeholder 23"/>
          <p:cNvSpPr>
            <a:spLocks noGrp="1"/>
          </p:cNvSpPr>
          <p:nvPr>
            <p:ph type="dt" sz="half" idx="2"/>
          </p:nvPr>
        </p:nvSpPr>
        <p:spPr>
          <a:xfrm>
            <a:off x="381000" y="6477000"/>
            <a:ext cx="1066800" cy="381000"/>
          </a:xfrm>
          <a:prstGeom prst="rect">
            <a:avLst/>
          </a:prstGeom>
        </p:spPr>
        <p:txBody>
          <a:bodyPr anchor="b"/>
          <a:lstStyle>
            <a:lvl1pPr algn="r" eaLnBrk="1" latinLnBrk="0" hangingPunct="1">
              <a:defRPr kumimoji="0" sz="1200">
                <a:solidFill>
                  <a:schemeClr val="tx1"/>
                </a:solidFill>
              </a:defRPr>
            </a:lvl1pPr>
            <a:extLst/>
          </a:lstStyle>
          <a:p>
            <a:fld id="{8E3C0B56-F49E-4B61-81DB-C4F6380FCB9C}" type="datetime1">
              <a:rPr lang="en-US" smtClean="0"/>
              <a:pPr/>
              <a:t>2/1/2018</a:t>
            </a:fld>
            <a:endParaRPr lang="en-US"/>
          </a:p>
        </p:txBody>
      </p:sp>
      <p:sp>
        <p:nvSpPr>
          <p:cNvPr id="10" name="Footer Placeholder 9"/>
          <p:cNvSpPr>
            <a:spLocks noGrp="1"/>
          </p:cNvSpPr>
          <p:nvPr>
            <p:ph type="ftr" sz="quarter" idx="3"/>
          </p:nvPr>
        </p:nvSpPr>
        <p:spPr>
          <a:xfrm>
            <a:off x="1600200" y="6477000"/>
            <a:ext cx="6248400" cy="381000"/>
          </a:xfrm>
          <a:prstGeom prst="rect">
            <a:avLst/>
          </a:prstGeom>
        </p:spPr>
        <p:txBody>
          <a:bodyPr anchor="b"/>
          <a:lstStyle>
            <a:lvl1pPr eaLnBrk="1" latinLnBrk="0" hangingPunct="1">
              <a:defRPr kumimoji="0" sz="1200">
                <a:solidFill>
                  <a:schemeClr val="tx1"/>
                </a:solidFill>
                <a:effectLst/>
              </a:defRPr>
            </a:lvl1pPr>
            <a:extLst/>
          </a:lstStyle>
          <a:p>
            <a:r>
              <a:rPr lang="en-US" smtClean="0"/>
              <a:t>Dr.M.Seiffarshad- MD-MPH-PhD Candidate in Medical Ethics-  Shahid Beheshti Medical University</a:t>
            </a:r>
            <a:endParaRPr lang="en-US" dirty="0"/>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400">
                <a:solidFill>
                  <a:schemeClr val="tx1"/>
                </a:solidFill>
                <a:effectLst/>
              </a:defRPr>
            </a:lvl1pPr>
            <a:extLst/>
          </a:lstStyle>
          <a:p>
            <a:fld id="{6294C92D-0306-4E69-9CD3-20855E849650}" type="slidenum">
              <a:rPr lang="en-US" smtClean="0"/>
              <a:pPr/>
              <a:t>‹#›</a:t>
            </a:fld>
            <a:endParaRPr lang="en-US"/>
          </a:p>
        </p:txBody>
      </p:sp>
      <p:sp>
        <p:nvSpPr>
          <p:cNvPr id="15" name="Rectangle 14"/>
          <p:cNvSpPr/>
          <p:nvPr/>
        </p:nvSpPr>
        <p:spPr bwMode="invGray">
          <a:xfrm>
            <a:off x="8077200" y="0"/>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736" r:id="rId7"/>
    <p:sldLayoutId id="2147483695" r:id="rId8"/>
    <p:sldLayoutId id="2147483696" r:id="rId9"/>
    <p:sldLayoutId id="2147483697" r:id="rId10"/>
    <p:sldLayoutId id="2147483698" r:id="rId11"/>
    <p:sldLayoutId id="2147483699" r:id="rId12"/>
  </p:sldLayoutIdLst>
  <p:hf hdr="0" ftr="0"/>
  <p:txStyles>
    <p:titleStyle>
      <a:lvl1pPr algn="ctr" rtl="0" eaLnBrk="1" latinLnBrk="0" hangingPunct="1">
        <a:spcBef>
          <a:spcPct val="0"/>
        </a:spcBef>
        <a:buNone/>
        <a:defRPr kumimoji="0" sz="6600" kern="1200">
          <a:solidFill>
            <a:schemeClr val="tx2">
              <a:satMod val="130000"/>
            </a:schemeClr>
          </a:solidFill>
          <a:effectLst>
            <a:outerShdw blurRad="50000" dist="30000" dir="5400000" algn="tl" rotWithShape="0">
              <a:srgbClr val="000000">
                <a:alpha val="30000"/>
              </a:srgbClr>
            </a:outerShdw>
          </a:effectLst>
          <a:latin typeface="IranNastaliq" pitchFamily="18" charset="0"/>
          <a:ea typeface="+mj-ea"/>
          <a:cs typeface="IranNastaliq" pitchFamily="18" charset="0"/>
        </a:defRPr>
      </a:lvl1pPr>
      <a:extLst/>
    </p:titleStyle>
    <p:bodyStyle>
      <a:lvl1pPr marL="365760" indent="-283464" algn="justLow" rtl="1" eaLnBrk="1" latinLnBrk="0" hangingPunct="1">
        <a:lnSpc>
          <a:spcPct val="150000"/>
        </a:lnSpc>
        <a:spcBef>
          <a:spcPts val="600"/>
        </a:spcBef>
        <a:buClr>
          <a:schemeClr val="accent1"/>
        </a:buClr>
        <a:buSzPct val="80000"/>
        <a:buFont typeface="Wingdings 2"/>
        <a:buChar char=""/>
        <a:defRPr kumimoji="0" sz="3200" kern="1200">
          <a:solidFill>
            <a:schemeClr val="tx1"/>
          </a:solidFill>
          <a:latin typeface="+mn-lt"/>
          <a:ea typeface="+mn-ea"/>
          <a:cs typeface="B Nazanin" pitchFamily="2" charset="-78"/>
        </a:defRPr>
      </a:lvl1pPr>
      <a:lvl2pPr marL="640080" indent="-237744" algn="justLow" rtl="1" eaLnBrk="1" latinLnBrk="0" hangingPunct="1">
        <a:lnSpc>
          <a:spcPct val="150000"/>
        </a:lnSpc>
        <a:spcBef>
          <a:spcPts val="550"/>
        </a:spcBef>
        <a:buClr>
          <a:schemeClr val="accent1"/>
        </a:buClr>
        <a:buFont typeface="Verdana"/>
        <a:buChar char="◦"/>
        <a:defRPr kumimoji="0" sz="2800" kern="1200">
          <a:solidFill>
            <a:schemeClr val="tx1"/>
          </a:solidFill>
          <a:latin typeface="+mn-lt"/>
          <a:ea typeface="+mn-ea"/>
          <a:cs typeface="B Nazanin" pitchFamily="2" charset="-78"/>
        </a:defRPr>
      </a:lvl2pPr>
      <a:lvl3pPr marL="886968" indent="-228600" algn="justLow" rtl="1" eaLnBrk="1" latinLnBrk="0" hangingPunct="1">
        <a:lnSpc>
          <a:spcPct val="150000"/>
        </a:lnSpc>
        <a:spcBef>
          <a:spcPct val="20000"/>
        </a:spcBef>
        <a:buClr>
          <a:schemeClr val="accent2"/>
        </a:buClr>
        <a:buFont typeface="Wingdings 2"/>
        <a:buChar char=""/>
        <a:defRPr kumimoji="0" sz="2400" kern="1200">
          <a:solidFill>
            <a:schemeClr val="tx1"/>
          </a:solidFill>
          <a:latin typeface="+mn-lt"/>
          <a:ea typeface="+mn-ea"/>
          <a:cs typeface="B Nazanin" pitchFamily="2" charset="-78"/>
        </a:defRPr>
      </a:lvl3pPr>
      <a:lvl4pPr marL="1097280" indent="-173736" algn="justLow" rtl="1" eaLnBrk="1" latinLnBrk="0" hangingPunct="1">
        <a:lnSpc>
          <a:spcPct val="150000"/>
        </a:lnSpc>
        <a:spcBef>
          <a:spcPct val="20000"/>
        </a:spcBef>
        <a:buClr>
          <a:schemeClr val="accent3"/>
        </a:buClr>
        <a:buFont typeface="Wingdings 2"/>
        <a:buChar char=""/>
        <a:defRPr kumimoji="0" sz="2000" kern="1200">
          <a:solidFill>
            <a:schemeClr val="tx1"/>
          </a:solidFill>
          <a:latin typeface="+mn-lt"/>
          <a:ea typeface="+mn-ea"/>
          <a:cs typeface="B Nazanin" pitchFamily="2" charset="-78"/>
        </a:defRPr>
      </a:lvl4pPr>
      <a:lvl5pPr marL="1298448" indent="-182880" algn="justLow" rtl="1" eaLnBrk="1" latinLnBrk="0" hangingPunct="1">
        <a:lnSpc>
          <a:spcPct val="150000"/>
        </a:lnSpc>
        <a:spcBef>
          <a:spcPct val="20000"/>
        </a:spcBef>
        <a:buClr>
          <a:schemeClr val="accent4"/>
        </a:buClr>
        <a:buFont typeface="Wingdings 2"/>
        <a:buChar char=""/>
        <a:defRPr kumimoji="0" sz="2000" kern="1200">
          <a:solidFill>
            <a:schemeClr val="tx1"/>
          </a:solidFill>
          <a:latin typeface="+mn-lt"/>
          <a:ea typeface="+mn-ea"/>
          <a:cs typeface="B Nazanin" pitchFamily="2" charset="-78"/>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10" name="Date Placeholder 9"/>
          <p:cNvSpPr>
            <a:spLocks noGrp="1"/>
          </p:cNvSpPr>
          <p:nvPr>
            <p:ph type="dt" sz="half" idx="2"/>
          </p:nvPr>
        </p:nvSpPr>
        <p:spPr>
          <a:xfrm>
            <a:off x="457200" y="6422064"/>
            <a:ext cx="914400" cy="435936"/>
          </a:xfrm>
          <a:prstGeom prst="rect">
            <a:avLst/>
          </a:prstGeom>
        </p:spPr>
        <p:txBody>
          <a:bodyPr vert="horz" bIns="0" anchor="b"/>
          <a:lstStyle>
            <a:lvl1pPr algn="l" eaLnBrk="1" latinLnBrk="0" hangingPunct="1">
              <a:defRPr kumimoji="0" sz="1000">
                <a:solidFill>
                  <a:schemeClr val="tx1"/>
                </a:solidFill>
              </a:defRPr>
            </a:lvl1pPr>
          </a:lstStyle>
          <a:p>
            <a:fld id="{9617CD35-D329-4FF0-A705-691592462CA2}" type="datetime1">
              <a:rPr lang="en-US" smtClean="0"/>
              <a:pPr/>
              <a:t>2/1/2018</a:t>
            </a:fld>
            <a:endParaRPr lang="en-US"/>
          </a:p>
        </p:txBody>
      </p:sp>
      <p:sp>
        <p:nvSpPr>
          <p:cNvPr id="22" name="Footer Placeholder 21"/>
          <p:cNvSpPr>
            <a:spLocks noGrp="1"/>
          </p:cNvSpPr>
          <p:nvPr>
            <p:ph type="ftr" sz="quarter" idx="3"/>
          </p:nvPr>
        </p:nvSpPr>
        <p:spPr>
          <a:xfrm>
            <a:off x="1447800" y="6324600"/>
            <a:ext cx="6553200" cy="435936"/>
          </a:xfrm>
          <a:prstGeom prst="rect">
            <a:avLst/>
          </a:prstGeom>
        </p:spPr>
        <p:txBody>
          <a:bodyPr vert="horz" lIns="0" rIns="0" bIns="0" anchor="b"/>
          <a:lstStyle>
            <a:lvl1pPr algn="ctr" eaLnBrk="1" latinLnBrk="0" hangingPunct="1">
              <a:defRPr kumimoji="0" sz="1000">
                <a:solidFill>
                  <a:schemeClr val="tx1"/>
                </a:solidFill>
              </a:defRPr>
            </a:lvl1pPr>
          </a:lstStyle>
          <a:p>
            <a:r>
              <a:rPr lang="en-US" smtClean="0"/>
              <a:t>Dr.M.Seiffarshad- MD-MPH-PhD Candidate in Medical Ethics-  Shahid Beheshti Medical University</a:t>
            </a:r>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400">
                <a:solidFill>
                  <a:schemeClr val="tx1"/>
                </a:solidFill>
              </a:defRPr>
            </a:lvl1pPr>
          </a:lstStyle>
          <a:p>
            <a:fld id="{E8769228-25AF-456B-8A73-1F95264F15F4}"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hdr="0" ftr="0"/>
  <p:txStyles>
    <p:titleStyle>
      <a:lvl1pPr algn="ctr" rtl="0" eaLnBrk="1" latinLnBrk="0" hangingPunct="1">
        <a:spcBef>
          <a:spcPct val="0"/>
        </a:spcBef>
        <a:buNone/>
        <a:defRPr kumimoji="0" sz="6600" kern="1200">
          <a:solidFill>
            <a:schemeClr val="tx1"/>
          </a:solidFill>
          <a:latin typeface="IranNastaliq" pitchFamily="18" charset="0"/>
          <a:ea typeface="+mj-ea"/>
          <a:cs typeface="IranNastaliq" pitchFamily="18" charset="0"/>
        </a:defRPr>
      </a:lvl1pPr>
    </p:titleStyle>
    <p:bodyStyle>
      <a:lvl1pPr marL="420624" indent="-384048" algn="justLow" rtl="1" eaLnBrk="1" latinLnBrk="0" hangingPunct="1">
        <a:lnSpc>
          <a:spcPct val="150000"/>
        </a:lnSpc>
        <a:spcBef>
          <a:spcPct val="20000"/>
        </a:spcBef>
        <a:buClr>
          <a:schemeClr val="accent1"/>
        </a:buClr>
        <a:buSzPct val="80000"/>
        <a:buFont typeface="Wingdings 2"/>
        <a:buChar char=""/>
        <a:defRPr kumimoji="0" sz="3000" kern="1200">
          <a:solidFill>
            <a:schemeClr val="tx1"/>
          </a:solidFill>
          <a:latin typeface="+mn-lt"/>
          <a:ea typeface="+mn-ea"/>
          <a:cs typeface="B Nazanin" pitchFamily="2" charset="-78"/>
        </a:defRPr>
      </a:lvl1pPr>
      <a:lvl2pPr marL="722376" indent="-274320" algn="justLow" rtl="1" eaLnBrk="1" latinLnBrk="0" hangingPunct="1">
        <a:lnSpc>
          <a:spcPct val="150000"/>
        </a:lnSpc>
        <a:spcBef>
          <a:spcPct val="20000"/>
        </a:spcBef>
        <a:buClr>
          <a:schemeClr val="accent1"/>
        </a:buClr>
        <a:buSzPct val="90000"/>
        <a:buFont typeface="Wingdings 2"/>
        <a:buChar char=""/>
        <a:defRPr kumimoji="0" sz="2600" kern="1200">
          <a:solidFill>
            <a:schemeClr val="tx1"/>
          </a:solidFill>
          <a:latin typeface="+mn-lt"/>
          <a:ea typeface="+mn-ea"/>
          <a:cs typeface="B Nazanin" pitchFamily="2" charset="-78"/>
        </a:defRPr>
      </a:lvl2pPr>
      <a:lvl3pPr marL="1005840" indent="-256032" algn="justLow" rtl="1" eaLnBrk="1" latinLnBrk="0" hangingPunct="1">
        <a:lnSpc>
          <a:spcPct val="150000"/>
        </a:lnSpc>
        <a:spcBef>
          <a:spcPct val="20000"/>
        </a:spcBef>
        <a:buClr>
          <a:schemeClr val="accent2"/>
        </a:buClr>
        <a:buSzPct val="85000"/>
        <a:buFont typeface="Arial"/>
        <a:buChar char="○"/>
        <a:defRPr kumimoji="0" sz="2400" kern="1200">
          <a:solidFill>
            <a:schemeClr val="tx1"/>
          </a:solidFill>
          <a:latin typeface="+mn-lt"/>
          <a:ea typeface="+mn-ea"/>
          <a:cs typeface="B Nazanin" pitchFamily="2" charset="-78"/>
        </a:defRPr>
      </a:lvl3pPr>
      <a:lvl4pPr marL="1280160" indent="-237744" algn="justLow" rtl="1" eaLnBrk="1" latinLnBrk="0" hangingPunct="1">
        <a:lnSpc>
          <a:spcPct val="150000"/>
        </a:lnSpc>
        <a:spcBef>
          <a:spcPct val="20000"/>
        </a:spcBef>
        <a:buClr>
          <a:schemeClr val="accent3"/>
        </a:buClr>
        <a:buSzPct val="90000"/>
        <a:buFont typeface="Wingdings 2"/>
        <a:buChar char=""/>
        <a:defRPr kumimoji="0" sz="2000" kern="1200">
          <a:solidFill>
            <a:schemeClr val="tx1"/>
          </a:solidFill>
          <a:latin typeface="+mn-lt"/>
          <a:ea typeface="+mn-ea"/>
          <a:cs typeface="B Nazanin" pitchFamily="2" charset="-78"/>
        </a:defRPr>
      </a:lvl4pPr>
      <a:lvl5pPr marL="1490472" indent="-182880" algn="justLow" rtl="1" eaLnBrk="1" latinLnBrk="0" hangingPunct="1">
        <a:lnSpc>
          <a:spcPct val="150000"/>
        </a:lnSpc>
        <a:spcBef>
          <a:spcPct val="20000"/>
        </a:spcBef>
        <a:buClr>
          <a:schemeClr val="accent4"/>
        </a:buClr>
        <a:buSzPct val="100000"/>
        <a:buFont typeface="Arial"/>
        <a:buChar char="-"/>
        <a:defRPr kumimoji="0" sz="2000" kern="1200">
          <a:solidFill>
            <a:schemeClr val="tx1"/>
          </a:solidFill>
          <a:latin typeface="+mn-lt"/>
          <a:ea typeface="+mn-ea"/>
          <a:cs typeface="B Nazanin" pitchFamily="2" charset="-78"/>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304800"/>
            <a:ext cx="7924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81000" y="1600200"/>
            <a:ext cx="7924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52400" y="6400800"/>
            <a:ext cx="990600" cy="457200"/>
          </a:xfrm>
          <a:prstGeom prst="rect">
            <a:avLst/>
          </a:prstGeom>
        </p:spPr>
        <p:txBody>
          <a:bodyPr vert="horz" lIns="91440" tIns="45720" rIns="91440" bIns="45720" rtlCol="0" anchor="ctr"/>
          <a:lstStyle>
            <a:lvl1pPr algn="l">
              <a:defRPr sz="1200">
                <a:solidFill>
                  <a:schemeClr val="tx1"/>
                </a:solidFill>
              </a:defRPr>
            </a:lvl1pPr>
          </a:lstStyle>
          <a:p>
            <a:fld id="{B8A97340-FADC-41BF-BD86-89CB1D07448E}" type="datetime1">
              <a:rPr lang="en-US" smtClean="0"/>
              <a:pPr/>
              <a:t>2/1/2018</a:t>
            </a:fld>
            <a:endParaRPr lang="en-US"/>
          </a:p>
        </p:txBody>
      </p:sp>
      <p:sp>
        <p:nvSpPr>
          <p:cNvPr id="5" name="Footer Placeholder 4"/>
          <p:cNvSpPr>
            <a:spLocks noGrp="1"/>
          </p:cNvSpPr>
          <p:nvPr>
            <p:ph type="ftr" sz="quarter" idx="3"/>
          </p:nvPr>
        </p:nvSpPr>
        <p:spPr>
          <a:xfrm>
            <a:off x="1295400" y="6477000"/>
            <a:ext cx="6400800" cy="304800"/>
          </a:xfrm>
          <a:prstGeom prst="rect">
            <a:avLst/>
          </a:prstGeom>
        </p:spPr>
        <p:txBody>
          <a:bodyPr vert="horz" lIns="91440" tIns="45720" rIns="91440" bIns="45720" rtlCol="0" anchor="ctr"/>
          <a:lstStyle>
            <a:lvl1pPr algn="ctr">
              <a:defRPr sz="1200">
                <a:solidFill>
                  <a:schemeClr val="tx1"/>
                </a:solidFill>
              </a:defRPr>
            </a:lvl1pPr>
          </a:lstStyle>
          <a:p>
            <a:r>
              <a:rPr lang="en-US" smtClean="0"/>
              <a:t>Dr.M.Seiffarshad- MD-MPH-PhD Candidate in Medical Ethics-  Shahid Beheshti Medical University</a:t>
            </a:r>
            <a:endParaRPr lang="en-US" dirty="0"/>
          </a:p>
        </p:txBody>
      </p:sp>
      <p:sp>
        <p:nvSpPr>
          <p:cNvPr id="6" name="Slide Number Placeholder 5"/>
          <p:cNvSpPr>
            <a:spLocks noGrp="1"/>
          </p:cNvSpPr>
          <p:nvPr>
            <p:ph type="sldNum" sz="quarter" idx="4"/>
          </p:nvPr>
        </p:nvSpPr>
        <p:spPr>
          <a:xfrm>
            <a:off x="7848600" y="6477000"/>
            <a:ext cx="609600" cy="381000"/>
          </a:xfrm>
          <a:prstGeom prst="rect">
            <a:avLst/>
          </a:prstGeom>
        </p:spPr>
        <p:txBody>
          <a:bodyPr vert="horz" lIns="91440" tIns="45720" rIns="91440" bIns="45720" rtlCol="0" anchor="ctr"/>
          <a:lstStyle>
            <a:lvl1pPr algn="r">
              <a:defRPr sz="1400">
                <a:solidFill>
                  <a:schemeClr val="tx1"/>
                </a:solidFill>
              </a:defRPr>
            </a:lvl1pPr>
          </a:lstStyle>
          <a:p>
            <a:fld id="{389C76EC-2CA8-47FF-90BF-E1F47960ABD6}" type="slidenum">
              <a:rPr lang="en-US" smtClean="0"/>
              <a:pPr/>
              <a:t>‹#›</a:t>
            </a:fld>
            <a:endParaRPr lang="en-US"/>
          </a:p>
        </p:txBody>
      </p:sp>
      <p:pic>
        <p:nvPicPr>
          <p:cNvPr id="1026" name="Picture 2" descr="C:\Users\Public\Pictures\bg.jpg"/>
          <p:cNvPicPr>
            <a:picLocks noChangeAspect="1" noChangeArrowheads="1"/>
          </p:cNvPicPr>
          <p:nvPr/>
        </p:nvPicPr>
        <p:blipFill>
          <a:blip r:embed="rId13" cstate="print"/>
          <a:srcRect/>
          <a:stretch>
            <a:fillRect/>
          </a:stretch>
        </p:blipFill>
        <p:spPr bwMode="auto">
          <a:xfrm>
            <a:off x="8458200" y="0"/>
            <a:ext cx="685800" cy="6858000"/>
          </a:xfrm>
          <a:prstGeom prst="rect">
            <a:avLst/>
          </a:prstGeom>
          <a:noFill/>
        </p:spPr>
      </p:pic>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7110EE-9DF9-4250-A1DE-CF3B1921D0E7}" type="datetime1">
              <a:rPr lang="en-US" smtClean="0"/>
              <a:pPr/>
              <a:t>2/1/2018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Dr.M.Seiffarshad- MD-MPH-PhD Candidate in Medical Ethics-  Shahid Beheshti Medical University</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269FFE-F900-4130-8069-7BA459080E7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6.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6.xml"/></Relationships>
</file>

<file path=ppt/slides/_rels/slide4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6.xml"/></Relationships>
</file>

<file path=ppt/slides/_rels/slide4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4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7.xml"/></Relationships>
</file>

<file path=ppt/slides/_rels/slide5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52736"/>
            <a:ext cx="8229600" cy="5073427"/>
          </a:xfrm>
        </p:spPr>
        <p:txBody>
          <a:bodyPr>
            <a:normAutofit/>
          </a:bodyPr>
          <a:lstStyle/>
          <a:p>
            <a:pPr algn="just" rtl="1">
              <a:lnSpc>
                <a:spcPct val="200000"/>
              </a:lnSpc>
              <a:buNone/>
            </a:pPr>
            <a:r>
              <a:rPr lang="en-US" sz="3600" dirty="0" smtClean="0"/>
              <a:t>ACGME</a:t>
            </a:r>
            <a:r>
              <a:rPr lang="fa-IR" sz="3600" dirty="0" smtClean="0"/>
              <a:t>  </a:t>
            </a:r>
            <a:r>
              <a:rPr lang="fa-IR" sz="3600" dirty="0"/>
              <a:t>پروفشنالیسم را " تعهد به انجام </a:t>
            </a:r>
            <a:r>
              <a:rPr lang="fa-IR" sz="3600" dirty="0" smtClean="0"/>
              <a:t>مسئولیت های </a:t>
            </a:r>
            <a:r>
              <a:rPr lang="fa-IR" sz="3600" dirty="0"/>
              <a:t>حرفه ای، پایبندی به اصول اخلاقی، و حساسیت به تنوع جمعیت بیماران '' تعریف نموده است. </a:t>
            </a:r>
            <a:endParaRPr lang="en-US" sz="3600" dirty="0"/>
          </a:p>
          <a:p>
            <a:pPr algn="justLow">
              <a:lnSpc>
                <a:spcPct val="200000"/>
              </a:lnSpc>
              <a:buNone/>
            </a:pPr>
            <a:endParaRPr lang="en-US" sz="2000" dirty="0" smtClean="0"/>
          </a:p>
          <a:p>
            <a:pPr algn="l">
              <a:lnSpc>
                <a:spcPct val="200000"/>
              </a:lnSpc>
              <a:buNone/>
            </a:pPr>
            <a:endParaRPr lang="en-US" sz="2800" dirty="0"/>
          </a:p>
        </p:txBody>
      </p:sp>
      <p:sp>
        <p:nvSpPr>
          <p:cNvPr id="4" name="Slide Number Placeholder 3"/>
          <p:cNvSpPr>
            <a:spLocks noGrp="1"/>
          </p:cNvSpPr>
          <p:nvPr>
            <p:ph type="sldNum" sz="quarter" idx="12"/>
          </p:nvPr>
        </p:nvSpPr>
        <p:spPr/>
        <p:txBody>
          <a:bodyPr/>
          <a:lstStyle/>
          <a:p>
            <a:fld id="{19ABB3BB-CAC7-44AD-817A-2FD3A25F305E}" type="slidenum">
              <a:rPr lang="en-US" smtClean="0"/>
              <a:pPr/>
              <a:t>10</a:t>
            </a:fld>
            <a:endParaRPr lang="en-US"/>
          </a:p>
        </p:txBody>
      </p:sp>
      <p:sp>
        <p:nvSpPr>
          <p:cNvPr id="5" name="Date Placeholder 4"/>
          <p:cNvSpPr>
            <a:spLocks noGrp="1"/>
          </p:cNvSpPr>
          <p:nvPr>
            <p:ph type="dt" sz="half" idx="10"/>
          </p:nvPr>
        </p:nvSpPr>
        <p:spPr/>
        <p:txBody>
          <a:bodyPr/>
          <a:lstStyle/>
          <a:p>
            <a:fld id="{FAC51D87-70F7-469D-A4EE-EF0B23F00F6C}" type="datetime1">
              <a:rPr lang="en-US" smtClean="0"/>
              <a:pPr/>
              <a:t>2/1/2018</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65448"/>
            <a:ext cx="8229600" cy="5487888"/>
          </a:xfrm>
        </p:spPr>
        <p:txBody>
          <a:bodyPr>
            <a:normAutofit/>
          </a:bodyPr>
          <a:lstStyle/>
          <a:p>
            <a:pPr algn="just">
              <a:buNone/>
            </a:pPr>
            <a:r>
              <a:rPr lang="fa-IR" b="1" dirty="0" smtClean="0"/>
              <a:t>پروفشنالیسم پزشکی به عنوان مجموعه ای از ارزش ها، رفتارها و ارتباطات است. به خصوص شامل </a:t>
            </a:r>
          </a:p>
          <a:p>
            <a:pPr algn="l" rtl="0">
              <a:buNone/>
            </a:pPr>
            <a:r>
              <a:rPr lang="en-US" dirty="0" smtClean="0"/>
              <a:t>Integrity</a:t>
            </a:r>
            <a:endParaRPr lang="fa-IR" dirty="0" smtClean="0"/>
          </a:p>
          <a:p>
            <a:pPr algn="l" rtl="0">
              <a:buNone/>
            </a:pPr>
            <a:r>
              <a:rPr lang="en-US" dirty="0" smtClean="0"/>
              <a:t>Compassion</a:t>
            </a:r>
            <a:endParaRPr lang="fa-IR" dirty="0" smtClean="0"/>
          </a:p>
          <a:p>
            <a:pPr algn="l" rtl="0">
              <a:buNone/>
            </a:pPr>
            <a:r>
              <a:rPr lang="en-US" dirty="0" smtClean="0"/>
              <a:t>Altruism</a:t>
            </a:r>
            <a:endParaRPr lang="fa-IR" dirty="0" smtClean="0"/>
          </a:p>
          <a:p>
            <a:pPr algn="l" rtl="0">
              <a:buNone/>
            </a:pPr>
            <a:r>
              <a:rPr lang="en-US" dirty="0" smtClean="0"/>
              <a:t>Continuous improvement</a:t>
            </a:r>
            <a:endParaRPr lang="fa-IR" dirty="0" smtClean="0"/>
          </a:p>
          <a:p>
            <a:pPr algn="l" rtl="0">
              <a:buNone/>
            </a:pPr>
            <a:r>
              <a:rPr lang="en-US" dirty="0" smtClean="0"/>
              <a:t>Excellence</a:t>
            </a:r>
            <a:r>
              <a:rPr lang="fa-IR" dirty="0" smtClean="0"/>
              <a:t> </a:t>
            </a:r>
            <a:r>
              <a:rPr lang="en-US" dirty="0" smtClean="0"/>
              <a:t>and </a:t>
            </a:r>
            <a:endParaRPr lang="fa-IR" dirty="0" smtClean="0"/>
          </a:p>
          <a:p>
            <a:pPr algn="l" rtl="0">
              <a:buNone/>
            </a:pPr>
            <a:r>
              <a:rPr lang="en-US" dirty="0" smtClean="0"/>
              <a:t>Working in partnership with members of the wider healthcare team. </a:t>
            </a:r>
          </a:p>
          <a:p>
            <a:pPr algn="l" rtl="0">
              <a:buNone/>
            </a:pPr>
            <a:endParaRPr lang="en-US" sz="1500" dirty="0" smtClean="0"/>
          </a:p>
          <a:p>
            <a:pPr algn="l" rtl="0">
              <a:buNone/>
            </a:pPr>
            <a:endParaRPr lang="fa-IR" sz="1500" dirty="0" smtClean="0"/>
          </a:p>
          <a:p>
            <a:pPr algn="l" rtl="0">
              <a:buNone/>
            </a:pPr>
            <a:r>
              <a:rPr lang="en-US" sz="1500" dirty="0" smtClean="0"/>
              <a:t>Naomi Engel, Jennifer </a:t>
            </a:r>
            <a:r>
              <a:rPr lang="en-US" sz="1500" dirty="0" err="1" smtClean="0"/>
              <a:t>Dmetrichuk</a:t>
            </a:r>
            <a:r>
              <a:rPr lang="en-US" sz="1500" dirty="0" smtClean="0"/>
              <a:t>, Anne-Marie Shanks, Medical professionalism: can it and should it be measured?,18 Nov 2009, BMJ</a:t>
            </a:r>
          </a:p>
          <a:p>
            <a:pPr algn="l" rtl="0"/>
            <a:endParaRPr lang="fa-IR" dirty="0"/>
          </a:p>
        </p:txBody>
      </p:sp>
      <p:sp>
        <p:nvSpPr>
          <p:cNvPr id="4" name="Date Placeholder 3"/>
          <p:cNvSpPr>
            <a:spLocks noGrp="1"/>
          </p:cNvSpPr>
          <p:nvPr>
            <p:ph type="dt" sz="half" idx="10"/>
          </p:nvPr>
        </p:nvSpPr>
        <p:spPr/>
        <p:txBody>
          <a:bodyPr/>
          <a:lstStyle/>
          <a:p>
            <a:fld id="{46867FBD-D051-47AB-A03F-F4365D34989E}"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6712"/>
            <a:ext cx="8229600" cy="5487888"/>
          </a:xfrm>
        </p:spPr>
        <p:txBody>
          <a:bodyPr>
            <a:normAutofit/>
          </a:bodyPr>
          <a:lstStyle/>
          <a:p>
            <a:pPr algn="just">
              <a:lnSpc>
                <a:spcPct val="150000"/>
              </a:lnSpc>
            </a:pPr>
            <a:r>
              <a:rPr lang="fa-IR" sz="3600" dirty="0" smtClean="0"/>
              <a:t>آموزش پزشکی نه تنها دستیابی دانش و مهارت جدید است بلکه دستیابی به هویتی جدید در زندگی است. هویتی مانند پزشک یا شاغل حرف پزشکی، با همه حقوق و مسئولیت های مورد لزوم.</a:t>
            </a:r>
          </a:p>
          <a:p>
            <a:pPr algn="l" rtl="0"/>
            <a:endParaRPr lang="en-US" sz="1600" dirty="0" smtClean="0"/>
          </a:p>
          <a:p>
            <a:pPr algn="l" rtl="0"/>
            <a:endParaRPr lang="en-US" sz="1600" dirty="0"/>
          </a:p>
          <a:p>
            <a:pPr algn="l" rtl="0"/>
            <a:endParaRPr lang="en-US" sz="1600" dirty="0" smtClean="0"/>
          </a:p>
          <a:p>
            <a:pPr algn="l" rtl="0"/>
            <a:endParaRPr lang="en-US" sz="1600" dirty="0"/>
          </a:p>
          <a:p>
            <a:pPr algn="l" rtl="0"/>
            <a:r>
              <a:rPr lang="en-US" sz="1600" dirty="0" smtClean="0"/>
              <a:t> (Peggy </a:t>
            </a:r>
            <a:r>
              <a:rPr lang="en-US" sz="1600" dirty="0" err="1" smtClean="0"/>
              <a:t>Wagner,Julia</a:t>
            </a:r>
            <a:r>
              <a:rPr lang="en-US" sz="1600" dirty="0" smtClean="0"/>
              <a:t> </a:t>
            </a:r>
            <a:r>
              <a:rPr lang="en-US" sz="1600" dirty="0" err="1" smtClean="0"/>
              <a:t>Hendrich</a:t>
            </a:r>
            <a:r>
              <a:rPr lang="en-US" sz="1600" dirty="0" smtClean="0"/>
              <a:t>, Ginger Moseley, Valera Hudson, Defining medical professionalism: a qualitative study, Article first published online: 31 JAN 2007)</a:t>
            </a:r>
          </a:p>
          <a:p>
            <a:pPr algn="l" rtl="0"/>
            <a:endParaRPr lang="fa-IR" dirty="0"/>
          </a:p>
        </p:txBody>
      </p:sp>
      <p:sp>
        <p:nvSpPr>
          <p:cNvPr id="4" name="Date Placeholder 3"/>
          <p:cNvSpPr>
            <a:spLocks noGrp="1"/>
          </p:cNvSpPr>
          <p:nvPr>
            <p:ph type="dt" sz="half" idx="10"/>
          </p:nvPr>
        </p:nvSpPr>
        <p:spPr/>
        <p:txBody>
          <a:bodyPr/>
          <a:lstStyle/>
          <a:p>
            <a:fld id="{E62C9567-B791-41AB-B24D-42547CEC5628}"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BDF977-9352-49E8-8CC9-570CC55AAF5C}" type="datetime1">
              <a:rPr lang="en-US" smtClean="0"/>
              <a:pPr/>
              <a:t>2/1/2018</a:t>
            </a:fld>
            <a:endParaRPr lang="en-US"/>
          </a:p>
        </p:txBody>
      </p:sp>
      <p:sp>
        <p:nvSpPr>
          <p:cNvPr id="4" name="Slide Number Placeholder 3"/>
          <p:cNvSpPr>
            <a:spLocks noGrp="1"/>
          </p:cNvSpPr>
          <p:nvPr>
            <p:ph type="sldNum" sz="quarter" idx="12"/>
          </p:nvPr>
        </p:nvSpPr>
        <p:spPr/>
        <p:txBody>
          <a:bodyPr/>
          <a:lstStyle/>
          <a:p>
            <a:fld id="{B5269FFE-F900-4130-8069-7BA459080E72}" type="slidenum">
              <a:rPr lang="en-US" smtClean="0"/>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92696"/>
            <a:ext cx="8229600" cy="5357267"/>
          </a:xfrm>
        </p:spPr>
        <p:txBody>
          <a:bodyPr>
            <a:normAutofit lnSpcReduction="10000"/>
          </a:bodyPr>
          <a:lstStyle/>
          <a:p>
            <a:pPr algn="just"/>
            <a:r>
              <a:rPr lang="fa-IR" sz="4000" dirty="0" smtClean="0"/>
              <a:t>درسال1999، شورای اعتباربخشی برای تحصیلات تکمیلی پزشکی (</a:t>
            </a:r>
            <a:r>
              <a:rPr lang="en-US" sz="4000" dirty="0" err="1" smtClean="0"/>
              <a:t>ACGME</a:t>
            </a:r>
            <a:r>
              <a:rPr lang="fa-IR" sz="4000" dirty="0" smtClean="0"/>
              <a:t>) </a:t>
            </a:r>
            <a:r>
              <a:rPr lang="ar-SA" sz="4000" dirty="0" smtClean="0"/>
              <a:t>عنوان داشت كه </a:t>
            </a:r>
            <a:r>
              <a:rPr lang="fa-IR" sz="4000" dirty="0" smtClean="0"/>
              <a:t>پروفشناليسم </a:t>
            </a:r>
            <a:r>
              <a:rPr lang="ar-SA" sz="4000" dirty="0" smtClean="0"/>
              <a:t>صلاحیتی پایه و اساسی در پزشکی است. </a:t>
            </a:r>
            <a:r>
              <a:rPr lang="fa-IR" sz="4000" dirty="0" smtClean="0"/>
              <a:t>شورای اعتباربخشی برای تحصیلات تکمیلی آموزش پزشکی آمریکا بر شش صلاحیت عمومی در تمامی برنامه های "آموزشی و ارزیابی'' رزیدنتی تاکید کرده است که یکی از این صلاحیتها، پروفشنالیسم است. </a:t>
            </a:r>
            <a:endParaRPr lang="en-US" sz="4000" dirty="0" smtClean="0"/>
          </a:p>
          <a:p>
            <a:pPr algn="l" rtl="0">
              <a:buNone/>
            </a:pPr>
            <a:r>
              <a:rPr lang="en-US" sz="1200" dirty="0" smtClean="0"/>
              <a:t>Accreditation Council for Graduate Medical Education. General competencies. Chicago: ACGME, 1999. </a:t>
            </a:r>
          </a:p>
          <a:p>
            <a:pPr algn="l" rtl="0">
              <a:buNone/>
            </a:pPr>
            <a:r>
              <a:rPr lang="en-US" sz="1200" dirty="0" smtClean="0"/>
              <a:t>Available at http://www.acgme.org/outcome/comp/compFull.asp#5; accessed August 16, 2006.</a:t>
            </a:r>
            <a:endParaRPr lang="en-US" sz="1200" dirty="0"/>
          </a:p>
        </p:txBody>
      </p:sp>
      <p:sp>
        <p:nvSpPr>
          <p:cNvPr id="4" name="Slide Number Placeholder 3"/>
          <p:cNvSpPr>
            <a:spLocks noGrp="1"/>
          </p:cNvSpPr>
          <p:nvPr>
            <p:ph type="sldNum" sz="quarter" idx="12"/>
          </p:nvPr>
        </p:nvSpPr>
        <p:spPr/>
        <p:txBody>
          <a:bodyPr/>
          <a:lstStyle/>
          <a:p>
            <a:fld id="{19ABB3BB-CAC7-44AD-817A-2FD3A25F305E}" type="slidenum">
              <a:rPr lang="en-US" smtClean="0"/>
              <a:pPr/>
              <a:t>14</a:t>
            </a:fld>
            <a:endParaRPr lang="en-US"/>
          </a:p>
        </p:txBody>
      </p:sp>
      <p:sp>
        <p:nvSpPr>
          <p:cNvPr id="5" name="Date Placeholder 4"/>
          <p:cNvSpPr>
            <a:spLocks noGrp="1"/>
          </p:cNvSpPr>
          <p:nvPr>
            <p:ph type="dt" sz="half" idx="10"/>
          </p:nvPr>
        </p:nvSpPr>
        <p:spPr/>
        <p:txBody>
          <a:bodyPr/>
          <a:lstStyle/>
          <a:p>
            <a:fld id="{DAC5F62B-72BF-40CA-B9AC-9B6EFC138DE8}" type="datetime1">
              <a:rPr lang="en-US" smtClean="0"/>
              <a:pPr/>
              <a:t>2/1/2018</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pPr marL="514350" indent="-514350" algn="l" rtl="0">
              <a:buClr>
                <a:srgbClr val="C00000"/>
              </a:buClr>
              <a:buFont typeface="+mj-lt"/>
              <a:buAutoNum type="arabicPeriod"/>
            </a:pPr>
            <a:r>
              <a:rPr lang="en-US" dirty="0" smtClean="0"/>
              <a:t>Patient Care</a:t>
            </a:r>
          </a:p>
          <a:p>
            <a:pPr marL="514350" indent="-514350" algn="l" rtl="0">
              <a:buClr>
                <a:srgbClr val="C00000"/>
              </a:buClr>
              <a:buFont typeface="+mj-lt"/>
              <a:buAutoNum type="arabicPeriod"/>
            </a:pPr>
            <a:r>
              <a:rPr lang="en-US" dirty="0" smtClean="0"/>
              <a:t>Medical Knowledge and Skills</a:t>
            </a:r>
          </a:p>
          <a:p>
            <a:pPr marL="514350" indent="-514350" algn="l" rtl="0">
              <a:buClr>
                <a:srgbClr val="C00000"/>
              </a:buClr>
              <a:buFont typeface="+mj-lt"/>
              <a:buAutoNum type="arabicPeriod"/>
            </a:pPr>
            <a:r>
              <a:rPr lang="en-US" dirty="0" smtClean="0"/>
              <a:t>Practice-based Learning and Improvement</a:t>
            </a:r>
          </a:p>
          <a:p>
            <a:pPr marL="514350" indent="-514350" algn="l" rtl="0">
              <a:buClr>
                <a:srgbClr val="C00000"/>
              </a:buClr>
              <a:buFont typeface="+mj-lt"/>
              <a:buAutoNum type="arabicPeriod"/>
            </a:pPr>
            <a:r>
              <a:rPr lang="en-US" dirty="0" smtClean="0"/>
              <a:t>Interpersonal and Communication Skills</a:t>
            </a:r>
          </a:p>
          <a:p>
            <a:pPr marL="514350" indent="-514350" algn="l" rtl="0">
              <a:buClr>
                <a:srgbClr val="C00000"/>
              </a:buClr>
              <a:buFont typeface="+mj-lt"/>
              <a:buAutoNum type="arabicPeriod"/>
            </a:pPr>
            <a:r>
              <a:rPr lang="en-US" dirty="0" smtClean="0"/>
              <a:t>Professionalism</a:t>
            </a:r>
          </a:p>
          <a:p>
            <a:pPr marL="514350" indent="-514350" algn="l" rtl="0">
              <a:buClr>
                <a:srgbClr val="C00000"/>
              </a:buClr>
              <a:buFont typeface="+mj-lt"/>
              <a:buAutoNum type="arabicPeriod"/>
            </a:pPr>
            <a:r>
              <a:rPr lang="en-US" dirty="0" smtClean="0"/>
              <a:t>Systems-based Practice</a:t>
            </a:r>
          </a:p>
          <a:p>
            <a:pPr algn="l" rtl="0">
              <a:buClr>
                <a:srgbClr val="C00000"/>
              </a:buClr>
              <a:buNone/>
            </a:pPr>
            <a:endParaRPr lang="fa-IR" dirty="0" smtClean="0"/>
          </a:p>
        </p:txBody>
      </p:sp>
      <p:sp>
        <p:nvSpPr>
          <p:cNvPr id="4" name="Date Placeholder 3"/>
          <p:cNvSpPr>
            <a:spLocks noGrp="1"/>
          </p:cNvSpPr>
          <p:nvPr>
            <p:ph type="dt" sz="half" idx="10"/>
          </p:nvPr>
        </p:nvSpPr>
        <p:spPr/>
        <p:txBody>
          <a:bodyPr/>
          <a:lstStyle/>
          <a:p>
            <a:fld id="{2729472F-1667-4607-B221-D4A36A9A9C67}"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15</a:t>
            </a:fld>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8229600" cy="5395930"/>
          </a:xfrm>
        </p:spPr>
        <p:txBody>
          <a:bodyPr>
            <a:normAutofit/>
          </a:bodyPr>
          <a:lstStyle/>
          <a:p>
            <a:pPr algn="just">
              <a:lnSpc>
                <a:spcPct val="150000"/>
              </a:lnSpc>
            </a:pPr>
            <a:r>
              <a:rPr lang="fa-IR" b="1" dirty="0" smtClean="0"/>
              <a:t>همانسالی که پروفشناليسم به عنوان صلاحيتي عمومي توسط </a:t>
            </a:r>
            <a:r>
              <a:rPr lang="en-US" b="1" dirty="0" err="1" smtClean="0"/>
              <a:t>ACGME</a:t>
            </a:r>
            <a:r>
              <a:rPr lang="en-US" b="1" dirty="0" smtClean="0"/>
              <a:t> </a:t>
            </a:r>
            <a:r>
              <a:rPr lang="fa-IR" b="1" dirty="0" smtClean="0"/>
              <a:t> عنوان گرديد، پروژه پروفشناليسم پزشکی توسط هیئت پزشكان داخلي آمریکا، کالج آمریکایی پزشکان و فدراسیون پزشکان داخلی اروپا راه‌اندازی شد. نتیجه اين پروژه منشورپروفشناليسم بودکه در سال 2002 منتشرشد و پس از آن توسط بسیاری از سازمان‌هاي عمده پزشكي به تصویب رسید. </a:t>
            </a:r>
          </a:p>
          <a:p>
            <a:pPr algn="l" rtl="0">
              <a:buNone/>
            </a:pPr>
            <a:r>
              <a:rPr lang="en-US" sz="2000" b="1" dirty="0" smtClean="0"/>
              <a:t>American Board of Internal Medicine Foundation, American College of Physicians–American Society of Internal Medicine Foundation, European Federation of Internal Medicine. Medical professionalism in the new millennium: a physician charter. </a:t>
            </a:r>
            <a:r>
              <a:rPr lang="en-US" sz="2000" b="1" i="1" dirty="0" smtClean="0"/>
              <a:t>Ann Intern Med </a:t>
            </a:r>
            <a:r>
              <a:rPr lang="en-US" sz="2000" b="1" dirty="0" smtClean="0"/>
              <a:t>2002;136(3):243–246.</a:t>
            </a:r>
          </a:p>
          <a:p>
            <a:pPr algn="l">
              <a:lnSpc>
                <a:spcPct val="150000"/>
              </a:lnSpc>
              <a:buNone/>
            </a:pPr>
            <a:endParaRPr lang="fa-IR" sz="1500" b="1" dirty="0"/>
          </a:p>
        </p:txBody>
      </p:sp>
      <p:sp>
        <p:nvSpPr>
          <p:cNvPr id="4" name="Date Placeholder 3"/>
          <p:cNvSpPr>
            <a:spLocks noGrp="1"/>
          </p:cNvSpPr>
          <p:nvPr>
            <p:ph type="dt" sz="half" idx="10"/>
          </p:nvPr>
        </p:nvSpPr>
        <p:spPr/>
        <p:txBody>
          <a:bodyPr/>
          <a:lstStyle/>
          <a:p>
            <a:fld id="{2BC55B1F-1BFE-45C7-AA50-DE3F92FD8AD9}"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justLow" rtl="0"/>
            <a:r>
              <a:rPr lang="en-US" dirty="0"/>
              <a:t>The curriculum of a medical education program must provide a general professional education and prepare medical students for entry into graduate medical education. </a:t>
            </a:r>
          </a:p>
          <a:p>
            <a:pPr algn="justLow" rtl="0"/>
            <a:endParaRPr lang="en-US" dirty="0" smtClean="0"/>
          </a:p>
          <a:p>
            <a:pPr algn="justLow" rtl="0"/>
            <a:endParaRPr lang="en-US" dirty="0" smtClean="0"/>
          </a:p>
          <a:p>
            <a:pPr algn="justLow" rtl="0"/>
            <a:endParaRPr lang="en-US" dirty="0" smtClean="0"/>
          </a:p>
          <a:p>
            <a:pPr algn="l" rtl="0"/>
            <a:r>
              <a:rPr lang="en-US" sz="2600" dirty="0" smtClean="0"/>
              <a:t> </a:t>
            </a:r>
            <a:r>
              <a:rPr lang="en-US" sz="2600" b="1" dirty="0" smtClean="0"/>
              <a:t>Liaison Committee on Medical Education, </a:t>
            </a:r>
            <a:r>
              <a:rPr lang="en-US" sz="2600" dirty="0" smtClean="0"/>
              <a:t> May 2012 </a:t>
            </a:r>
            <a:endParaRPr lang="en-US" sz="2600" dirty="0"/>
          </a:p>
          <a:p>
            <a:pPr algn="justLow" rtl="0"/>
            <a:endParaRPr lang="en-US" dirty="0"/>
          </a:p>
        </p:txBody>
      </p:sp>
      <p:sp>
        <p:nvSpPr>
          <p:cNvPr id="4" name="Slide Number Placeholder 3"/>
          <p:cNvSpPr>
            <a:spLocks noGrp="1"/>
          </p:cNvSpPr>
          <p:nvPr>
            <p:ph type="sldNum" sz="quarter" idx="12"/>
          </p:nvPr>
        </p:nvSpPr>
        <p:spPr/>
        <p:txBody>
          <a:bodyPr/>
          <a:lstStyle/>
          <a:p>
            <a:fld id="{19ABB3BB-CAC7-44AD-817A-2FD3A25F305E}" type="slidenum">
              <a:rPr lang="en-US" smtClean="0"/>
              <a:pPr/>
              <a:t>17</a:t>
            </a:fld>
            <a:endParaRPr lang="en-US"/>
          </a:p>
        </p:txBody>
      </p:sp>
      <p:sp>
        <p:nvSpPr>
          <p:cNvPr id="5" name="Date Placeholder 4"/>
          <p:cNvSpPr>
            <a:spLocks noGrp="1"/>
          </p:cNvSpPr>
          <p:nvPr>
            <p:ph type="dt" sz="half" idx="10"/>
          </p:nvPr>
        </p:nvSpPr>
        <p:spPr/>
        <p:txBody>
          <a:bodyPr/>
          <a:lstStyle/>
          <a:p>
            <a:fld id="{57B751C3-DB33-4236-A2BA-34290808564D}" type="datetime1">
              <a:rPr lang="en-US" smtClean="0"/>
              <a:pPr/>
              <a:t>2/1/2018</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4197"/>
            <a:ext cx="8229600" cy="5745163"/>
          </a:xfrm>
        </p:spPr>
        <p:txBody>
          <a:bodyPr>
            <a:normAutofit fontScale="92500"/>
          </a:bodyPr>
          <a:lstStyle/>
          <a:p>
            <a:pPr algn="justLow" rtl="1"/>
            <a:r>
              <a:rPr lang="fa-IR" sz="4400" dirty="0" smtClean="0"/>
              <a:t>اساس چارچوب پروفشنالیسم، </a:t>
            </a:r>
            <a:r>
              <a:rPr lang="fa-IR" sz="4400" dirty="0"/>
              <a:t>متشکل از صلاحیت بالینی، مهارتهای ارتباطی، و درک درست از جنبه های اخلاقی و حقوقی پزشکی است</a:t>
            </a:r>
            <a:r>
              <a:rPr lang="fa-IR" sz="4400" dirty="0" smtClean="0"/>
              <a:t>.</a:t>
            </a:r>
          </a:p>
          <a:p>
            <a:pPr algn="justLow" rtl="1"/>
            <a:r>
              <a:rPr lang="fa-IR" sz="4400" dirty="0" smtClean="0"/>
              <a:t> </a:t>
            </a:r>
            <a:r>
              <a:rPr lang="fa-IR" sz="4400" dirty="0"/>
              <a:t>آنچه از این </a:t>
            </a:r>
            <a:r>
              <a:rPr lang="fa-IR" sz="4400" dirty="0" smtClean="0"/>
              <a:t>چارچوب برمی آید ویژگی های </a:t>
            </a:r>
            <a:r>
              <a:rPr lang="fa-IR" sz="4400" dirty="0"/>
              <a:t>تعهد </a:t>
            </a:r>
            <a:r>
              <a:rPr lang="fa-IR" sz="4400" dirty="0" smtClean="0"/>
              <a:t>حرفه ای</a:t>
            </a:r>
            <a:r>
              <a:rPr lang="fa-IR" sz="4400" dirty="0"/>
              <a:t>: پاسخگویی، نوع دوستی، </a:t>
            </a:r>
            <a:r>
              <a:rPr lang="fa-IR" sz="4400" dirty="0" smtClean="0"/>
              <a:t>تعالی </a:t>
            </a:r>
            <a:r>
              <a:rPr lang="fa-IR" sz="4400" dirty="0"/>
              <a:t>شغلی (</a:t>
            </a:r>
            <a:r>
              <a:rPr lang="en-US" sz="4400" b="1" dirty="0" smtClean="0"/>
              <a:t>excellence</a:t>
            </a:r>
            <a:r>
              <a:rPr lang="fa-IR" sz="4400" dirty="0" smtClean="0"/>
              <a:t>) </a:t>
            </a:r>
            <a:r>
              <a:rPr lang="fa-IR" sz="4400" dirty="0"/>
              <a:t>و </a:t>
            </a:r>
            <a:r>
              <a:rPr lang="fa-IR" sz="4400" dirty="0" smtClean="0"/>
              <a:t>انسان گرایی </a:t>
            </a:r>
            <a:r>
              <a:rPr lang="fa-IR" sz="4400" dirty="0"/>
              <a:t>هستند. </a:t>
            </a:r>
            <a:endParaRPr lang="fa-IR" sz="4400" dirty="0" smtClean="0"/>
          </a:p>
          <a:p>
            <a:pPr algn="l">
              <a:buNone/>
            </a:pPr>
            <a:r>
              <a:rPr lang="en-US" sz="1800" b="1" dirty="0" smtClean="0"/>
              <a:t>Paul </a:t>
            </a:r>
            <a:r>
              <a:rPr lang="en-US" sz="1800" b="1" dirty="0"/>
              <a:t>S. Mueller, </a:t>
            </a:r>
            <a:r>
              <a:rPr lang="en-US" sz="1800" b="1" dirty="0" smtClean="0"/>
              <a:t>September 2009 Incorporating </a:t>
            </a:r>
            <a:r>
              <a:rPr lang="en-US" sz="1800" b="1" dirty="0"/>
              <a:t>Professionalism into Medical Education: The Mayo Clinic Experience, Keio J Med 58 (3) : 133－143, </a:t>
            </a:r>
            <a:endParaRPr lang="en-US" sz="1800" dirty="0"/>
          </a:p>
        </p:txBody>
      </p:sp>
      <p:sp>
        <p:nvSpPr>
          <p:cNvPr id="4" name="Slide Number Placeholder 3"/>
          <p:cNvSpPr>
            <a:spLocks noGrp="1"/>
          </p:cNvSpPr>
          <p:nvPr>
            <p:ph type="sldNum" sz="quarter" idx="12"/>
          </p:nvPr>
        </p:nvSpPr>
        <p:spPr/>
        <p:txBody>
          <a:bodyPr/>
          <a:lstStyle/>
          <a:p>
            <a:fld id="{19ABB3BB-CAC7-44AD-817A-2FD3A25F305E}" type="slidenum">
              <a:rPr lang="en-US" smtClean="0"/>
              <a:pPr/>
              <a:t>18</a:t>
            </a:fld>
            <a:endParaRPr lang="en-US"/>
          </a:p>
        </p:txBody>
      </p:sp>
      <p:sp>
        <p:nvSpPr>
          <p:cNvPr id="5" name="Date Placeholder 4"/>
          <p:cNvSpPr>
            <a:spLocks noGrp="1"/>
          </p:cNvSpPr>
          <p:nvPr>
            <p:ph type="dt" sz="half" idx="10"/>
          </p:nvPr>
        </p:nvSpPr>
        <p:spPr/>
        <p:txBody>
          <a:bodyPr/>
          <a:lstStyle/>
          <a:p>
            <a:fld id="{D97AE764-2B00-4902-9C94-61E8C5BDE5F1}" type="datetime1">
              <a:rPr lang="en-US" smtClean="0"/>
              <a:pPr/>
              <a:t>2/1/2018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dirty="0" smtClean="0">
                <a:latin typeface="+mj-lt"/>
              </a:rPr>
              <a:t>Professional responsibilities defined by the charter on professionalism</a:t>
            </a:r>
            <a:endParaRPr lang="en-US" sz="3600" dirty="0">
              <a:latin typeface="+mj-lt"/>
            </a:endParaRPr>
          </a:p>
        </p:txBody>
      </p:sp>
      <p:sp>
        <p:nvSpPr>
          <p:cNvPr id="3" name="Content Placeholder 2"/>
          <p:cNvSpPr>
            <a:spLocks noGrp="1"/>
          </p:cNvSpPr>
          <p:nvPr>
            <p:ph idx="1"/>
          </p:nvPr>
        </p:nvSpPr>
        <p:spPr>
          <a:xfrm>
            <a:off x="76200" y="1219201"/>
            <a:ext cx="9067800" cy="4343400"/>
          </a:xfrm>
        </p:spPr>
        <p:txBody>
          <a:bodyPr>
            <a:normAutofit fontScale="92500" lnSpcReduction="20000"/>
          </a:bodyPr>
          <a:lstStyle/>
          <a:p>
            <a:pPr marL="514350" indent="-514350" algn="l" rtl="0">
              <a:buFont typeface="+mj-lt"/>
              <a:buAutoNum type="arabicPeriod"/>
            </a:pPr>
            <a:r>
              <a:rPr lang="en-US" dirty="0" smtClean="0"/>
              <a:t>Commitment to professional competence</a:t>
            </a:r>
          </a:p>
          <a:p>
            <a:pPr marL="514350" indent="-514350" algn="l" rtl="0">
              <a:buFont typeface="+mj-lt"/>
              <a:buAutoNum type="arabicPeriod"/>
            </a:pPr>
            <a:r>
              <a:rPr lang="en-US" dirty="0" smtClean="0"/>
              <a:t>Commitment to honesty with patients</a:t>
            </a:r>
          </a:p>
          <a:p>
            <a:pPr marL="514350" indent="-514350" algn="l" rtl="0">
              <a:buFont typeface="+mj-lt"/>
              <a:buAutoNum type="arabicPeriod"/>
            </a:pPr>
            <a:r>
              <a:rPr lang="en-US" dirty="0" smtClean="0"/>
              <a:t>Commitment to patient confidentiality</a:t>
            </a:r>
          </a:p>
          <a:p>
            <a:pPr marL="514350" indent="-514350" algn="l" rtl="0">
              <a:buFont typeface="+mj-lt"/>
              <a:buAutoNum type="arabicPeriod"/>
            </a:pPr>
            <a:r>
              <a:rPr lang="en-US" dirty="0" smtClean="0"/>
              <a:t>Commitment to maintaining appropriate relations with patients</a:t>
            </a:r>
          </a:p>
          <a:p>
            <a:pPr marL="514350" indent="-514350" algn="l" rtl="0">
              <a:buFont typeface="+mj-lt"/>
              <a:buAutoNum type="arabicPeriod"/>
            </a:pPr>
            <a:r>
              <a:rPr lang="en-US" dirty="0" smtClean="0"/>
              <a:t>Commitment to improving quality of care</a:t>
            </a:r>
          </a:p>
          <a:p>
            <a:pPr marL="514350" indent="-514350" algn="l" rtl="0">
              <a:buFont typeface="+mj-lt"/>
              <a:buAutoNum type="arabicPeriod"/>
            </a:pPr>
            <a:r>
              <a:rPr lang="en-US" dirty="0" smtClean="0"/>
              <a:t>Commitment to improving access to care</a:t>
            </a:r>
          </a:p>
          <a:p>
            <a:pPr marL="514350" indent="-514350" algn="l" rtl="0">
              <a:buFont typeface="+mj-lt"/>
              <a:buAutoNum type="arabicPeriod"/>
            </a:pPr>
            <a:r>
              <a:rPr lang="en-US" dirty="0" smtClean="0"/>
              <a:t>Commitment to a just distribution of finite resources</a:t>
            </a:r>
          </a:p>
          <a:p>
            <a:pPr marL="514350" indent="-514350" algn="l" rtl="0">
              <a:buFont typeface="+mj-lt"/>
              <a:buAutoNum type="arabicPeriod"/>
            </a:pPr>
            <a:r>
              <a:rPr lang="en-US" dirty="0" smtClean="0"/>
              <a:t>Commitment to scientific knowledge</a:t>
            </a:r>
          </a:p>
          <a:p>
            <a:pPr marL="514350" indent="-514350" algn="l" rtl="0">
              <a:buFont typeface="+mj-lt"/>
              <a:buAutoNum type="arabicPeriod"/>
            </a:pPr>
            <a:r>
              <a:rPr lang="en-US" dirty="0" smtClean="0"/>
              <a:t>Commitment to maintaining trust by managing conflicts of interest</a:t>
            </a:r>
          </a:p>
          <a:p>
            <a:pPr marL="514350" indent="-514350" algn="l" rtl="0">
              <a:buFont typeface="+mj-lt"/>
              <a:buAutoNum type="arabicPeriod"/>
            </a:pPr>
            <a:r>
              <a:rPr lang="en-US" dirty="0" smtClean="0"/>
              <a:t>Commitment to professional responsibilities</a:t>
            </a:r>
          </a:p>
        </p:txBody>
      </p:sp>
      <p:sp>
        <p:nvSpPr>
          <p:cNvPr id="1025" name="Rectangle 1"/>
          <p:cNvSpPr>
            <a:spLocks noChangeArrowheads="1"/>
          </p:cNvSpPr>
          <p:nvPr/>
        </p:nvSpPr>
        <p:spPr bwMode="auto">
          <a:xfrm>
            <a:off x="0" y="5468407"/>
            <a:ext cx="91440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rgbClr val="141414"/>
                </a:solidFill>
                <a:effectLst/>
                <a:latin typeface="AGaramondPro-Regular"/>
                <a:ea typeface="Calibri" pitchFamily="34" charset="0"/>
                <a:cs typeface="Arial" pitchFamily="34" charset="0"/>
              </a:rPr>
              <a:t>American Board of Internal Medicine Foundation, American College of Physicians</a:t>
            </a:r>
            <a:r>
              <a:rPr kumimoji="0" lang="en-US" b="1" i="0" u="none" strike="noStrike" cap="none" normalizeH="0" baseline="0" dirty="0" smtClean="0">
                <a:ln>
                  <a:noFill/>
                </a:ln>
                <a:solidFill>
                  <a:srgbClr val="141414"/>
                </a:solidFill>
                <a:effectLst/>
                <a:latin typeface="Calibri"/>
                <a:ea typeface="Calibri" pitchFamily="34" charset="0"/>
                <a:cs typeface="AGaramondPro-Regular"/>
              </a:rPr>
              <a:t>–</a:t>
            </a:r>
            <a:r>
              <a:rPr kumimoji="0" lang="en-US" b="1" i="0" u="none" strike="noStrike" cap="none" normalizeH="0" baseline="0" dirty="0" smtClean="0">
                <a:ln>
                  <a:noFill/>
                </a:ln>
                <a:solidFill>
                  <a:srgbClr val="141414"/>
                </a:solidFill>
                <a:effectLst/>
                <a:latin typeface="AGaramondPro-Regular"/>
                <a:ea typeface="Calibri" pitchFamily="34" charset="0"/>
                <a:cs typeface="Arial" pitchFamily="34" charset="0"/>
              </a:rPr>
              <a:t>American Society of Internal Medicine Foundation, European Federation of Internal Medicine. Medical professionalism in the new millennium: a physician charter. </a:t>
            </a:r>
            <a:r>
              <a:rPr kumimoji="0" lang="en-US" b="1" i="1" u="none" strike="noStrike" cap="none" normalizeH="0" baseline="0" dirty="0" smtClean="0">
                <a:ln>
                  <a:noFill/>
                </a:ln>
                <a:solidFill>
                  <a:srgbClr val="141414"/>
                </a:solidFill>
                <a:effectLst/>
                <a:latin typeface="Calibri" pitchFamily="34" charset="0"/>
                <a:ea typeface="Calibri" pitchFamily="34" charset="0"/>
                <a:cs typeface="AGaramondPro-Italic"/>
              </a:rPr>
              <a:t>Ann Intern Med </a:t>
            </a:r>
            <a:r>
              <a:rPr kumimoji="0" lang="en-US" b="1" i="0" u="none" strike="noStrike" cap="none" normalizeH="0" baseline="0" dirty="0" smtClean="0">
                <a:ln>
                  <a:noFill/>
                </a:ln>
                <a:solidFill>
                  <a:srgbClr val="141414"/>
                </a:solidFill>
                <a:effectLst/>
                <a:latin typeface="AGaramondPro-Regular"/>
                <a:ea typeface="Calibri" pitchFamily="34" charset="0"/>
                <a:cs typeface="Arial" pitchFamily="34" charset="0"/>
              </a:rPr>
              <a:t>2002;136(3):243</a:t>
            </a:r>
            <a:r>
              <a:rPr kumimoji="0" lang="en-US" b="1" i="0" u="none" strike="noStrike" cap="none" normalizeH="0" baseline="0" dirty="0" smtClean="0">
                <a:ln>
                  <a:noFill/>
                </a:ln>
                <a:solidFill>
                  <a:srgbClr val="141414"/>
                </a:solidFill>
                <a:effectLst/>
                <a:latin typeface="Calibri"/>
                <a:ea typeface="Calibri" pitchFamily="34" charset="0"/>
                <a:cs typeface="AGaramondPro-Regular"/>
              </a:rPr>
              <a:t>–</a:t>
            </a:r>
            <a:r>
              <a:rPr kumimoji="0" lang="en-US" b="1" i="0" u="none" strike="noStrike" cap="none" normalizeH="0" baseline="0" dirty="0" smtClean="0">
                <a:ln>
                  <a:noFill/>
                </a:ln>
                <a:solidFill>
                  <a:srgbClr val="141414"/>
                </a:solidFill>
                <a:effectLst/>
                <a:latin typeface="AGaramondPro-Regular"/>
                <a:ea typeface="Calibri" pitchFamily="34" charset="0"/>
                <a:cs typeface="Arial" pitchFamily="34" charset="0"/>
              </a:rPr>
              <a:t>246.</a:t>
            </a:r>
            <a:endParaRPr kumimoji="0" lang="en-US" b="1" i="0" u="none" strike="noStrike" cap="none" normalizeH="0" baseline="0" dirty="0" smtClean="0">
              <a:ln>
                <a:noFill/>
              </a:ln>
              <a:solidFill>
                <a:schemeClr val="tx1"/>
              </a:solidFill>
              <a:effectLst/>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19ABB3BB-CAC7-44AD-817A-2FD3A25F305E}" type="slidenum">
              <a:rPr lang="en-US" smtClean="0"/>
              <a:pPr/>
              <a:t>19</a:t>
            </a:fld>
            <a:endParaRPr lang="en-US"/>
          </a:p>
        </p:txBody>
      </p:sp>
      <p:sp>
        <p:nvSpPr>
          <p:cNvPr id="6" name="Date Placeholder 5"/>
          <p:cNvSpPr>
            <a:spLocks noGrp="1"/>
          </p:cNvSpPr>
          <p:nvPr>
            <p:ph type="dt" sz="half" idx="10"/>
          </p:nvPr>
        </p:nvSpPr>
        <p:spPr/>
        <p:txBody>
          <a:bodyPr/>
          <a:lstStyle/>
          <a:p>
            <a:fld id="{AD8F8972-76A7-42DA-8255-8920E4C37F53}" type="datetime1">
              <a:rPr lang="en-US" smtClean="0"/>
              <a:pPr/>
              <a:t>2/1/2018</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304800"/>
            <a:ext cx="8663880" cy="1540024"/>
          </a:xfrm>
        </p:spPr>
        <p:txBody>
          <a:bodyPr>
            <a:normAutofit fontScale="90000"/>
          </a:bodyPr>
          <a:lstStyle/>
          <a:p>
            <a:pPr algn="ctr" rtl="1">
              <a:spcBef>
                <a:spcPts val="1200"/>
              </a:spcBef>
              <a:spcAft>
                <a:spcPts val="1200"/>
              </a:spcAft>
              <a:defRPr/>
            </a:pPr>
            <a:r>
              <a:rPr lang="en-US" sz="6600" dirty="0" smtClean="0">
                <a:solidFill>
                  <a:srgbClr val="FFFF00"/>
                </a:solidFill>
                <a:latin typeface="Times New Roman" pitchFamily="18" charset="0"/>
                <a:cs typeface="Times New Roman" pitchFamily="18" charset="0"/>
              </a:rPr>
              <a:t>Medical Professionalism</a:t>
            </a:r>
            <a:endParaRPr lang="en-US" sz="6600" b="1" dirty="0" smtClean="0">
              <a:solidFill>
                <a:srgbClr val="FFFF00"/>
              </a:solidFill>
              <a:latin typeface="Times New Roman" pitchFamily="18" charset="0"/>
              <a:cs typeface="Times New Roman" pitchFamily="18" charset="0"/>
            </a:endParaRPr>
          </a:p>
        </p:txBody>
      </p:sp>
      <p:sp>
        <p:nvSpPr>
          <p:cNvPr id="5" name="Subtitle 2"/>
          <p:cNvSpPr>
            <a:spLocks noGrp="1"/>
          </p:cNvSpPr>
          <p:nvPr>
            <p:ph type="subTitle" idx="1"/>
          </p:nvPr>
        </p:nvSpPr>
        <p:spPr>
          <a:xfrm>
            <a:off x="533400" y="4419600"/>
            <a:ext cx="7854950" cy="2286000"/>
          </a:xfrm>
        </p:spPr>
        <p:txBody>
          <a:bodyPr>
            <a:normAutofit/>
          </a:bodyPr>
          <a:lstStyle/>
          <a:p>
            <a:pPr marR="0" algn="ctr" rtl="0" eaLnBrk="1" hangingPunct="1">
              <a:lnSpc>
                <a:spcPct val="170000"/>
              </a:lnSpc>
            </a:pPr>
            <a:r>
              <a:rPr lang="fa-IR" sz="3800" dirty="0" smtClean="0">
                <a:latin typeface="IranNastaliq" pitchFamily="18" charset="0"/>
                <a:cs typeface="IranNastaliq" pitchFamily="18" charset="0"/>
              </a:rPr>
              <a:t>دکتر مهران سیف فرشد</a:t>
            </a:r>
          </a:p>
        </p:txBody>
      </p:sp>
      <p:sp>
        <p:nvSpPr>
          <p:cNvPr id="4" name="Title 1"/>
          <p:cNvSpPr txBox="1">
            <a:spLocks/>
          </p:cNvSpPr>
          <p:nvPr/>
        </p:nvSpPr>
        <p:spPr>
          <a:xfrm>
            <a:off x="228600" y="1988840"/>
            <a:ext cx="8915400" cy="1820788"/>
          </a:xfrm>
          <a:prstGeom prst="rect">
            <a:avLst/>
          </a:prstGeom>
          <a:ln>
            <a:noFill/>
          </a:ln>
        </p:spPr>
        <p:txBody>
          <a:bodyPr vert="horz" lIns="0"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eaLnBrk="1" latinLnBrk="0" hangingPunct="1">
              <a:spcBef>
                <a:spcPct val="0"/>
              </a:spcBef>
              <a:buNone/>
              <a:defRPr kumimoji="0" sz="5600" b="1" kern="1200">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pPr algn="ctr" rtl="1">
              <a:spcBef>
                <a:spcPts val="1200"/>
              </a:spcBef>
              <a:spcAft>
                <a:spcPts val="1200"/>
              </a:spcAft>
              <a:defRPr/>
            </a:pPr>
            <a:r>
              <a:rPr lang="fa-IR" sz="6600" dirty="0" smtClean="0">
                <a:solidFill>
                  <a:srgbClr val="FFFF00"/>
                </a:solidFill>
                <a:latin typeface="IranNastaliq" pitchFamily="18" charset="0"/>
                <a:cs typeface="IranNastaliq" pitchFamily="18" charset="0"/>
              </a:rPr>
              <a:t>اخلاق و تعهدات حرفه‎ای در پزشکی </a:t>
            </a:r>
            <a:endParaRPr lang="en-US" sz="6600" dirty="0" smtClean="0">
              <a:solidFill>
                <a:srgbClr val="FFFF00"/>
              </a:solidFill>
              <a:latin typeface="IranNastaliq" pitchFamily="18" charset="0"/>
              <a:cs typeface="IranNastaliq" pitchFamily="18"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2" name="Content Placeholder 1"/>
          <p:cNvSpPr>
            <a:spLocks noGrp="1"/>
          </p:cNvSpPr>
          <p:nvPr>
            <p:ph idx="1"/>
          </p:nvPr>
        </p:nvSpPr>
        <p:spPr/>
        <p:txBody>
          <a:bodyPr>
            <a:normAutofit/>
          </a:bodyPr>
          <a:lstStyle/>
          <a:p>
            <a:pPr algn="justLow">
              <a:lnSpc>
                <a:spcPct val="150000"/>
              </a:lnSpc>
            </a:pPr>
            <a:r>
              <a:rPr lang="fa-IR" sz="3200" b="1" dirty="0" smtClean="0"/>
              <a:t>پروفشناليسم پايبندي به تعهدات بر شمرده است و يكي از مهم‌ترين توانمندي‌هايي است كه هر شاغل حرف پزشكي بايد نگرش آن را كسب و در عمل و رفتار آن را نشان دهد. </a:t>
            </a:r>
            <a:endParaRPr lang="en-US" sz="3200" b="1" dirty="0" smtClean="0"/>
          </a:p>
          <a:p>
            <a:pPr algn="justLow">
              <a:lnSpc>
                <a:spcPct val="150000"/>
              </a:lnSpc>
            </a:pPr>
            <a:endParaRPr lang="en-US" sz="3200" b="1" dirty="0"/>
          </a:p>
        </p:txBody>
      </p:sp>
      <p:sp>
        <p:nvSpPr>
          <p:cNvPr id="4" name="Slide Number Placeholder 3"/>
          <p:cNvSpPr>
            <a:spLocks noGrp="1"/>
          </p:cNvSpPr>
          <p:nvPr>
            <p:ph type="sldNum" sz="quarter" idx="12"/>
          </p:nvPr>
        </p:nvSpPr>
        <p:spPr/>
        <p:txBody>
          <a:bodyPr/>
          <a:lstStyle/>
          <a:p>
            <a:fld id="{A72DB5CF-B4BE-4B11-9BE9-10CC237BCC0C}" type="slidenum">
              <a:rPr lang="en-US" smtClean="0"/>
              <a:pPr/>
              <a:t>20</a:t>
            </a:fld>
            <a:endParaRPr lang="en-US"/>
          </a:p>
        </p:txBody>
      </p:sp>
      <p:sp>
        <p:nvSpPr>
          <p:cNvPr id="6" name="Date Placeholder 5"/>
          <p:cNvSpPr>
            <a:spLocks noGrp="1"/>
          </p:cNvSpPr>
          <p:nvPr>
            <p:ph type="dt" sz="half" idx="10"/>
          </p:nvPr>
        </p:nvSpPr>
        <p:spPr/>
        <p:txBody>
          <a:bodyPr/>
          <a:lstStyle/>
          <a:p>
            <a:fld id="{F398802A-3B46-4DCD-8367-79D6746D0DFB}" type="datetime1">
              <a:rPr lang="en-US" smtClean="0"/>
              <a:pPr/>
              <a:t>2/1/2018</a:t>
            </a:fld>
            <a:endParaRPr lang="en-US"/>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76672"/>
            <a:ext cx="8229600" cy="5936704"/>
          </a:xfrm>
        </p:spPr>
        <p:txBody>
          <a:bodyPr>
            <a:normAutofit lnSpcReduction="10000"/>
          </a:bodyPr>
          <a:lstStyle/>
          <a:p>
            <a:pPr algn="r" rtl="1"/>
            <a:r>
              <a:rPr lang="fa-IR" dirty="0" smtClean="0"/>
              <a:t>با </a:t>
            </a:r>
            <a:r>
              <a:rPr lang="fa-IR" dirty="0"/>
              <a:t>وجود اینکه درک مشترک از معنای پروفشنالیسم وجود ندارد، پروفشنالیسم پزشکی، زیر مجموعه ای از رفتارهای زیر را شامل </a:t>
            </a:r>
            <a:r>
              <a:rPr lang="fa-IR" dirty="0" smtClean="0"/>
              <a:t>می شود</a:t>
            </a:r>
            <a:r>
              <a:rPr lang="fa-IR" dirty="0"/>
              <a:t>:</a:t>
            </a:r>
            <a:br>
              <a:rPr lang="fa-IR" dirty="0"/>
            </a:br>
            <a:r>
              <a:rPr lang="fa-IR" dirty="0"/>
              <a:t>پزشکان منافع دیگران. را به منافع خود ترجیح </a:t>
            </a:r>
            <a:r>
              <a:rPr lang="fa-IR" dirty="0" smtClean="0"/>
              <a:t>می دهند</a:t>
            </a:r>
            <a:r>
              <a:rPr lang="fa-IR" dirty="0"/>
              <a:t>.</a:t>
            </a:r>
            <a:br>
              <a:rPr lang="fa-IR" dirty="0"/>
            </a:br>
            <a:r>
              <a:rPr lang="fa-IR" dirty="0"/>
              <a:t>پزشکان پایبندی به استانداردهای عالی اخلاقی دارند.</a:t>
            </a:r>
            <a:br>
              <a:rPr lang="fa-IR" dirty="0"/>
            </a:br>
            <a:r>
              <a:rPr lang="fa-IR" dirty="0"/>
              <a:t>پزشکان به نیازهای اجتماعی پاسخ </a:t>
            </a:r>
            <a:r>
              <a:rPr lang="fa-IR" dirty="0" smtClean="0"/>
              <a:t>می دهند</a:t>
            </a:r>
            <a:r>
              <a:rPr lang="fa-IR" dirty="0"/>
              <a:t>، و رفتار آنان نشان دهنده یک قرارداد اجتماعی برای خدمت به جامعه است.</a:t>
            </a:r>
            <a:br>
              <a:rPr lang="fa-IR" dirty="0"/>
            </a:br>
            <a:r>
              <a:rPr lang="fa-IR" dirty="0"/>
              <a:t>پزشکان نشان دهنده </a:t>
            </a:r>
            <a:r>
              <a:rPr lang="fa-IR" dirty="0" smtClean="0"/>
              <a:t>ارزش‌های </a:t>
            </a:r>
            <a:r>
              <a:rPr lang="fa-IR" dirty="0"/>
              <a:t>اساسی انسانی هستند، از جمله امانتداری و صداقت، دلسوزی و همدردی، نوع دوستی و همدلی، احترام به دیگران، و اعتماد.</a:t>
            </a:r>
            <a:br>
              <a:rPr lang="fa-IR" dirty="0"/>
            </a:br>
            <a:r>
              <a:rPr lang="fa-IR" dirty="0"/>
              <a:t>پزشکان </a:t>
            </a:r>
            <a:r>
              <a:rPr lang="fa-IR" dirty="0" smtClean="0"/>
              <a:t>در مقابل رفتار خود </a:t>
            </a:r>
            <a:r>
              <a:rPr lang="fa-IR" dirty="0"/>
              <a:t>و </a:t>
            </a:r>
            <a:r>
              <a:rPr lang="fa-IR" dirty="0" smtClean="0"/>
              <a:t>همکاران </a:t>
            </a:r>
            <a:r>
              <a:rPr lang="fa-IR" dirty="0"/>
              <a:t>خود پاسخگو هستند.</a:t>
            </a:r>
            <a:br>
              <a:rPr lang="fa-IR" dirty="0"/>
            </a:br>
            <a:r>
              <a:rPr lang="fa-IR" dirty="0"/>
              <a:t>پزشکان تعهد به تعالی دارند.</a:t>
            </a:r>
            <a:br>
              <a:rPr lang="fa-IR" dirty="0"/>
            </a:br>
            <a:r>
              <a:rPr lang="fa-IR" dirty="0"/>
              <a:t>پزشکان تعهد به تحقیق و دانش دارند و اینکه آنها </a:t>
            </a:r>
            <a:r>
              <a:rPr lang="fa-IR" dirty="0" smtClean="0"/>
              <a:t>را در </a:t>
            </a:r>
            <a:r>
              <a:rPr lang="fa-IR" dirty="0"/>
              <a:t>زمینه کاری خود بکار گیرند.</a:t>
            </a:r>
            <a:br>
              <a:rPr lang="fa-IR" dirty="0"/>
            </a:br>
            <a:r>
              <a:rPr lang="fa-IR" dirty="0"/>
              <a:t>پزشکان با سطح بالایی از پیچیدگی و عدم قطعیت سروکار دارند.</a:t>
            </a:r>
            <a:br>
              <a:rPr lang="fa-IR" dirty="0"/>
            </a:br>
            <a:r>
              <a:rPr lang="fa-IR" dirty="0"/>
              <a:t>پزشکان بر اقدامات و تصمیمات خود تامل می </a:t>
            </a:r>
            <a:r>
              <a:rPr lang="fa-IR" dirty="0" smtClean="0"/>
              <a:t>کنند</a:t>
            </a:r>
            <a:r>
              <a:rPr lang="fa-IR" dirty="0"/>
              <a:t>. </a:t>
            </a:r>
            <a:endParaRPr lang="fa-IR" dirty="0" smtClean="0"/>
          </a:p>
          <a:p>
            <a:pPr algn="l" rtl="1">
              <a:buNone/>
            </a:pPr>
            <a:r>
              <a:rPr lang="en-US" sz="1800" i="1" dirty="0" err="1" smtClean="0"/>
              <a:t>Swick</a:t>
            </a:r>
            <a:r>
              <a:rPr lang="en-US" sz="1800" i="1" dirty="0" smtClean="0"/>
              <a:t> </a:t>
            </a:r>
            <a:r>
              <a:rPr lang="en-US" sz="1800" i="1" dirty="0"/>
              <a:t>Herbert M. MD, Toward a Normative Definition of Medical </a:t>
            </a:r>
            <a:r>
              <a:rPr lang="en-US" sz="1800" i="1" dirty="0" smtClean="0"/>
              <a:t>Professionalism</a:t>
            </a:r>
            <a:endParaRPr lang="en-US" sz="1800" dirty="0"/>
          </a:p>
        </p:txBody>
      </p:sp>
      <p:sp>
        <p:nvSpPr>
          <p:cNvPr id="4" name="Slide Number Placeholder 3"/>
          <p:cNvSpPr>
            <a:spLocks noGrp="1"/>
          </p:cNvSpPr>
          <p:nvPr>
            <p:ph type="sldNum" sz="quarter" idx="12"/>
          </p:nvPr>
        </p:nvSpPr>
        <p:spPr/>
        <p:txBody>
          <a:bodyPr/>
          <a:lstStyle/>
          <a:p>
            <a:fld id="{19ABB3BB-CAC7-44AD-817A-2FD3A25F305E}" type="slidenum">
              <a:rPr lang="en-US" smtClean="0"/>
              <a:pPr/>
              <a:t>21</a:t>
            </a:fld>
            <a:endParaRPr lang="en-US"/>
          </a:p>
        </p:txBody>
      </p:sp>
      <p:sp>
        <p:nvSpPr>
          <p:cNvPr id="5" name="Date Placeholder 4"/>
          <p:cNvSpPr>
            <a:spLocks noGrp="1"/>
          </p:cNvSpPr>
          <p:nvPr>
            <p:ph type="dt" sz="half" idx="10"/>
          </p:nvPr>
        </p:nvSpPr>
        <p:spPr/>
        <p:txBody>
          <a:bodyPr/>
          <a:lstStyle/>
          <a:p>
            <a:fld id="{E6AD8B68-80B4-4559-9569-4CA9FF57BE48}" type="datetime1">
              <a:rPr lang="en-US" smtClean="0"/>
              <a:pPr/>
              <a:t>2/1/2018</a:t>
            </a:fld>
            <a:endParaRPr lang="en-US"/>
          </a:p>
        </p:txBody>
      </p:sp>
    </p:spTree>
    <p:extLst>
      <p:ext uri="{BB962C8B-B14F-4D97-AF65-F5344CB8AC3E}">
        <p14:creationId xmlns:p14="http://schemas.microsoft.com/office/powerpoint/2010/main" val="39446308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84237"/>
            <a:ext cx="8229600" cy="5821363"/>
          </a:xfrm>
        </p:spPr>
        <p:txBody>
          <a:bodyPr>
            <a:normAutofit/>
          </a:bodyPr>
          <a:lstStyle/>
          <a:p>
            <a:pPr algn="justLow" rtl="1"/>
            <a:r>
              <a:rPr lang="fa-IR" dirty="0" smtClean="0"/>
              <a:t>صلاحیت </a:t>
            </a:r>
            <a:r>
              <a:rPr lang="fa-IR" dirty="0"/>
              <a:t>حرفه ای استفاده همیشگی و آگاهانه از ارتباطات، دانش، </a:t>
            </a:r>
            <a:r>
              <a:rPr lang="fa-IR" dirty="0" smtClean="0"/>
              <a:t>مهارتهای </a:t>
            </a:r>
            <a:r>
              <a:rPr lang="fa-IR" dirty="0"/>
              <a:t>فنی، استدلال بالینی، احساسات و </a:t>
            </a:r>
            <a:r>
              <a:rPr lang="fa-IR" dirty="0" smtClean="0"/>
              <a:t>ارزشها </a:t>
            </a:r>
            <a:r>
              <a:rPr lang="fa-IR" dirty="0"/>
              <a:t>است و در اعمال روزانه به خاطر خدمت به منافع فرد و جامعه بازتاب دارد. </a:t>
            </a:r>
            <a:endParaRPr lang="en-US" dirty="0"/>
          </a:p>
          <a:p>
            <a:pPr algn="l" rtl="1">
              <a:buNone/>
            </a:pPr>
            <a:r>
              <a:rPr lang="fa-IR" dirty="0"/>
              <a:t>  </a:t>
            </a:r>
            <a:r>
              <a:rPr lang="en-US" dirty="0"/>
              <a:t>Lynne M. Kirk, 2007)</a:t>
            </a:r>
            <a:r>
              <a:rPr lang="fa-IR" dirty="0"/>
              <a:t>) ، (</a:t>
            </a:r>
            <a:r>
              <a:rPr lang="en-US" dirty="0"/>
              <a:t>Epstein and </a:t>
            </a:r>
            <a:r>
              <a:rPr lang="en-US" dirty="0" err="1"/>
              <a:t>Hundert</a:t>
            </a:r>
            <a:r>
              <a:rPr lang="en-US" dirty="0"/>
              <a:t>, 2002</a:t>
            </a:r>
            <a:r>
              <a:rPr lang="fa-IR" dirty="0"/>
              <a:t>)</a:t>
            </a:r>
            <a:endParaRPr lang="en-US" dirty="0"/>
          </a:p>
          <a:p>
            <a:pPr algn="justLow" rtl="1"/>
            <a:r>
              <a:rPr lang="fa-IR" dirty="0"/>
              <a:t>تعاریف متعددی از پروفشنالیسم </a:t>
            </a:r>
            <a:r>
              <a:rPr lang="fa-IR" dirty="0" smtClean="0"/>
              <a:t>(صلايت حرفه ای</a:t>
            </a:r>
            <a:r>
              <a:rPr lang="fa-IR" dirty="0"/>
              <a:t>) پزشکی توسط </a:t>
            </a:r>
            <a:r>
              <a:rPr lang="fa-IR" dirty="0" smtClean="0"/>
              <a:t>سازمانهای </a:t>
            </a:r>
            <a:r>
              <a:rPr lang="fa-IR" dirty="0"/>
              <a:t>عمده پزشکی صورت گرفته است. </a:t>
            </a:r>
            <a:r>
              <a:rPr lang="fa-IR" dirty="0" smtClean="0"/>
              <a:t>در </a:t>
            </a:r>
            <a:r>
              <a:rPr lang="fa-IR" dirty="0"/>
              <a:t>یکی از انتشارات شورای عمومی پزشکی، بهترین عملکرد پزشکی (</a:t>
            </a:r>
            <a:r>
              <a:rPr lang="en-US" dirty="0"/>
              <a:t>Good Medical Practice</a:t>
            </a:r>
            <a:r>
              <a:rPr lang="ar-SA" dirty="0"/>
              <a:t>) وظایف پزشک را بشرح زیر توصیف </a:t>
            </a:r>
            <a:r>
              <a:rPr lang="ar-SA" dirty="0" smtClean="0"/>
              <a:t>می</a:t>
            </a:r>
            <a:r>
              <a:rPr lang="fa-IR" dirty="0" smtClean="0"/>
              <a:t> </a:t>
            </a:r>
            <a:r>
              <a:rPr lang="ar-SA" dirty="0" smtClean="0"/>
              <a:t>کند</a:t>
            </a:r>
            <a:r>
              <a:rPr lang="ar-SA" dirty="0"/>
              <a:t>: فراهم نمودن مراقبت بالینی خوب، حفظ بهترین عمل پزشکی، یادگیری و </a:t>
            </a:r>
            <a:r>
              <a:rPr lang="ar-SA" dirty="0" smtClean="0"/>
              <a:t>مربی</a:t>
            </a:r>
            <a:r>
              <a:rPr lang="fa-IR" dirty="0" smtClean="0"/>
              <a:t> </a:t>
            </a:r>
            <a:r>
              <a:rPr lang="ar-SA" dirty="0" smtClean="0"/>
              <a:t>گری</a:t>
            </a:r>
            <a:r>
              <a:rPr lang="ar-SA" dirty="0"/>
              <a:t>، ارتباط با بیمار، </a:t>
            </a:r>
            <a:r>
              <a:rPr lang="fa-IR" dirty="0"/>
              <a:t>تعامل با همکاران، پیروی از اصول </a:t>
            </a:r>
            <a:r>
              <a:rPr lang="en-US" dirty="0"/>
              <a:t>(probity)</a:t>
            </a:r>
            <a:r>
              <a:rPr lang="fa-IR" dirty="0"/>
              <a:t> و سلامت. </a:t>
            </a:r>
            <a:endParaRPr lang="en-US" dirty="0"/>
          </a:p>
          <a:p>
            <a:pPr algn="l" rtl="1">
              <a:buNone/>
            </a:pPr>
            <a:r>
              <a:rPr lang="fa-IR" dirty="0"/>
              <a:t> </a:t>
            </a:r>
            <a:r>
              <a:rPr lang="en-US" dirty="0" err="1" smtClean="0"/>
              <a:t>Vimmi</a:t>
            </a:r>
            <a:r>
              <a:rPr lang="en-US" dirty="0" smtClean="0"/>
              <a:t> </a:t>
            </a:r>
            <a:r>
              <a:rPr lang="en-US" dirty="0" err="1"/>
              <a:t>Passi</a:t>
            </a:r>
            <a:r>
              <a:rPr lang="en-US" dirty="0"/>
              <a:t>, </a:t>
            </a:r>
            <a:r>
              <a:rPr lang="en-US" dirty="0" err="1"/>
              <a:t>Manjo</a:t>
            </a:r>
            <a:r>
              <a:rPr lang="en-US" dirty="0"/>
              <a:t> Doug, Ed </a:t>
            </a:r>
            <a:r>
              <a:rPr lang="en-US" dirty="0" err="1"/>
              <a:t>Peile</a:t>
            </a:r>
            <a:r>
              <a:rPr lang="en-US" dirty="0"/>
              <a:t>, Jill </a:t>
            </a:r>
            <a:r>
              <a:rPr lang="en-US" dirty="0" err="1"/>
              <a:t>Thistlethwaite</a:t>
            </a:r>
            <a:r>
              <a:rPr lang="en-US" dirty="0"/>
              <a:t>, Neil Johnson, </a:t>
            </a:r>
            <a:r>
              <a:rPr lang="en-US" dirty="0" smtClean="0"/>
              <a:t>2010</a:t>
            </a:r>
            <a:endParaRPr lang="en-US" dirty="0"/>
          </a:p>
        </p:txBody>
      </p:sp>
      <p:sp>
        <p:nvSpPr>
          <p:cNvPr id="4" name="Slide Number Placeholder 3"/>
          <p:cNvSpPr>
            <a:spLocks noGrp="1"/>
          </p:cNvSpPr>
          <p:nvPr>
            <p:ph type="sldNum" sz="quarter" idx="12"/>
          </p:nvPr>
        </p:nvSpPr>
        <p:spPr/>
        <p:txBody>
          <a:bodyPr/>
          <a:lstStyle/>
          <a:p>
            <a:fld id="{19ABB3BB-CAC7-44AD-817A-2FD3A25F305E}" type="slidenum">
              <a:rPr lang="en-US" smtClean="0"/>
              <a:pPr/>
              <a:t>22</a:t>
            </a:fld>
            <a:endParaRPr lang="en-US"/>
          </a:p>
        </p:txBody>
      </p:sp>
      <p:sp>
        <p:nvSpPr>
          <p:cNvPr id="5" name="Date Placeholder 4"/>
          <p:cNvSpPr>
            <a:spLocks noGrp="1"/>
          </p:cNvSpPr>
          <p:nvPr>
            <p:ph type="dt" sz="half" idx="10"/>
          </p:nvPr>
        </p:nvSpPr>
        <p:spPr/>
        <p:txBody>
          <a:bodyPr/>
          <a:lstStyle/>
          <a:p>
            <a:fld id="{6FAB6195-FC34-4988-BB58-E6004FD3AD08}" type="datetime1">
              <a:rPr lang="en-US" smtClean="0"/>
              <a:pPr/>
              <a:t>2/1/2018</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260648"/>
            <a:ext cx="8229600" cy="1143000"/>
          </a:xfrm>
        </p:spPr>
        <p:txBody>
          <a:bodyPr>
            <a:normAutofit/>
          </a:bodyPr>
          <a:lstStyle/>
          <a:p>
            <a:r>
              <a:rPr lang="en-US" b="1" dirty="0" smtClean="0">
                <a:latin typeface="Impact" pitchFamily="34" charset="0"/>
              </a:rPr>
              <a:t>Ethics of Professionalism</a:t>
            </a:r>
            <a:endParaRPr lang="en-US" dirty="0">
              <a:latin typeface="Impact" pitchFamily="34" charset="0"/>
            </a:endParaRPr>
          </a:p>
        </p:txBody>
      </p:sp>
      <p:sp>
        <p:nvSpPr>
          <p:cNvPr id="8" name="Content Placeholder 7"/>
          <p:cNvSpPr>
            <a:spLocks noGrp="1"/>
          </p:cNvSpPr>
          <p:nvPr>
            <p:ph idx="1"/>
          </p:nvPr>
        </p:nvSpPr>
        <p:spPr>
          <a:xfrm>
            <a:off x="457200" y="1484784"/>
            <a:ext cx="8229600" cy="4389120"/>
          </a:xfrm>
        </p:spPr>
        <p:txBody>
          <a:bodyPr>
            <a:normAutofit lnSpcReduction="10000"/>
          </a:bodyPr>
          <a:lstStyle/>
          <a:p>
            <a:pPr algn="r"/>
            <a:r>
              <a:rPr lang="fa-IR" dirty="0" smtClean="0"/>
              <a:t>اخلاقیات حرفه ای در پزشکی بیشتر با خصوصیات و رفتارهای پزشکان مرتبط است. </a:t>
            </a:r>
          </a:p>
          <a:p>
            <a:pPr algn="r"/>
            <a:r>
              <a:rPr lang="fa-IR" dirty="0" smtClean="0"/>
              <a:t>رفتارهای پسندریده یا مطلوب شامل:</a:t>
            </a:r>
          </a:p>
          <a:p>
            <a:pPr algn="l" rtl="0"/>
            <a:r>
              <a:rPr lang="en-US" dirty="0" smtClean="0"/>
              <a:t>altruism, accountability, excellence, duty, honor, integrity, respect for others, and a commitment to lifelong learning</a:t>
            </a:r>
          </a:p>
          <a:p>
            <a:pPr algn="r"/>
            <a:r>
              <a:rPr lang="fa-IR" dirty="0" smtClean="0"/>
              <a:t>رفتارهای ناپسند یا نامطلوب شامل:</a:t>
            </a:r>
          </a:p>
          <a:p>
            <a:pPr algn="l" rtl="0"/>
            <a:r>
              <a:rPr lang="en-US" dirty="0" smtClean="0"/>
              <a:t>abuse of power, bias, sexual harassment, breach of confidentiality, arrogance, greed, misrepresentation, impairment, lack of conscientiousness, and conflicts of interest</a:t>
            </a:r>
            <a:endParaRPr lang="fa-IR" dirty="0"/>
          </a:p>
        </p:txBody>
      </p:sp>
      <p:sp>
        <p:nvSpPr>
          <p:cNvPr id="2" name="Date Placeholder 1"/>
          <p:cNvSpPr>
            <a:spLocks noGrp="1"/>
          </p:cNvSpPr>
          <p:nvPr>
            <p:ph type="dt" sz="half" idx="10"/>
          </p:nvPr>
        </p:nvSpPr>
        <p:spPr/>
        <p:txBody>
          <a:bodyPr/>
          <a:lstStyle/>
          <a:p>
            <a:fld id="{BD38584C-D75D-4768-BEC6-CC17D1CED881}" type="datetime1">
              <a:rPr lang="en-US" smtClean="0"/>
              <a:pPr/>
              <a:t>2/1/2018</a:t>
            </a:fld>
            <a:endParaRPr lang="en-US"/>
          </a:p>
        </p:txBody>
      </p:sp>
      <p:sp>
        <p:nvSpPr>
          <p:cNvPr id="4" name="Slide Number Placeholder 3"/>
          <p:cNvSpPr>
            <a:spLocks noGrp="1"/>
          </p:cNvSpPr>
          <p:nvPr>
            <p:ph type="sldNum" sz="quarter" idx="12"/>
          </p:nvPr>
        </p:nvSpPr>
        <p:spPr/>
        <p:txBody>
          <a:bodyPr/>
          <a:lstStyle/>
          <a:p>
            <a:fld id="{B5269FFE-F900-4130-8069-7BA459080E72}" type="slidenum">
              <a:rPr lang="en-US" smtClean="0"/>
              <a:pPr/>
              <a:t>23</a:t>
            </a:fld>
            <a:endParaRPr lang="en-US"/>
          </a:p>
        </p:txBody>
      </p:sp>
      <p:pic>
        <p:nvPicPr>
          <p:cNvPr id="6"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6021288"/>
            <a:ext cx="8645525" cy="433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44473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EE9A77C1-36AB-407B-B705-AF936BA202B6}" type="slidenum">
              <a:rPr lang="en-US" smtClean="0"/>
              <a:pPr/>
              <a:t>24</a:t>
            </a:fld>
            <a:endParaRPr lang="en-US"/>
          </a:p>
        </p:txBody>
      </p:sp>
      <p:sp>
        <p:nvSpPr>
          <p:cNvPr id="6" name="Date Placeholder 5"/>
          <p:cNvSpPr>
            <a:spLocks noGrp="1"/>
          </p:cNvSpPr>
          <p:nvPr>
            <p:ph type="dt" sz="half" idx="10"/>
          </p:nvPr>
        </p:nvSpPr>
        <p:spPr/>
        <p:txBody>
          <a:bodyPr/>
          <a:lstStyle/>
          <a:p>
            <a:fld id="{F1F68794-C006-488D-92DB-5A817BC9985B}" type="datetime1">
              <a:rPr lang="en-US" smtClean="0"/>
              <a:pPr/>
              <a:t>2/1/2018</a:t>
            </a:fld>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35C28B-648E-4C66-85F2-635DA8FE860B}" type="datetime1">
              <a:rPr lang="en-US" smtClean="0"/>
              <a:pPr/>
              <a:t>2/1/2018</a:t>
            </a:fld>
            <a:endParaRPr lang="en-US"/>
          </a:p>
        </p:txBody>
      </p:sp>
      <p:sp>
        <p:nvSpPr>
          <p:cNvPr id="4" name="Slide Number Placeholder 3"/>
          <p:cNvSpPr>
            <a:spLocks noGrp="1"/>
          </p:cNvSpPr>
          <p:nvPr>
            <p:ph type="sldNum" sz="quarter" idx="12"/>
          </p:nvPr>
        </p:nvSpPr>
        <p:spPr/>
        <p:txBody>
          <a:bodyPr/>
          <a:lstStyle/>
          <a:p>
            <a:fld id="{EE9A77C1-36AB-407B-B705-AF936BA202B6}" type="slidenum">
              <a:rPr lang="en-US" smtClean="0"/>
              <a:pPr/>
              <a:t>25</a:t>
            </a:fld>
            <a:endParaRPr lang="en-US"/>
          </a:p>
        </p:txBody>
      </p:sp>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6000" b="-3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rtl="0"/>
            <a:r>
              <a:rPr lang="en-US" sz="3600" i="1" dirty="0" smtClean="0">
                <a:latin typeface="Arial Black" pitchFamily="34" charset="0"/>
              </a:rPr>
              <a:t>Guide to </a:t>
            </a:r>
            <a:r>
              <a:rPr lang="en-US" sz="3600" dirty="0" smtClean="0">
                <a:latin typeface="Arial Black" pitchFamily="34" charset="0"/>
              </a:rPr>
              <a:t>Good Medical Practice </a:t>
            </a:r>
            <a:br>
              <a:rPr lang="en-US" sz="3600" dirty="0" smtClean="0">
                <a:latin typeface="Arial Black" pitchFamily="34" charset="0"/>
              </a:rPr>
            </a:br>
            <a:r>
              <a:rPr lang="en-US" sz="3600" dirty="0" smtClean="0">
                <a:latin typeface="Arial Black" pitchFamily="34" charset="0"/>
              </a:rPr>
              <a:t>USA , </a:t>
            </a:r>
            <a:r>
              <a:rPr lang="fa-IR" sz="3600" dirty="0" smtClean="0">
                <a:latin typeface="Arial Black" pitchFamily="34" charset="0"/>
              </a:rPr>
              <a:t> </a:t>
            </a:r>
            <a:r>
              <a:rPr lang="en-US" sz="3600" i="1" dirty="0" smtClean="0">
                <a:latin typeface="Arial Black" pitchFamily="34" charset="0"/>
              </a:rPr>
              <a:t>Version 1.1, March 9, 2009 </a:t>
            </a:r>
            <a:endParaRPr lang="fa-IR" sz="3600" dirty="0">
              <a:latin typeface="Arial Black" pitchFamily="34" charset="0"/>
            </a:endParaRPr>
          </a:p>
        </p:txBody>
      </p:sp>
      <p:sp>
        <p:nvSpPr>
          <p:cNvPr id="3" name="Content Placeholder 2"/>
          <p:cNvSpPr>
            <a:spLocks noGrp="1"/>
          </p:cNvSpPr>
          <p:nvPr>
            <p:ph idx="1"/>
          </p:nvPr>
        </p:nvSpPr>
        <p:spPr/>
        <p:txBody>
          <a:bodyPr/>
          <a:lstStyle/>
          <a:p>
            <a:pPr algn="l" rtl="0"/>
            <a:r>
              <a:rPr lang="en-US" dirty="0" smtClean="0"/>
              <a:t>Developed by the National Alliance for Physician Competence </a:t>
            </a:r>
          </a:p>
          <a:p>
            <a:pPr algn="l" rtl="0">
              <a:buNone/>
            </a:pPr>
            <a:endParaRPr lang="fa-IR" dirty="0"/>
          </a:p>
        </p:txBody>
      </p:sp>
      <p:sp>
        <p:nvSpPr>
          <p:cNvPr id="4" name="Date Placeholder 3"/>
          <p:cNvSpPr>
            <a:spLocks noGrp="1"/>
          </p:cNvSpPr>
          <p:nvPr>
            <p:ph type="dt" sz="half" idx="10"/>
          </p:nvPr>
        </p:nvSpPr>
        <p:spPr/>
        <p:txBody>
          <a:bodyPr/>
          <a:lstStyle/>
          <a:p>
            <a:fld id="{E4A10FF9-8C8B-4B65-84E8-84850ECDE061}"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2000" b="-3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400" dirty="0" smtClean="0">
                <a:latin typeface="Arial Black" pitchFamily="34" charset="0"/>
              </a:rPr>
              <a:t>Good Medical Practice </a:t>
            </a:r>
            <a:br>
              <a:rPr lang="en-US" sz="4400" dirty="0" smtClean="0">
                <a:latin typeface="Arial Black" pitchFamily="34" charset="0"/>
              </a:rPr>
            </a:br>
            <a:r>
              <a:rPr lang="en-US" sz="4400" dirty="0" smtClean="0">
                <a:latin typeface="Arial Black" pitchFamily="34" charset="0"/>
              </a:rPr>
              <a:t>USA </a:t>
            </a:r>
            <a:endParaRPr lang="fa-IR" sz="4400" dirty="0"/>
          </a:p>
        </p:txBody>
      </p:sp>
      <p:sp>
        <p:nvSpPr>
          <p:cNvPr id="3" name="Content Placeholder 2"/>
          <p:cNvSpPr>
            <a:spLocks noGrp="1"/>
          </p:cNvSpPr>
          <p:nvPr>
            <p:ph idx="1"/>
          </p:nvPr>
        </p:nvSpPr>
        <p:spPr/>
        <p:txBody>
          <a:bodyPr>
            <a:noAutofit/>
          </a:bodyPr>
          <a:lstStyle/>
          <a:p>
            <a:pPr algn="l" rtl="0">
              <a:spcBef>
                <a:spcPts val="0"/>
              </a:spcBef>
            </a:pPr>
            <a:r>
              <a:rPr lang="en-US" sz="1600" dirty="0" smtClean="0"/>
              <a:t>The first section of </a:t>
            </a:r>
            <a:r>
              <a:rPr lang="en-US" sz="1600" i="1" dirty="0" smtClean="0"/>
              <a:t>Good Medical Practice – USA contains a summary of the competency categories and their major subcategories. These “Domains of Competency” are followed by an Appendix containing six chapters, each providing examples intended to help define one general competency:</a:t>
            </a:r>
          </a:p>
          <a:p>
            <a:pPr marL="514350" indent="-514350" algn="l" rtl="0">
              <a:spcBef>
                <a:spcPts val="0"/>
              </a:spcBef>
              <a:buFont typeface="+mj-lt"/>
              <a:buAutoNum type="arabicPeriod"/>
            </a:pPr>
            <a:r>
              <a:rPr lang="en-US" sz="1600" b="1" dirty="0" smtClean="0"/>
              <a:t>Patient Care</a:t>
            </a:r>
          </a:p>
          <a:p>
            <a:pPr marL="514350" indent="-514350" algn="l" rtl="0">
              <a:spcBef>
                <a:spcPts val="0"/>
              </a:spcBef>
              <a:buFont typeface="+mj-lt"/>
              <a:buAutoNum type="arabicPeriod"/>
            </a:pPr>
            <a:r>
              <a:rPr lang="en-US" sz="1600" b="1" dirty="0" smtClean="0"/>
              <a:t>Medical Knowledge and Skills</a:t>
            </a:r>
          </a:p>
          <a:p>
            <a:pPr marL="514350" indent="-514350" algn="l" rtl="0">
              <a:spcBef>
                <a:spcPts val="0"/>
              </a:spcBef>
              <a:buFont typeface="+mj-lt"/>
              <a:buAutoNum type="arabicPeriod"/>
            </a:pPr>
            <a:r>
              <a:rPr lang="en-US" sz="1600" b="1" dirty="0" smtClean="0"/>
              <a:t>Practice-based Learning and Improvement</a:t>
            </a:r>
          </a:p>
          <a:p>
            <a:pPr marL="514350" indent="-514350" algn="l" rtl="0">
              <a:spcBef>
                <a:spcPts val="0"/>
              </a:spcBef>
              <a:buFont typeface="+mj-lt"/>
              <a:buAutoNum type="arabicPeriod"/>
            </a:pPr>
            <a:r>
              <a:rPr lang="en-US" sz="1600" b="1" dirty="0" smtClean="0"/>
              <a:t>Interpersonal and Communication Skills</a:t>
            </a:r>
          </a:p>
          <a:p>
            <a:pPr marL="514350" indent="-514350" algn="l" rtl="0">
              <a:spcBef>
                <a:spcPts val="0"/>
              </a:spcBef>
              <a:buFont typeface="+mj-lt"/>
              <a:buAutoNum type="arabicPeriod"/>
            </a:pPr>
            <a:r>
              <a:rPr lang="en-US" sz="1600" b="1" dirty="0" smtClean="0"/>
              <a:t>Professional Behavior</a:t>
            </a:r>
          </a:p>
          <a:p>
            <a:pPr marL="514350" indent="-514350" algn="l" rtl="0">
              <a:spcBef>
                <a:spcPts val="0"/>
              </a:spcBef>
              <a:buFont typeface="+mj-lt"/>
              <a:buAutoNum type="arabicPeriod"/>
            </a:pPr>
            <a:r>
              <a:rPr lang="en-US" sz="1600" b="1" dirty="0" smtClean="0"/>
              <a:t>Systems-based Practice</a:t>
            </a:r>
          </a:p>
          <a:p>
            <a:pPr algn="l" rtl="0">
              <a:spcBef>
                <a:spcPts val="0"/>
              </a:spcBef>
            </a:pPr>
            <a:r>
              <a:rPr lang="en-US" sz="1600" dirty="0" smtClean="0"/>
              <a:t>These competencies are interdependent; many behaviors can be categorized in several competencies. While chapter and sub-chapter headings are provided to help organize the document, the substance is in the specific guidelines. </a:t>
            </a:r>
          </a:p>
          <a:p>
            <a:pPr algn="l" rtl="0">
              <a:spcBef>
                <a:spcPts val="0"/>
              </a:spcBef>
            </a:pPr>
            <a:endParaRPr lang="fa-IR" sz="1600" dirty="0"/>
          </a:p>
        </p:txBody>
      </p:sp>
      <p:sp>
        <p:nvSpPr>
          <p:cNvPr id="4" name="Date Placeholder 3"/>
          <p:cNvSpPr>
            <a:spLocks noGrp="1"/>
          </p:cNvSpPr>
          <p:nvPr>
            <p:ph type="dt" sz="half" idx="10"/>
          </p:nvPr>
        </p:nvSpPr>
        <p:spPr/>
        <p:txBody>
          <a:bodyPr/>
          <a:lstStyle/>
          <a:p>
            <a:fld id="{2DD2AD2F-2767-4B38-BAF4-6CA8E62FE13E}"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27</a:t>
            </a:fld>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2BAE890-DFD2-4F1B-A150-D597955F2820}"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28</a:t>
            </a:fld>
            <a:endParaRPr lang="en-US"/>
          </a:p>
        </p:txBody>
      </p:sp>
      <p:pic>
        <p:nvPicPr>
          <p:cNvPr id="2050" name="Picture 2"/>
          <p:cNvPicPr>
            <a:picLocks noChangeAspect="1" noChangeArrowheads="1"/>
          </p:cNvPicPr>
          <p:nvPr/>
        </p:nvPicPr>
        <p:blipFill>
          <a:blip r:embed="rId3"/>
          <a:srcRect/>
          <a:stretch>
            <a:fillRect/>
          </a:stretch>
        </p:blipFill>
        <p:spPr bwMode="auto">
          <a:xfrm>
            <a:off x="928630" y="0"/>
            <a:ext cx="8215370" cy="6143644"/>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0EDE7C3-CF02-4AFC-B10E-00CC9C938AE5}"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29</a:t>
            </a:fld>
            <a:endParaRPr lang="en-US"/>
          </a:p>
        </p:txBody>
      </p:sp>
      <p:sp>
        <p:nvSpPr>
          <p:cNvPr id="2" name="Title 1"/>
          <p:cNvSpPr>
            <a:spLocks noGrp="1"/>
          </p:cNvSpPr>
          <p:nvPr>
            <p:ph type="title" idx="4294967295"/>
          </p:nvPr>
        </p:nvSpPr>
        <p:spPr>
          <a:xfrm>
            <a:off x="914400" y="71414"/>
            <a:ext cx="8229600" cy="857250"/>
          </a:xfrm>
          <a:prstGeom prst="rect">
            <a:avLst/>
          </a:prstGeom>
        </p:spPr>
        <p:txBody>
          <a:bodyPr>
            <a:noAutofit/>
          </a:bodyPr>
          <a:lstStyle/>
          <a:p>
            <a:pPr rtl="0"/>
            <a:r>
              <a:rPr lang="en-US" sz="2800" b="1" dirty="0" smtClean="0">
                <a:solidFill>
                  <a:schemeClr val="tx1"/>
                </a:solidFill>
                <a:latin typeface="Arial Black" pitchFamily="34" charset="0"/>
              </a:rPr>
              <a:t>Good medical practice, General Medical Council, Published 25 March 2013</a:t>
            </a:r>
            <a:endParaRPr lang="fa-IR" sz="2800" b="1" dirty="0">
              <a:solidFill>
                <a:schemeClr val="tx1"/>
              </a:solidFill>
              <a:latin typeface="Arial Black" pitchFamily="34" charset="0"/>
            </a:endParaRPr>
          </a:p>
        </p:txBody>
      </p:sp>
      <p:sp>
        <p:nvSpPr>
          <p:cNvPr id="3" name="Content Placeholder 2"/>
          <p:cNvSpPr>
            <a:spLocks noGrp="1"/>
          </p:cNvSpPr>
          <p:nvPr>
            <p:ph idx="4294967295"/>
          </p:nvPr>
        </p:nvSpPr>
        <p:spPr>
          <a:xfrm>
            <a:off x="1071538" y="1000125"/>
            <a:ext cx="7500962" cy="5643563"/>
          </a:xfrm>
          <a:prstGeom prst="rect">
            <a:avLst/>
          </a:prstGeom>
        </p:spPr>
        <p:txBody>
          <a:bodyPr>
            <a:noAutofit/>
          </a:bodyPr>
          <a:lstStyle/>
          <a:p>
            <a:pPr algn="l" rtl="0">
              <a:lnSpc>
                <a:spcPct val="100000"/>
              </a:lnSpc>
              <a:spcBef>
                <a:spcPts val="0"/>
              </a:spcBef>
            </a:pPr>
            <a:r>
              <a:rPr lang="en-US" sz="1200" dirty="0"/>
              <a:t>The duties of a doctor registered </a:t>
            </a:r>
            <a:r>
              <a:rPr lang="en-US" sz="1200" dirty="0" smtClean="0"/>
              <a:t>with the </a:t>
            </a:r>
            <a:r>
              <a:rPr lang="en-US" sz="1200" dirty="0"/>
              <a:t>General Medical </a:t>
            </a:r>
            <a:r>
              <a:rPr lang="en-US" sz="1200" dirty="0" smtClean="0"/>
              <a:t>Council Patients </a:t>
            </a:r>
            <a:r>
              <a:rPr lang="en-US" sz="1200" dirty="0"/>
              <a:t>must be able to trust doctors with their lives and health. To justify </a:t>
            </a:r>
            <a:r>
              <a:rPr lang="en-US" sz="1200" dirty="0" smtClean="0"/>
              <a:t>that trust </a:t>
            </a:r>
            <a:r>
              <a:rPr lang="en-US" sz="1200" dirty="0"/>
              <a:t>you must show respect for human life and make sure your practice meets </a:t>
            </a:r>
            <a:r>
              <a:rPr lang="en-US" sz="1200" dirty="0" smtClean="0"/>
              <a:t>the standards </a:t>
            </a:r>
            <a:r>
              <a:rPr lang="en-US" sz="1200" dirty="0"/>
              <a:t>expected of you in four domains.</a:t>
            </a:r>
          </a:p>
          <a:p>
            <a:pPr algn="l" rtl="0">
              <a:lnSpc>
                <a:spcPct val="100000"/>
              </a:lnSpc>
              <a:spcBef>
                <a:spcPts val="0"/>
              </a:spcBef>
            </a:pPr>
            <a:r>
              <a:rPr lang="en-US" sz="1600" b="1" dirty="0"/>
              <a:t>Knowledge, skills and performance</a:t>
            </a:r>
            <a:endParaRPr lang="en-US" sz="1600" dirty="0"/>
          </a:p>
          <a:p>
            <a:pPr lvl="1" algn="l" rtl="0">
              <a:lnSpc>
                <a:spcPct val="100000"/>
              </a:lnSpc>
              <a:spcBef>
                <a:spcPts val="0"/>
              </a:spcBef>
            </a:pPr>
            <a:r>
              <a:rPr lang="en-US" sz="1200" dirty="0" smtClean="0"/>
              <a:t>Make </a:t>
            </a:r>
            <a:r>
              <a:rPr lang="en-US" sz="1200" dirty="0"/>
              <a:t>the care of your patient your first concern.</a:t>
            </a:r>
          </a:p>
          <a:p>
            <a:pPr lvl="1" algn="l" rtl="0">
              <a:lnSpc>
                <a:spcPct val="100000"/>
              </a:lnSpc>
              <a:spcBef>
                <a:spcPts val="0"/>
              </a:spcBef>
            </a:pPr>
            <a:r>
              <a:rPr lang="en-US" sz="1200" dirty="0" smtClean="0"/>
              <a:t>Provide </a:t>
            </a:r>
            <a:r>
              <a:rPr lang="en-US" sz="1200" dirty="0"/>
              <a:t>a good standard of practice and care.</a:t>
            </a:r>
          </a:p>
          <a:p>
            <a:pPr lvl="2" algn="l" rtl="0">
              <a:lnSpc>
                <a:spcPct val="100000"/>
              </a:lnSpc>
              <a:spcBef>
                <a:spcPts val="0"/>
              </a:spcBef>
            </a:pPr>
            <a:r>
              <a:rPr lang="en-US" sz="1200" dirty="0" smtClean="0"/>
              <a:t>Keep </a:t>
            </a:r>
            <a:r>
              <a:rPr lang="en-US" sz="1200" dirty="0"/>
              <a:t>your professional knowledge and skills up to date.</a:t>
            </a:r>
          </a:p>
          <a:p>
            <a:pPr lvl="2" algn="l" rtl="0">
              <a:lnSpc>
                <a:spcPct val="100000"/>
              </a:lnSpc>
              <a:spcBef>
                <a:spcPts val="0"/>
              </a:spcBef>
            </a:pPr>
            <a:r>
              <a:rPr lang="en-US" sz="1200" dirty="0" err="1" smtClean="0"/>
              <a:t>Recognise</a:t>
            </a:r>
            <a:r>
              <a:rPr lang="en-US" sz="1200" dirty="0" smtClean="0"/>
              <a:t> </a:t>
            </a:r>
            <a:r>
              <a:rPr lang="en-US" sz="1200" dirty="0"/>
              <a:t>and work within the limits of your competence.</a:t>
            </a:r>
          </a:p>
          <a:p>
            <a:pPr algn="l" rtl="0">
              <a:lnSpc>
                <a:spcPct val="100000"/>
              </a:lnSpc>
              <a:spcBef>
                <a:spcPts val="0"/>
              </a:spcBef>
            </a:pPr>
            <a:r>
              <a:rPr lang="en-US" sz="1600" b="1" dirty="0"/>
              <a:t>Safety and quality</a:t>
            </a:r>
            <a:endParaRPr lang="en-US" sz="1600" dirty="0"/>
          </a:p>
          <a:p>
            <a:pPr lvl="1" algn="l" rtl="0">
              <a:lnSpc>
                <a:spcPct val="100000"/>
              </a:lnSpc>
              <a:spcBef>
                <a:spcPts val="0"/>
              </a:spcBef>
            </a:pPr>
            <a:r>
              <a:rPr lang="en-US" sz="1200" dirty="0" smtClean="0"/>
              <a:t>Take </a:t>
            </a:r>
            <a:r>
              <a:rPr lang="en-US" sz="1200" dirty="0"/>
              <a:t>prompt action if you think that patient safety, dignity or comfort is </a:t>
            </a:r>
            <a:r>
              <a:rPr lang="en-US" sz="1200" dirty="0" smtClean="0"/>
              <a:t>being compromised</a:t>
            </a:r>
            <a:r>
              <a:rPr lang="en-US" sz="1200" dirty="0"/>
              <a:t>.</a:t>
            </a:r>
          </a:p>
          <a:p>
            <a:pPr lvl="1" algn="l" rtl="0">
              <a:lnSpc>
                <a:spcPct val="100000"/>
              </a:lnSpc>
              <a:spcBef>
                <a:spcPts val="0"/>
              </a:spcBef>
            </a:pPr>
            <a:r>
              <a:rPr lang="en-US" sz="1200" dirty="0" smtClean="0"/>
              <a:t>Protect </a:t>
            </a:r>
            <a:r>
              <a:rPr lang="en-US" sz="1200" dirty="0"/>
              <a:t>and promote the health of patients and the public.</a:t>
            </a:r>
          </a:p>
          <a:p>
            <a:pPr algn="l" rtl="0">
              <a:lnSpc>
                <a:spcPct val="100000"/>
              </a:lnSpc>
              <a:spcBef>
                <a:spcPts val="0"/>
              </a:spcBef>
            </a:pPr>
            <a:r>
              <a:rPr lang="en-US" sz="1600" b="1" dirty="0"/>
              <a:t>Communication, partnership and teamwork</a:t>
            </a:r>
            <a:endParaRPr lang="en-US" sz="1600" dirty="0"/>
          </a:p>
          <a:p>
            <a:pPr lvl="1" algn="l" rtl="0">
              <a:lnSpc>
                <a:spcPct val="100000"/>
              </a:lnSpc>
              <a:spcBef>
                <a:spcPts val="0"/>
              </a:spcBef>
            </a:pPr>
            <a:r>
              <a:rPr lang="en-US" sz="1200" dirty="0" smtClean="0"/>
              <a:t>Treat </a:t>
            </a:r>
            <a:r>
              <a:rPr lang="en-US" sz="1200" dirty="0"/>
              <a:t>patients as individuals and respect their dignity.</a:t>
            </a:r>
          </a:p>
          <a:p>
            <a:pPr lvl="2" algn="l" rtl="0">
              <a:lnSpc>
                <a:spcPct val="100000"/>
              </a:lnSpc>
              <a:spcBef>
                <a:spcPts val="0"/>
              </a:spcBef>
            </a:pPr>
            <a:r>
              <a:rPr lang="en-US" sz="1200" dirty="0" smtClean="0"/>
              <a:t>Treat </a:t>
            </a:r>
            <a:r>
              <a:rPr lang="en-US" sz="1200" dirty="0"/>
              <a:t>patients politely and considerately.</a:t>
            </a:r>
          </a:p>
          <a:p>
            <a:pPr lvl="2" algn="l" rtl="0">
              <a:lnSpc>
                <a:spcPct val="100000"/>
              </a:lnSpc>
              <a:spcBef>
                <a:spcPts val="0"/>
              </a:spcBef>
            </a:pPr>
            <a:r>
              <a:rPr lang="en-US" sz="1200" dirty="0" smtClean="0"/>
              <a:t>Respect </a:t>
            </a:r>
            <a:r>
              <a:rPr lang="en-US" sz="1200" dirty="0"/>
              <a:t>patients’ right to confidentiality.</a:t>
            </a:r>
          </a:p>
          <a:p>
            <a:pPr lvl="1" algn="l" rtl="0">
              <a:lnSpc>
                <a:spcPct val="100000"/>
              </a:lnSpc>
              <a:spcBef>
                <a:spcPts val="0"/>
              </a:spcBef>
            </a:pPr>
            <a:r>
              <a:rPr lang="en-US" sz="1200" dirty="0" smtClean="0"/>
              <a:t>Work </a:t>
            </a:r>
            <a:r>
              <a:rPr lang="en-US" sz="1200" dirty="0"/>
              <a:t>in partnership with patients.</a:t>
            </a:r>
          </a:p>
          <a:p>
            <a:pPr lvl="2" algn="l" rtl="0">
              <a:lnSpc>
                <a:spcPct val="100000"/>
              </a:lnSpc>
              <a:spcBef>
                <a:spcPts val="0"/>
              </a:spcBef>
            </a:pPr>
            <a:r>
              <a:rPr lang="en-US" sz="1200" dirty="0" smtClean="0"/>
              <a:t>Listen </a:t>
            </a:r>
            <a:r>
              <a:rPr lang="en-US" sz="1200" dirty="0"/>
              <a:t>to, and respond to, their concerns and preferences.</a:t>
            </a:r>
          </a:p>
          <a:p>
            <a:pPr lvl="2" algn="l" rtl="0">
              <a:lnSpc>
                <a:spcPct val="100000"/>
              </a:lnSpc>
              <a:spcBef>
                <a:spcPts val="0"/>
              </a:spcBef>
            </a:pPr>
            <a:r>
              <a:rPr lang="en-US" sz="1200" dirty="0" smtClean="0"/>
              <a:t>Give </a:t>
            </a:r>
            <a:r>
              <a:rPr lang="en-US" sz="1200" dirty="0"/>
              <a:t>patients the information they want or need in a way they can understand.</a:t>
            </a:r>
          </a:p>
          <a:p>
            <a:pPr lvl="2" algn="l" rtl="0">
              <a:lnSpc>
                <a:spcPct val="100000"/>
              </a:lnSpc>
              <a:spcBef>
                <a:spcPts val="0"/>
              </a:spcBef>
            </a:pPr>
            <a:r>
              <a:rPr lang="en-US" sz="1200" dirty="0" smtClean="0"/>
              <a:t>Respect </a:t>
            </a:r>
            <a:r>
              <a:rPr lang="en-US" sz="1200" dirty="0"/>
              <a:t>patients’ right to reach decisions with you about their </a:t>
            </a:r>
            <a:r>
              <a:rPr lang="en-US" sz="1200" dirty="0" smtClean="0"/>
              <a:t>treatment and </a:t>
            </a:r>
            <a:r>
              <a:rPr lang="en-US" sz="1200" dirty="0"/>
              <a:t>care.</a:t>
            </a:r>
          </a:p>
          <a:p>
            <a:pPr lvl="2" algn="l" rtl="0">
              <a:lnSpc>
                <a:spcPct val="100000"/>
              </a:lnSpc>
              <a:spcBef>
                <a:spcPts val="0"/>
              </a:spcBef>
            </a:pPr>
            <a:r>
              <a:rPr lang="en-US" sz="1200" dirty="0" smtClean="0"/>
              <a:t>Support </a:t>
            </a:r>
            <a:r>
              <a:rPr lang="en-US" sz="1200" dirty="0"/>
              <a:t>patients in caring for themselves to improve and maintain their health.</a:t>
            </a:r>
          </a:p>
          <a:p>
            <a:pPr lvl="1" algn="l" rtl="0">
              <a:lnSpc>
                <a:spcPct val="100000"/>
              </a:lnSpc>
              <a:spcBef>
                <a:spcPts val="0"/>
              </a:spcBef>
            </a:pPr>
            <a:r>
              <a:rPr lang="en-US" sz="1200" dirty="0" smtClean="0"/>
              <a:t>Work </a:t>
            </a:r>
            <a:r>
              <a:rPr lang="en-US" sz="1200" dirty="0"/>
              <a:t>with colleagues in the ways that best serve patients’ interests.</a:t>
            </a:r>
          </a:p>
          <a:p>
            <a:pPr algn="l" rtl="0">
              <a:lnSpc>
                <a:spcPct val="100000"/>
              </a:lnSpc>
              <a:spcBef>
                <a:spcPts val="0"/>
              </a:spcBef>
            </a:pPr>
            <a:r>
              <a:rPr lang="en-US" sz="1600" b="1" dirty="0"/>
              <a:t>Maintaining trust</a:t>
            </a:r>
            <a:endParaRPr lang="en-US" sz="1600" dirty="0"/>
          </a:p>
          <a:p>
            <a:pPr lvl="1" algn="l" rtl="0">
              <a:lnSpc>
                <a:spcPct val="100000"/>
              </a:lnSpc>
              <a:spcBef>
                <a:spcPts val="0"/>
              </a:spcBef>
            </a:pPr>
            <a:r>
              <a:rPr lang="en-US" sz="1200" dirty="0" smtClean="0"/>
              <a:t>Be </a:t>
            </a:r>
            <a:r>
              <a:rPr lang="en-US" sz="1200" dirty="0"/>
              <a:t>honest and open and act with integrity.</a:t>
            </a:r>
          </a:p>
          <a:p>
            <a:pPr lvl="1" algn="l" rtl="0">
              <a:lnSpc>
                <a:spcPct val="100000"/>
              </a:lnSpc>
              <a:spcBef>
                <a:spcPts val="0"/>
              </a:spcBef>
            </a:pPr>
            <a:r>
              <a:rPr lang="en-US" sz="1200" dirty="0" smtClean="0"/>
              <a:t>Never </a:t>
            </a:r>
            <a:r>
              <a:rPr lang="en-US" sz="1200" dirty="0"/>
              <a:t>discriminate unfairly against patients or colleagues.</a:t>
            </a:r>
          </a:p>
          <a:p>
            <a:pPr lvl="1" algn="l" rtl="0">
              <a:lnSpc>
                <a:spcPct val="100000"/>
              </a:lnSpc>
              <a:spcBef>
                <a:spcPts val="0"/>
              </a:spcBef>
            </a:pPr>
            <a:r>
              <a:rPr lang="en-US" sz="1200" dirty="0" smtClean="0"/>
              <a:t>Never </a:t>
            </a:r>
            <a:r>
              <a:rPr lang="en-US" sz="1200" dirty="0"/>
              <a:t>abuse your patients’ trust in you or the public’s trust in the profession.</a:t>
            </a:r>
          </a:p>
          <a:p>
            <a:pPr algn="l" rtl="0">
              <a:lnSpc>
                <a:spcPct val="100000"/>
              </a:lnSpc>
              <a:spcBef>
                <a:spcPts val="0"/>
              </a:spcBef>
            </a:pPr>
            <a:r>
              <a:rPr lang="en-US" sz="1600" dirty="0"/>
              <a:t>You are personally accountable for your professional practice and must always </a:t>
            </a:r>
            <a:r>
              <a:rPr lang="en-US" sz="1600" dirty="0" smtClean="0"/>
              <a:t>be prepared </a:t>
            </a:r>
            <a:r>
              <a:rPr lang="en-US" sz="1600" dirty="0"/>
              <a:t>to justify your decisions and actions.  </a:t>
            </a:r>
            <a:endParaRPr lang="fa-IR"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204864"/>
            <a:ext cx="8229600" cy="4119736"/>
          </a:xfrm>
        </p:spPr>
        <p:txBody>
          <a:bodyPr>
            <a:normAutofit/>
          </a:bodyPr>
          <a:lstStyle/>
          <a:p>
            <a:pPr algn="justLow">
              <a:lnSpc>
                <a:spcPct val="150000"/>
              </a:lnSpc>
            </a:pPr>
            <a:r>
              <a:rPr lang="fa-IR" sz="3600" b="1" dirty="0" smtClean="0"/>
              <a:t>مشاغلي كه خود را به جامعه به صورت خدمتگزار و برآورنده بخشي از خدمات اساسي اجتماعي معرفي مي‌كنند، حرفه</a:t>
            </a:r>
            <a:r>
              <a:rPr lang="en-US" sz="3600" b="1" dirty="0" smtClean="0"/>
              <a:t>(profession)</a:t>
            </a:r>
            <a:r>
              <a:rPr lang="fa-IR" sz="3600" b="1" dirty="0" smtClean="0"/>
              <a:t> نام دارند.</a:t>
            </a:r>
            <a:endParaRPr lang="en-US" sz="3600" b="1" dirty="0" smtClean="0"/>
          </a:p>
          <a:p>
            <a:pPr algn="justLow">
              <a:lnSpc>
                <a:spcPct val="150000"/>
              </a:lnSpc>
            </a:pPr>
            <a:endParaRPr lang="en-US" sz="3600" b="1" dirty="0" smtClean="0"/>
          </a:p>
          <a:p>
            <a:pPr algn="justLow">
              <a:lnSpc>
                <a:spcPct val="150000"/>
              </a:lnSpc>
            </a:pPr>
            <a:endParaRPr lang="en-US" sz="3600" b="1" dirty="0"/>
          </a:p>
        </p:txBody>
      </p:sp>
      <p:sp>
        <p:nvSpPr>
          <p:cNvPr id="4" name="Slide Number Placeholder 3"/>
          <p:cNvSpPr>
            <a:spLocks noGrp="1"/>
          </p:cNvSpPr>
          <p:nvPr>
            <p:ph type="sldNum" sz="quarter" idx="12"/>
          </p:nvPr>
        </p:nvSpPr>
        <p:spPr/>
        <p:txBody>
          <a:bodyPr/>
          <a:lstStyle/>
          <a:p>
            <a:fld id="{A72DB5CF-B4BE-4B11-9BE9-10CC237BCC0C}" type="slidenum">
              <a:rPr lang="en-US" smtClean="0"/>
              <a:pPr/>
              <a:t>3</a:t>
            </a:fld>
            <a:endParaRPr lang="en-US"/>
          </a:p>
        </p:txBody>
      </p:sp>
      <p:sp>
        <p:nvSpPr>
          <p:cNvPr id="6" name="Date Placeholder 5"/>
          <p:cNvSpPr>
            <a:spLocks noGrp="1"/>
          </p:cNvSpPr>
          <p:nvPr>
            <p:ph type="dt" sz="half" idx="10"/>
          </p:nvPr>
        </p:nvSpPr>
        <p:spPr/>
        <p:txBody>
          <a:bodyPr/>
          <a:lstStyle/>
          <a:p>
            <a:fld id="{B9005418-AA9C-41F7-9E1A-6A7C82804605}" type="datetime1">
              <a:rPr lang="en-US" smtClean="0"/>
              <a:pPr/>
              <a:t>2/1/2018</a:t>
            </a:fld>
            <a:endParaRPr lang="en-US"/>
          </a:p>
        </p:txBody>
      </p:sp>
      <p:sp>
        <p:nvSpPr>
          <p:cNvPr id="7" name="Title 1"/>
          <p:cNvSpPr>
            <a:spLocks noGrp="1"/>
          </p:cNvSpPr>
          <p:nvPr>
            <p:ph type="title"/>
          </p:nvPr>
        </p:nvSpPr>
        <p:spPr>
          <a:xfrm>
            <a:off x="457200" y="704088"/>
            <a:ext cx="8229600" cy="1143000"/>
          </a:xfrm>
        </p:spPr>
        <p:txBody>
          <a:bodyPr/>
          <a:lstStyle/>
          <a:p>
            <a:r>
              <a:rPr lang="fa-IR" dirty="0" smtClean="0"/>
              <a:t>تعريف حرفه</a:t>
            </a:r>
            <a:endParaRPr lang="fa-IR"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5" name="Date Placeholder 4"/>
          <p:cNvSpPr>
            <a:spLocks noGrp="1"/>
          </p:cNvSpPr>
          <p:nvPr>
            <p:ph type="dt" sz="half" idx="10"/>
          </p:nvPr>
        </p:nvSpPr>
        <p:spPr>
          <a:xfrm>
            <a:off x="0" y="6000768"/>
            <a:ext cx="857224" cy="381000"/>
          </a:xfrm>
        </p:spPr>
        <p:txBody>
          <a:bodyPr/>
          <a:lstStyle/>
          <a:p>
            <a:fld id="{90AAB547-02ED-4AA6-A645-AE578518C6B3}" type="datetime1">
              <a:rPr lang="en-US" smtClean="0"/>
              <a:pPr/>
              <a:t>2/1/2018</a:t>
            </a:fld>
            <a:endParaRPr lang="en-US" dirty="0"/>
          </a:p>
        </p:txBody>
      </p:sp>
      <p:sp>
        <p:nvSpPr>
          <p:cNvPr id="6" name="Slide Number Placeholder 5"/>
          <p:cNvSpPr>
            <a:spLocks noGrp="1"/>
          </p:cNvSpPr>
          <p:nvPr>
            <p:ph type="sldNum" sz="quarter" idx="12"/>
          </p:nvPr>
        </p:nvSpPr>
        <p:spPr>
          <a:xfrm>
            <a:off x="285720" y="6381750"/>
            <a:ext cx="457200" cy="476250"/>
          </a:xfrm>
        </p:spPr>
        <p:txBody>
          <a:bodyPr/>
          <a:lstStyle/>
          <a:p>
            <a:fld id="{EE9A77C1-36AB-407B-B705-AF936BA202B6}" type="slidenum">
              <a:rPr lang="en-US" smtClean="0"/>
              <a:pPr/>
              <a:t>30</a:t>
            </a:fld>
            <a:endParaRPr lang="en-US" dirty="0"/>
          </a:p>
        </p:txBody>
      </p:sp>
      <p:pic>
        <p:nvPicPr>
          <p:cNvPr id="3075" name="Picture 3"/>
          <p:cNvPicPr>
            <a:picLocks noChangeAspect="1" noChangeArrowheads="1"/>
          </p:cNvPicPr>
          <p:nvPr/>
        </p:nvPicPr>
        <p:blipFill>
          <a:blip r:embed="rId3"/>
          <a:srcRect/>
          <a:stretch>
            <a:fillRect/>
          </a:stretch>
        </p:blipFill>
        <p:spPr bwMode="auto">
          <a:xfrm>
            <a:off x="928630" y="0"/>
            <a:ext cx="821537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AF1955ED-4774-4060-AA12-5D2C8EA9EC8F}"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31</a:t>
            </a:fld>
            <a:endParaRPr lang="en-US"/>
          </a:p>
        </p:txBody>
      </p:sp>
      <p:sp>
        <p:nvSpPr>
          <p:cNvPr id="2" name="Title 1"/>
          <p:cNvSpPr>
            <a:spLocks noGrp="1"/>
          </p:cNvSpPr>
          <p:nvPr>
            <p:ph type="title" idx="4294967295"/>
          </p:nvPr>
        </p:nvSpPr>
        <p:spPr>
          <a:xfrm>
            <a:off x="1000100" y="214313"/>
            <a:ext cx="8143900" cy="785795"/>
          </a:xfrm>
        </p:spPr>
        <p:txBody>
          <a:bodyPr>
            <a:noAutofit/>
          </a:bodyPr>
          <a:lstStyle/>
          <a:p>
            <a:r>
              <a:rPr lang="en-US" sz="4400" dirty="0" smtClean="0">
                <a:solidFill>
                  <a:schemeClr val="tx1"/>
                </a:solidFill>
                <a:latin typeface="Arial Black" pitchFamily="34" charset="0"/>
              </a:rPr>
              <a:t>Professionalism in action</a:t>
            </a:r>
            <a:endParaRPr lang="fa-IR" sz="4400" dirty="0">
              <a:solidFill>
                <a:schemeClr val="tx1"/>
              </a:solidFill>
              <a:latin typeface="Arial Black" pitchFamily="34" charset="0"/>
            </a:endParaRPr>
          </a:p>
        </p:txBody>
      </p:sp>
      <p:sp>
        <p:nvSpPr>
          <p:cNvPr id="3" name="Content Placeholder 2"/>
          <p:cNvSpPr>
            <a:spLocks noGrp="1"/>
          </p:cNvSpPr>
          <p:nvPr>
            <p:ph idx="4294967295"/>
          </p:nvPr>
        </p:nvSpPr>
        <p:spPr>
          <a:xfrm>
            <a:off x="1214414" y="1000108"/>
            <a:ext cx="7658128" cy="5324492"/>
          </a:xfrm>
        </p:spPr>
        <p:txBody>
          <a:bodyPr>
            <a:normAutofit fontScale="47500" lnSpcReduction="20000"/>
          </a:bodyPr>
          <a:lstStyle/>
          <a:p>
            <a:pPr algn="l" rtl="0">
              <a:buNone/>
            </a:pPr>
            <a:r>
              <a:rPr lang="en-US" b="1" dirty="0" smtClean="0"/>
              <a:t>1.  </a:t>
            </a:r>
            <a:r>
              <a:rPr lang="en-US" b="1" dirty="0"/>
              <a:t>Patients need good doctors. Good doctors make the care of </a:t>
            </a:r>
            <a:r>
              <a:rPr lang="en-US" b="1" dirty="0" smtClean="0"/>
              <a:t>their </a:t>
            </a:r>
            <a:r>
              <a:rPr lang="en-US" dirty="0" smtClean="0"/>
              <a:t>patients </a:t>
            </a:r>
            <a:r>
              <a:rPr lang="en-US" dirty="0"/>
              <a:t>their first concern: they are competent, keep their </a:t>
            </a:r>
            <a:r>
              <a:rPr lang="en-US" dirty="0" smtClean="0"/>
              <a:t>knowledge and </a:t>
            </a:r>
            <a:r>
              <a:rPr lang="en-US" dirty="0"/>
              <a:t>skills up to date, establish and maintain good relationships </a:t>
            </a:r>
            <a:r>
              <a:rPr lang="en-US" dirty="0" smtClean="0"/>
              <a:t>with patients </a:t>
            </a:r>
            <a:r>
              <a:rPr lang="en-US" dirty="0"/>
              <a:t>and colleagues,* are honest and trustworthy, and act </a:t>
            </a:r>
            <a:r>
              <a:rPr lang="en-US" dirty="0" smtClean="0"/>
              <a:t>with integrity </a:t>
            </a:r>
            <a:r>
              <a:rPr lang="en-US" dirty="0"/>
              <a:t>and within the law.</a:t>
            </a:r>
          </a:p>
          <a:p>
            <a:pPr algn="l" rtl="0">
              <a:buNone/>
            </a:pPr>
            <a:r>
              <a:rPr lang="en-US" b="1" dirty="0" smtClean="0"/>
              <a:t>2.  </a:t>
            </a:r>
            <a:r>
              <a:rPr lang="en-US" b="1" dirty="0"/>
              <a:t>Good doctors work in partnership with patients and respect their </a:t>
            </a:r>
            <a:r>
              <a:rPr lang="en-US" b="1" dirty="0" smtClean="0"/>
              <a:t>rights </a:t>
            </a:r>
            <a:r>
              <a:rPr lang="en-US" dirty="0" smtClean="0"/>
              <a:t>to </a:t>
            </a:r>
            <a:r>
              <a:rPr lang="en-US" dirty="0"/>
              <a:t>privacy and dignity. They treat each patient as an individual. </a:t>
            </a:r>
            <a:r>
              <a:rPr lang="en-US" dirty="0" smtClean="0"/>
              <a:t>They do </a:t>
            </a:r>
            <a:r>
              <a:rPr lang="en-US" dirty="0"/>
              <a:t>their best to make sure all patients receive good care and </a:t>
            </a:r>
            <a:r>
              <a:rPr lang="en-US" dirty="0" smtClean="0"/>
              <a:t>treatment that </a:t>
            </a:r>
            <a:r>
              <a:rPr lang="en-US" dirty="0"/>
              <a:t>will support them to live as well as possible, whatever their </a:t>
            </a:r>
            <a:r>
              <a:rPr lang="en-US" dirty="0" smtClean="0"/>
              <a:t>illness or </a:t>
            </a:r>
            <a:r>
              <a:rPr lang="en-US" dirty="0"/>
              <a:t>disability.</a:t>
            </a:r>
          </a:p>
          <a:p>
            <a:pPr algn="l" rtl="0">
              <a:buNone/>
            </a:pPr>
            <a:r>
              <a:rPr lang="en-US" b="1" dirty="0" smtClean="0"/>
              <a:t>3.  </a:t>
            </a:r>
            <a:r>
              <a:rPr lang="en-US" b="1" i="1" dirty="0"/>
              <a:t>Good medical practice describes what is expected of all </a:t>
            </a:r>
            <a:r>
              <a:rPr lang="en-US" b="1" i="1" dirty="0" smtClean="0"/>
              <a:t>doctors </a:t>
            </a:r>
            <a:r>
              <a:rPr lang="en-US" dirty="0" smtClean="0"/>
              <a:t>registered </a:t>
            </a:r>
            <a:r>
              <a:rPr lang="en-US" dirty="0"/>
              <a:t>with the General Medical Council (GMC). It is </a:t>
            </a:r>
            <a:r>
              <a:rPr lang="en-US" dirty="0" smtClean="0"/>
              <a:t>your responsibility </a:t>
            </a:r>
            <a:r>
              <a:rPr lang="en-US" dirty="0"/>
              <a:t>to be familiar with </a:t>
            </a:r>
            <a:r>
              <a:rPr lang="en-US" i="1" dirty="0"/>
              <a:t>Good medical practice and </a:t>
            </a:r>
            <a:r>
              <a:rPr lang="en-US" i="1" dirty="0" smtClean="0"/>
              <a:t>the </a:t>
            </a:r>
            <a:r>
              <a:rPr lang="en-US" dirty="0" smtClean="0"/>
              <a:t>explanatory </a:t>
            </a:r>
            <a:r>
              <a:rPr lang="en-US" dirty="0"/>
              <a:t>guidance† which supports it, and to follow the </a:t>
            </a:r>
            <a:r>
              <a:rPr lang="en-US" dirty="0" smtClean="0"/>
              <a:t>guidance they </a:t>
            </a:r>
            <a:r>
              <a:rPr lang="en-US" dirty="0"/>
              <a:t>contain.</a:t>
            </a:r>
          </a:p>
          <a:p>
            <a:pPr algn="l" rtl="0">
              <a:buNone/>
            </a:pPr>
            <a:r>
              <a:rPr lang="en-US" b="1" dirty="0" smtClean="0"/>
              <a:t>4.  </a:t>
            </a:r>
            <a:r>
              <a:rPr lang="en-US" b="1" dirty="0"/>
              <a:t>You must use your </a:t>
            </a:r>
            <a:r>
              <a:rPr lang="en-US" b="1" dirty="0" err="1"/>
              <a:t>judgement</a:t>
            </a:r>
            <a:r>
              <a:rPr lang="en-US" b="1" dirty="0"/>
              <a:t> in applying the principles to the </a:t>
            </a:r>
            <a:r>
              <a:rPr lang="en-US" b="1" dirty="0" smtClean="0"/>
              <a:t>various </a:t>
            </a:r>
            <a:r>
              <a:rPr lang="en-US" dirty="0" smtClean="0"/>
              <a:t>situations </a:t>
            </a:r>
            <a:r>
              <a:rPr lang="en-US" dirty="0"/>
              <a:t>you will face as a doctor, whether or not you hold a </a:t>
            </a:r>
            <a:r>
              <a:rPr lang="en-US" dirty="0" err="1"/>
              <a:t>licence</a:t>
            </a:r>
            <a:r>
              <a:rPr lang="en-US" dirty="0"/>
              <a:t> </a:t>
            </a:r>
            <a:r>
              <a:rPr lang="en-US" dirty="0" smtClean="0"/>
              <a:t>to </a:t>
            </a:r>
            <a:r>
              <a:rPr lang="en-US" dirty="0" err="1" smtClean="0"/>
              <a:t>practise</a:t>
            </a:r>
            <a:r>
              <a:rPr lang="en-US" dirty="0"/>
              <a:t>, whatever field of medicine you work in, and whether or not </a:t>
            </a:r>
            <a:r>
              <a:rPr lang="en-US" dirty="0" smtClean="0"/>
              <a:t>you routinely </a:t>
            </a:r>
            <a:r>
              <a:rPr lang="en-US" dirty="0"/>
              <a:t>see patients. You must be prepared to explain and justify </a:t>
            </a:r>
            <a:r>
              <a:rPr lang="en-US" dirty="0" smtClean="0"/>
              <a:t>your decisions </a:t>
            </a:r>
            <a:r>
              <a:rPr lang="en-US" dirty="0"/>
              <a:t>and actions.</a:t>
            </a:r>
          </a:p>
          <a:p>
            <a:pPr algn="l" rtl="0">
              <a:buNone/>
            </a:pPr>
            <a:endParaRPr lang="fa-I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6000" r="-26000"/>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938450D-4F00-4414-B368-53CF0EA36CE7}"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32</a:t>
            </a:fld>
            <a:endParaRPr lang="en-US"/>
          </a:p>
        </p:txBody>
      </p:sp>
      <p:sp>
        <p:nvSpPr>
          <p:cNvPr id="2" name="Title 1"/>
          <p:cNvSpPr>
            <a:spLocks noGrp="1"/>
          </p:cNvSpPr>
          <p:nvPr>
            <p:ph type="title" idx="4294967295"/>
          </p:nvPr>
        </p:nvSpPr>
        <p:spPr>
          <a:xfrm>
            <a:off x="1000100" y="71414"/>
            <a:ext cx="7858180" cy="1490662"/>
          </a:xfrm>
        </p:spPr>
        <p:txBody>
          <a:bodyPr>
            <a:normAutofit/>
          </a:bodyPr>
          <a:lstStyle/>
          <a:p>
            <a:r>
              <a:rPr lang="en-US" sz="4400" dirty="0" smtClean="0">
                <a:solidFill>
                  <a:schemeClr val="tx1"/>
                </a:solidFill>
                <a:latin typeface="Arial Black" pitchFamily="34" charset="0"/>
              </a:rPr>
              <a:t>Professionalism in action (continued)</a:t>
            </a:r>
            <a:endParaRPr lang="fa-IR" sz="4400" dirty="0">
              <a:solidFill>
                <a:schemeClr val="tx1"/>
              </a:solidFill>
              <a:latin typeface="Arial Black" pitchFamily="34" charset="0"/>
            </a:endParaRPr>
          </a:p>
        </p:txBody>
      </p:sp>
      <p:sp>
        <p:nvSpPr>
          <p:cNvPr id="3" name="Content Placeholder 2"/>
          <p:cNvSpPr>
            <a:spLocks noGrp="1"/>
          </p:cNvSpPr>
          <p:nvPr>
            <p:ph idx="4294967295"/>
          </p:nvPr>
        </p:nvSpPr>
        <p:spPr>
          <a:xfrm>
            <a:off x="1142976" y="1285860"/>
            <a:ext cx="7800972" cy="5286412"/>
          </a:xfrm>
        </p:spPr>
        <p:txBody>
          <a:bodyPr>
            <a:normAutofit fontScale="62500" lnSpcReduction="20000"/>
          </a:bodyPr>
          <a:lstStyle/>
          <a:p>
            <a:pPr algn="l" rtl="0">
              <a:buNone/>
            </a:pPr>
            <a:r>
              <a:rPr lang="en-US" b="1" dirty="0" smtClean="0"/>
              <a:t>5. </a:t>
            </a:r>
            <a:r>
              <a:rPr lang="en-US" b="1" dirty="0"/>
              <a:t>In Good medical practice, we use the terms ‘you must’ and ‘you should</a:t>
            </a:r>
            <a:r>
              <a:rPr lang="en-US" b="1" dirty="0" smtClean="0"/>
              <a:t>’ </a:t>
            </a:r>
            <a:r>
              <a:rPr lang="en-US" dirty="0" smtClean="0"/>
              <a:t>in </a:t>
            </a:r>
            <a:r>
              <a:rPr lang="en-US" dirty="0"/>
              <a:t>the following ways.</a:t>
            </a:r>
          </a:p>
          <a:p>
            <a:pPr lvl="2" algn="l" rtl="0"/>
            <a:r>
              <a:rPr lang="en-US" dirty="0" smtClean="0"/>
              <a:t>‘</a:t>
            </a:r>
            <a:r>
              <a:rPr lang="en-US" dirty="0"/>
              <a:t>You must’ is used for an overriding duty or principle.</a:t>
            </a:r>
          </a:p>
          <a:p>
            <a:pPr lvl="2" algn="l" rtl="0"/>
            <a:r>
              <a:rPr lang="en-US" dirty="0" smtClean="0"/>
              <a:t> </a:t>
            </a:r>
            <a:r>
              <a:rPr lang="en-US" dirty="0"/>
              <a:t>‘You should’ is used when we are providing an explanation of </a:t>
            </a:r>
            <a:r>
              <a:rPr lang="en-US" dirty="0" smtClean="0"/>
              <a:t>how you </a:t>
            </a:r>
            <a:r>
              <a:rPr lang="en-US" dirty="0"/>
              <a:t>will meet the overriding duty.</a:t>
            </a:r>
          </a:p>
          <a:p>
            <a:pPr lvl="2" algn="l" rtl="0"/>
            <a:r>
              <a:rPr lang="en-US" dirty="0" smtClean="0"/>
              <a:t> </a:t>
            </a:r>
            <a:r>
              <a:rPr lang="en-US" dirty="0"/>
              <a:t>‘You should’ is also used where the duty or principle will not </a:t>
            </a:r>
            <a:r>
              <a:rPr lang="en-US" dirty="0" smtClean="0"/>
              <a:t>apply in </a:t>
            </a:r>
            <a:r>
              <a:rPr lang="en-US" dirty="0"/>
              <a:t>all situations or circumstances, or where there are factors </a:t>
            </a:r>
            <a:r>
              <a:rPr lang="en-US" dirty="0" smtClean="0"/>
              <a:t>outside your </a:t>
            </a:r>
            <a:r>
              <a:rPr lang="en-US" dirty="0"/>
              <a:t>control that affect whether or how you can follow </a:t>
            </a:r>
            <a:r>
              <a:rPr lang="en-US" dirty="0" smtClean="0"/>
              <a:t>the guidance</a:t>
            </a:r>
            <a:r>
              <a:rPr lang="en-US" dirty="0"/>
              <a:t>.</a:t>
            </a:r>
          </a:p>
          <a:p>
            <a:pPr algn="l" rtl="0">
              <a:buNone/>
            </a:pPr>
            <a:r>
              <a:rPr lang="en-US" b="1" dirty="0" smtClean="0"/>
              <a:t>6. </a:t>
            </a:r>
            <a:r>
              <a:rPr lang="en-US" b="1" dirty="0"/>
              <a:t>To maintain your </a:t>
            </a:r>
            <a:r>
              <a:rPr lang="en-US" b="1" dirty="0" err="1"/>
              <a:t>licence</a:t>
            </a:r>
            <a:r>
              <a:rPr lang="en-US" b="1" dirty="0"/>
              <a:t> to </a:t>
            </a:r>
            <a:r>
              <a:rPr lang="en-US" b="1" dirty="0" err="1"/>
              <a:t>practise</a:t>
            </a:r>
            <a:r>
              <a:rPr lang="en-US" b="1" dirty="0"/>
              <a:t>, you must demonstrate, </a:t>
            </a:r>
            <a:r>
              <a:rPr lang="en-US" b="1" dirty="0" smtClean="0"/>
              <a:t>through </a:t>
            </a:r>
            <a:r>
              <a:rPr lang="en-US" dirty="0" smtClean="0"/>
              <a:t>the </a:t>
            </a:r>
            <a:r>
              <a:rPr lang="en-US" dirty="0"/>
              <a:t>revalidation process, that you work in line with the principles </a:t>
            </a:r>
            <a:r>
              <a:rPr lang="en-US" dirty="0" smtClean="0"/>
              <a:t>and values </a:t>
            </a:r>
            <a:r>
              <a:rPr lang="en-US" dirty="0"/>
              <a:t>set out in this guidance. Serious or persistent failure to follow </a:t>
            </a:r>
            <a:r>
              <a:rPr lang="en-US" dirty="0" smtClean="0"/>
              <a:t>this guidance </a:t>
            </a:r>
            <a:r>
              <a:rPr lang="en-US" dirty="0"/>
              <a:t>will put your registration at risk.</a:t>
            </a:r>
          </a:p>
          <a:p>
            <a:pPr algn="l" rtl="0"/>
            <a:endParaRPr lang="fa-I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026" name="Picture 2"/>
          <p:cNvPicPr>
            <a:picLocks noChangeAspect="1" noChangeArrowheads="1"/>
          </p:cNvPicPr>
          <p:nvPr/>
        </p:nvPicPr>
        <p:blipFill>
          <a:blip r:embed="rId2"/>
          <a:srcRect/>
          <a:stretch>
            <a:fillRect/>
          </a:stretch>
        </p:blipFill>
        <p:spPr bwMode="auto">
          <a:xfrm>
            <a:off x="714348" y="214290"/>
            <a:ext cx="7620000" cy="6286544"/>
          </a:xfrm>
          <a:prstGeom prst="rect">
            <a:avLst/>
          </a:prstGeom>
          <a:noFill/>
          <a:ln w="9525">
            <a:noFill/>
            <a:miter lim="800000"/>
            <a:headEnd/>
            <a:tailEnd/>
          </a:ln>
          <a:effectLst/>
        </p:spPr>
      </p:pic>
      <p:sp>
        <p:nvSpPr>
          <p:cNvPr id="5" name="Date Placeholder 4"/>
          <p:cNvSpPr>
            <a:spLocks noGrp="1"/>
          </p:cNvSpPr>
          <p:nvPr>
            <p:ph type="dt" sz="half" idx="10"/>
          </p:nvPr>
        </p:nvSpPr>
        <p:spPr/>
        <p:txBody>
          <a:bodyPr/>
          <a:lstStyle/>
          <a:p>
            <a:fld id="{7521F622-898A-4799-9A88-1C168D2BE200}"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i="1" dirty="0" smtClean="0">
                <a:solidFill>
                  <a:schemeClr val="tx1"/>
                </a:solidFill>
                <a:latin typeface="Arial Black" pitchFamily="34" charset="0"/>
              </a:rPr>
              <a:t>Good Medical Practice: A Code of Conduct for Doctors in Australia — July 2009</a:t>
            </a:r>
            <a:endParaRPr lang="fa-IR" sz="3200" b="1" dirty="0">
              <a:solidFill>
                <a:schemeClr val="tx1"/>
              </a:solidFill>
              <a:latin typeface="Arial Black" pitchFamily="34" charset="0"/>
            </a:endParaRPr>
          </a:p>
        </p:txBody>
      </p:sp>
      <p:sp>
        <p:nvSpPr>
          <p:cNvPr id="3" name="Content Placeholder 2"/>
          <p:cNvSpPr>
            <a:spLocks noGrp="1"/>
          </p:cNvSpPr>
          <p:nvPr>
            <p:ph idx="1"/>
          </p:nvPr>
        </p:nvSpPr>
        <p:spPr/>
        <p:txBody>
          <a:bodyPr>
            <a:normAutofit fontScale="70000" lnSpcReduction="20000"/>
          </a:bodyPr>
          <a:lstStyle/>
          <a:p>
            <a:pPr algn="l" rtl="0">
              <a:buNone/>
            </a:pPr>
            <a:r>
              <a:rPr lang="en-US" b="1" dirty="0" smtClean="0"/>
              <a:t>Contents</a:t>
            </a:r>
            <a:endParaRPr lang="en-US" b="1" dirty="0"/>
          </a:p>
          <a:p>
            <a:pPr algn="l" rtl="0">
              <a:buNone/>
            </a:pPr>
            <a:r>
              <a:rPr lang="en-US" b="1" dirty="0" smtClean="0"/>
              <a:t>1. </a:t>
            </a:r>
            <a:r>
              <a:rPr lang="en-US" b="1" dirty="0"/>
              <a:t>About this code...................................................................................... 1</a:t>
            </a:r>
          </a:p>
          <a:p>
            <a:pPr algn="l" rtl="0">
              <a:buNone/>
            </a:pPr>
            <a:r>
              <a:rPr lang="en-US" b="1" dirty="0" smtClean="0"/>
              <a:t>2. </a:t>
            </a:r>
            <a:r>
              <a:rPr lang="en-US" b="1" dirty="0"/>
              <a:t>Providing good care.............................................................................. 5</a:t>
            </a:r>
          </a:p>
          <a:p>
            <a:pPr algn="l" rtl="0">
              <a:buNone/>
            </a:pPr>
            <a:r>
              <a:rPr lang="en-US" b="1" dirty="0" smtClean="0"/>
              <a:t>3. </a:t>
            </a:r>
            <a:r>
              <a:rPr lang="en-US" b="1" dirty="0"/>
              <a:t>Working with patients.......................................................................... 9</a:t>
            </a:r>
          </a:p>
          <a:p>
            <a:pPr algn="l" rtl="0">
              <a:buNone/>
            </a:pPr>
            <a:r>
              <a:rPr lang="en-US" b="1" dirty="0" smtClean="0"/>
              <a:t>4. </a:t>
            </a:r>
            <a:r>
              <a:rPr lang="en-US" b="1" dirty="0"/>
              <a:t>Working with other health care professionals................................. 15</a:t>
            </a:r>
          </a:p>
          <a:p>
            <a:pPr algn="l" rtl="0">
              <a:buNone/>
            </a:pPr>
            <a:r>
              <a:rPr lang="en-US" b="1" dirty="0" smtClean="0"/>
              <a:t>5. </a:t>
            </a:r>
            <a:r>
              <a:rPr lang="en-US" b="1" dirty="0"/>
              <a:t>Working within the health care system ............................................ 17</a:t>
            </a:r>
          </a:p>
          <a:p>
            <a:pPr algn="l" rtl="0">
              <a:buNone/>
            </a:pPr>
            <a:r>
              <a:rPr lang="en-US" b="1" dirty="0" smtClean="0"/>
              <a:t>6. </a:t>
            </a:r>
            <a:r>
              <a:rPr lang="en-US" b="1" dirty="0" err="1"/>
              <a:t>Minimising</a:t>
            </a:r>
            <a:r>
              <a:rPr lang="en-US" b="1" dirty="0"/>
              <a:t> risk ................................................................................... 19</a:t>
            </a:r>
          </a:p>
          <a:p>
            <a:pPr algn="l" rtl="0">
              <a:buNone/>
            </a:pPr>
            <a:r>
              <a:rPr lang="en-US" b="1" dirty="0" smtClean="0"/>
              <a:t>7. </a:t>
            </a:r>
            <a:r>
              <a:rPr lang="en-US" b="1" dirty="0"/>
              <a:t>Maintaining professional performance ............................................ 21</a:t>
            </a:r>
          </a:p>
          <a:p>
            <a:pPr algn="l" rtl="0">
              <a:buNone/>
            </a:pPr>
            <a:r>
              <a:rPr lang="en-US" b="1" dirty="0" smtClean="0"/>
              <a:t>8. </a:t>
            </a:r>
            <a:r>
              <a:rPr lang="en-US" b="1" dirty="0"/>
              <a:t>Professional </a:t>
            </a:r>
            <a:r>
              <a:rPr lang="en-US" b="1" dirty="0" err="1"/>
              <a:t>behaviour</a:t>
            </a:r>
            <a:r>
              <a:rPr lang="en-US" b="1" dirty="0"/>
              <a:t>....................................................................... 23</a:t>
            </a:r>
          </a:p>
          <a:p>
            <a:pPr algn="l" rtl="0">
              <a:buNone/>
            </a:pPr>
            <a:r>
              <a:rPr lang="en-US" b="1" dirty="0" smtClean="0"/>
              <a:t>9. </a:t>
            </a:r>
            <a:r>
              <a:rPr lang="en-US" b="1" dirty="0"/>
              <a:t>Ensuring doctors’ health.................................................................... 29</a:t>
            </a:r>
          </a:p>
          <a:p>
            <a:pPr algn="l" rtl="0">
              <a:buNone/>
            </a:pPr>
            <a:r>
              <a:rPr lang="en-US" b="1" dirty="0" smtClean="0"/>
              <a:t>10. </a:t>
            </a:r>
            <a:r>
              <a:rPr lang="en-US" b="1" dirty="0"/>
              <a:t>Teaching, supervising and assessing ................................................. 31</a:t>
            </a:r>
          </a:p>
          <a:p>
            <a:pPr algn="l" rtl="0">
              <a:buNone/>
            </a:pPr>
            <a:r>
              <a:rPr lang="en-US" b="1" dirty="0" smtClean="0"/>
              <a:t>11. </a:t>
            </a:r>
            <a:r>
              <a:rPr lang="en-US" b="1" dirty="0"/>
              <a:t>Undertaking research......................................................................... 33</a:t>
            </a:r>
          </a:p>
          <a:p>
            <a:pPr algn="l" rtl="0">
              <a:buNone/>
            </a:pPr>
            <a:endParaRPr lang="fa-IR" dirty="0"/>
          </a:p>
        </p:txBody>
      </p:sp>
      <p:sp>
        <p:nvSpPr>
          <p:cNvPr id="4" name="Date Placeholder 3"/>
          <p:cNvSpPr>
            <a:spLocks noGrp="1"/>
          </p:cNvSpPr>
          <p:nvPr>
            <p:ph type="dt" sz="half" idx="10"/>
          </p:nvPr>
        </p:nvSpPr>
        <p:spPr/>
        <p:txBody>
          <a:bodyPr/>
          <a:lstStyle/>
          <a:p>
            <a:fld id="{68A0B559-C2A2-4721-BDB1-CCB99A43BE99}"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34</a:t>
            </a:fld>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4098" name="Picture 2"/>
          <p:cNvPicPr>
            <a:picLocks noChangeAspect="1" noChangeArrowheads="1"/>
          </p:cNvPicPr>
          <p:nvPr/>
        </p:nvPicPr>
        <p:blipFill>
          <a:blip r:embed="rId2"/>
          <a:srcRect/>
          <a:stretch>
            <a:fillRect/>
          </a:stretch>
        </p:blipFill>
        <p:spPr bwMode="auto">
          <a:xfrm>
            <a:off x="428596" y="285728"/>
            <a:ext cx="8286808" cy="6000768"/>
          </a:xfrm>
          <a:prstGeom prst="rect">
            <a:avLst/>
          </a:prstGeom>
          <a:noFill/>
          <a:ln w="9525">
            <a:noFill/>
            <a:miter lim="800000"/>
            <a:headEnd/>
            <a:tailEnd/>
          </a:ln>
          <a:effectLst/>
        </p:spPr>
      </p:pic>
      <p:sp>
        <p:nvSpPr>
          <p:cNvPr id="5" name="Date Placeholder 4"/>
          <p:cNvSpPr>
            <a:spLocks noGrp="1"/>
          </p:cNvSpPr>
          <p:nvPr>
            <p:ph type="dt" sz="half" idx="10"/>
          </p:nvPr>
        </p:nvSpPr>
        <p:spPr/>
        <p:txBody>
          <a:bodyPr/>
          <a:lstStyle/>
          <a:p>
            <a:fld id="{838EE7F3-F9AF-4FB6-9E33-5E52027083EA}"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43597B-5275-42F1-9A15-409E75C44266}" type="datetime1">
              <a:rPr lang="en-US" smtClean="0"/>
              <a:pPr/>
              <a:t>2/1/2018</a:t>
            </a:fld>
            <a:endParaRPr lang="en-US"/>
          </a:p>
        </p:txBody>
      </p:sp>
      <p:sp>
        <p:nvSpPr>
          <p:cNvPr id="3" name="Slide Number Placeholder 2"/>
          <p:cNvSpPr>
            <a:spLocks noGrp="1"/>
          </p:cNvSpPr>
          <p:nvPr>
            <p:ph type="sldNum" sz="quarter" idx="12"/>
          </p:nvPr>
        </p:nvSpPr>
        <p:spPr/>
        <p:txBody>
          <a:bodyPr/>
          <a:lstStyle/>
          <a:p>
            <a:fld id="{B5269FFE-F900-4130-8069-7BA459080E72}" type="slidenum">
              <a:rPr lang="en-US" smtClean="0"/>
              <a:pPr/>
              <a:t>36</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30" y="-1"/>
            <a:ext cx="9119270" cy="6921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938758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43597B-5275-42F1-9A15-409E75C44266}" type="datetime1">
              <a:rPr lang="en-US" smtClean="0"/>
              <a:pPr/>
              <a:t>2/1/2018</a:t>
            </a:fld>
            <a:endParaRPr lang="en-US"/>
          </a:p>
        </p:txBody>
      </p:sp>
      <p:sp>
        <p:nvSpPr>
          <p:cNvPr id="3" name="Slide Number Placeholder 2"/>
          <p:cNvSpPr>
            <a:spLocks noGrp="1"/>
          </p:cNvSpPr>
          <p:nvPr>
            <p:ph type="sldNum" sz="quarter" idx="12"/>
          </p:nvPr>
        </p:nvSpPr>
        <p:spPr/>
        <p:txBody>
          <a:bodyPr/>
          <a:lstStyle/>
          <a:p>
            <a:fld id="{B5269FFE-F900-4130-8069-7BA459080E72}" type="slidenum">
              <a:rPr lang="en-US" smtClean="0"/>
              <a:pPr/>
              <a:t>37</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36" y="18662"/>
            <a:ext cx="9134264" cy="683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47800"/>
            <a:ext cx="12192000" cy="975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32343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04088"/>
            <a:ext cx="8229600" cy="564672"/>
          </a:xfrm>
        </p:spPr>
        <p:txBody>
          <a:bodyPr>
            <a:normAutofit fontScale="90000"/>
          </a:bodyPr>
          <a:lstStyle/>
          <a:p>
            <a:r>
              <a:rPr lang="en-US" b="1" dirty="0">
                <a:latin typeface="Times New Roman" pitchFamily="18" charset="0"/>
                <a:cs typeface="Times New Roman" pitchFamily="18" charset="0"/>
              </a:rPr>
              <a:t>Seven Qualities of a Good Dentist</a:t>
            </a:r>
            <a:endParaRPr lang="fa-IR" dirty="0">
              <a:latin typeface="Times New Roman" pitchFamily="18" charset="0"/>
              <a:cs typeface="Times New Roman" pitchFamily="18" charset="0"/>
            </a:endParaRPr>
          </a:p>
        </p:txBody>
      </p:sp>
      <p:sp>
        <p:nvSpPr>
          <p:cNvPr id="5" name="Content Placeholder 4"/>
          <p:cNvSpPr>
            <a:spLocks noGrp="1"/>
          </p:cNvSpPr>
          <p:nvPr>
            <p:ph idx="1"/>
          </p:nvPr>
        </p:nvSpPr>
        <p:spPr>
          <a:xfrm>
            <a:off x="107504" y="1340768"/>
            <a:ext cx="8579296" cy="5400600"/>
          </a:xfrm>
        </p:spPr>
        <p:txBody>
          <a:bodyPr>
            <a:normAutofit/>
          </a:bodyPr>
          <a:lstStyle/>
          <a:p>
            <a:pPr marL="514350" indent="-514350" algn="l" rtl="0">
              <a:buFont typeface="+mj-lt"/>
              <a:buAutoNum type="arabicPeriod"/>
            </a:pPr>
            <a:r>
              <a:rPr lang="en-US" dirty="0"/>
              <a:t>Good manual dexterity: </a:t>
            </a:r>
            <a:endParaRPr lang="en-US" dirty="0" smtClean="0"/>
          </a:p>
          <a:p>
            <a:pPr marL="514350" indent="-514350" algn="l" rtl="0">
              <a:buFont typeface="+mj-lt"/>
              <a:buAutoNum type="arabicPeriod"/>
            </a:pPr>
            <a:r>
              <a:rPr lang="en-US" dirty="0" smtClean="0"/>
              <a:t>Strong </a:t>
            </a:r>
            <a:r>
              <a:rPr lang="en-US" dirty="0"/>
              <a:t>Interpersonal Skills: </a:t>
            </a:r>
            <a:endParaRPr lang="en-US" dirty="0" smtClean="0"/>
          </a:p>
          <a:p>
            <a:pPr marL="514350" indent="-514350" algn="l" rtl="0">
              <a:buFont typeface="+mj-lt"/>
              <a:buAutoNum type="arabicPeriod"/>
            </a:pPr>
            <a:r>
              <a:rPr lang="en-US" dirty="0" smtClean="0"/>
              <a:t>Good </a:t>
            </a:r>
            <a:r>
              <a:rPr lang="en-US" dirty="0"/>
              <a:t>Business Sense: </a:t>
            </a:r>
            <a:endParaRPr lang="en-US" dirty="0" smtClean="0"/>
          </a:p>
          <a:p>
            <a:pPr marL="514350" indent="-514350" algn="l" rtl="0">
              <a:buFont typeface="+mj-lt"/>
              <a:buAutoNum type="arabicPeriod"/>
            </a:pPr>
            <a:r>
              <a:rPr lang="en-US" dirty="0" smtClean="0"/>
              <a:t>Excellent </a:t>
            </a:r>
            <a:r>
              <a:rPr lang="en-US" dirty="0"/>
              <a:t>Communication Skills: </a:t>
            </a:r>
            <a:endParaRPr lang="en-US" dirty="0" smtClean="0"/>
          </a:p>
          <a:p>
            <a:pPr marL="514350" indent="-514350" algn="l" rtl="0">
              <a:buFont typeface="+mj-lt"/>
              <a:buAutoNum type="arabicPeriod"/>
            </a:pPr>
            <a:r>
              <a:rPr lang="en-US" dirty="0" smtClean="0"/>
              <a:t>A </a:t>
            </a:r>
            <a:r>
              <a:rPr lang="en-US" dirty="0"/>
              <a:t>Desire to Learn: </a:t>
            </a:r>
            <a:endParaRPr lang="en-US" dirty="0" smtClean="0"/>
          </a:p>
          <a:p>
            <a:pPr marL="514350" indent="-514350" algn="l" rtl="0">
              <a:buFont typeface="+mj-lt"/>
              <a:buAutoNum type="arabicPeriod"/>
            </a:pPr>
            <a:r>
              <a:rPr lang="en-US" dirty="0" smtClean="0"/>
              <a:t>Compassion </a:t>
            </a:r>
            <a:r>
              <a:rPr lang="en-US" dirty="0"/>
              <a:t>and honesty: </a:t>
            </a:r>
            <a:endParaRPr lang="en-US" dirty="0" smtClean="0"/>
          </a:p>
          <a:p>
            <a:pPr marL="514350" indent="-514350" algn="l" rtl="0">
              <a:buFont typeface="+mj-lt"/>
              <a:buAutoNum type="arabicPeriod"/>
            </a:pPr>
            <a:r>
              <a:rPr lang="en-US" dirty="0" smtClean="0"/>
              <a:t>Good </a:t>
            </a:r>
            <a:r>
              <a:rPr lang="en-US" dirty="0"/>
              <a:t>Problem Solving Skills</a:t>
            </a:r>
            <a:r>
              <a:rPr lang="en-US" dirty="0" smtClean="0"/>
              <a:t>:</a:t>
            </a:r>
            <a:endParaRPr lang="fa-IR" dirty="0"/>
          </a:p>
        </p:txBody>
      </p:sp>
      <p:sp>
        <p:nvSpPr>
          <p:cNvPr id="2" name="Date Placeholder 1"/>
          <p:cNvSpPr>
            <a:spLocks noGrp="1"/>
          </p:cNvSpPr>
          <p:nvPr>
            <p:ph type="dt" sz="half" idx="10"/>
          </p:nvPr>
        </p:nvSpPr>
        <p:spPr/>
        <p:txBody>
          <a:bodyPr/>
          <a:lstStyle/>
          <a:p>
            <a:fld id="{0A43597B-5275-42F1-9A15-409E75C44266}" type="datetime1">
              <a:rPr lang="en-US" smtClean="0"/>
              <a:pPr/>
              <a:t>2/1/2018</a:t>
            </a:fld>
            <a:endParaRPr lang="en-US"/>
          </a:p>
        </p:txBody>
      </p:sp>
      <p:sp>
        <p:nvSpPr>
          <p:cNvPr id="3" name="Slide Number Placeholder 2"/>
          <p:cNvSpPr>
            <a:spLocks noGrp="1"/>
          </p:cNvSpPr>
          <p:nvPr>
            <p:ph type="sldNum" sz="quarter" idx="12"/>
          </p:nvPr>
        </p:nvSpPr>
        <p:spPr/>
        <p:txBody>
          <a:bodyPr/>
          <a:lstStyle/>
          <a:p>
            <a:fld id="{B5269FFE-F900-4130-8069-7BA459080E72}" type="slidenum">
              <a:rPr lang="en-US" smtClean="0"/>
              <a:pPr/>
              <a:t>38</a:t>
            </a:fld>
            <a:endParaRPr lang="en-US"/>
          </a:p>
        </p:txBody>
      </p:sp>
    </p:spTree>
    <p:extLst>
      <p:ext uri="{BB962C8B-B14F-4D97-AF65-F5344CB8AC3E}">
        <p14:creationId xmlns:p14="http://schemas.microsoft.com/office/powerpoint/2010/main" val="34768397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1026" name="Picture 2"/>
          <p:cNvPicPr>
            <a:picLocks noChangeAspect="1" noChangeArrowheads="1"/>
          </p:cNvPicPr>
          <p:nvPr/>
        </p:nvPicPr>
        <p:blipFill>
          <a:blip r:embed="rId2"/>
          <a:srcRect/>
          <a:stretch>
            <a:fillRect/>
          </a:stretch>
        </p:blipFill>
        <p:spPr bwMode="auto">
          <a:xfrm>
            <a:off x="428596" y="285728"/>
            <a:ext cx="8286808" cy="5857916"/>
          </a:xfrm>
          <a:prstGeom prst="rect">
            <a:avLst/>
          </a:prstGeom>
          <a:noFill/>
          <a:ln w="9525">
            <a:noFill/>
            <a:miter lim="800000"/>
            <a:headEnd/>
            <a:tailEnd/>
          </a:ln>
          <a:effectLst/>
        </p:spPr>
      </p:pic>
      <p:sp>
        <p:nvSpPr>
          <p:cNvPr id="5" name="Date Placeholder 4"/>
          <p:cNvSpPr>
            <a:spLocks noGrp="1"/>
          </p:cNvSpPr>
          <p:nvPr>
            <p:ph type="dt" sz="half" idx="10"/>
          </p:nvPr>
        </p:nvSpPr>
        <p:spPr/>
        <p:txBody>
          <a:bodyPr/>
          <a:lstStyle/>
          <a:p>
            <a:fld id="{16D6D5FD-BA63-4CE6-964D-D262EC6B182C}"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39</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تعريف</a:t>
            </a:r>
            <a:endParaRPr lang="fa-IR" dirty="0"/>
          </a:p>
        </p:txBody>
      </p:sp>
      <p:sp>
        <p:nvSpPr>
          <p:cNvPr id="3" name="Content Placeholder 2"/>
          <p:cNvSpPr>
            <a:spLocks noGrp="1"/>
          </p:cNvSpPr>
          <p:nvPr>
            <p:ph idx="1"/>
          </p:nvPr>
        </p:nvSpPr>
        <p:spPr/>
        <p:txBody>
          <a:bodyPr>
            <a:normAutofit lnSpcReduction="10000"/>
          </a:bodyPr>
          <a:lstStyle/>
          <a:p>
            <a:pPr>
              <a:lnSpc>
                <a:spcPct val="150000"/>
              </a:lnSpc>
            </a:pPr>
            <a:r>
              <a:rPr lang="fa-IR" b="1" dirty="0" smtClean="0"/>
              <a:t>حرفه پزشكي :</a:t>
            </a:r>
            <a:endParaRPr lang="en-US" b="1" dirty="0" smtClean="0"/>
          </a:p>
          <a:p>
            <a:pPr algn="justLow">
              <a:lnSpc>
                <a:spcPct val="150000"/>
              </a:lnSpc>
            </a:pPr>
            <a:r>
              <a:rPr lang="fa-IR" b="1" dirty="0" smtClean="0"/>
              <a:t>شغلي كه نيازمند دانش تخصصي است و اغلب نيازمند آمادگي دانشگاهي طولاني و وسيعي است.</a:t>
            </a:r>
            <a:endParaRPr lang="en-US" b="1" dirty="0" smtClean="0"/>
          </a:p>
          <a:p>
            <a:pPr algn="justLow">
              <a:lnSpc>
                <a:spcPct val="150000"/>
              </a:lnSpc>
            </a:pPr>
            <a:r>
              <a:rPr lang="fa-IR" b="1" dirty="0" smtClean="0"/>
              <a:t>حرفه‌اي‎گرايي یا تعهدات حرفه ای:</a:t>
            </a:r>
            <a:endParaRPr lang="en-US" b="1" dirty="0" smtClean="0"/>
          </a:p>
          <a:p>
            <a:pPr algn="justLow">
              <a:lnSpc>
                <a:spcPct val="150000"/>
              </a:lnSpc>
            </a:pPr>
            <a:r>
              <a:rPr lang="fa-IR" b="1" dirty="0" smtClean="0"/>
              <a:t>رفتار، اهداف يا كيفيتي است كه يك فرد حرفه‌اي را توصيف مي‌كند.</a:t>
            </a:r>
            <a:endParaRPr lang="en-US" b="1" dirty="0" smtClean="0"/>
          </a:p>
          <a:p>
            <a:pPr algn="justLow">
              <a:lnSpc>
                <a:spcPct val="150000"/>
              </a:lnSpc>
              <a:buNone/>
            </a:pPr>
            <a:endParaRPr lang="en-US" b="1" dirty="0" smtClean="0"/>
          </a:p>
          <a:p>
            <a:pPr algn="l" rtl="0">
              <a:lnSpc>
                <a:spcPct val="150000"/>
              </a:lnSpc>
              <a:buNone/>
            </a:pPr>
            <a:r>
              <a:rPr lang="en-US" b="1" dirty="0" smtClean="0"/>
              <a:t> Merriam Webster dictionary</a:t>
            </a:r>
            <a:endParaRPr lang="fa-IR" b="1" dirty="0"/>
          </a:p>
        </p:txBody>
      </p:sp>
      <p:sp>
        <p:nvSpPr>
          <p:cNvPr id="4" name="Date Placeholder 3"/>
          <p:cNvSpPr>
            <a:spLocks noGrp="1"/>
          </p:cNvSpPr>
          <p:nvPr>
            <p:ph type="dt" sz="half" idx="10"/>
          </p:nvPr>
        </p:nvSpPr>
        <p:spPr/>
        <p:txBody>
          <a:bodyPr/>
          <a:lstStyle/>
          <a:p>
            <a:fld id="{EA1455E7-F5CA-4E4C-857F-095B5465D6C9}"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4</a:t>
            </a:fld>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solidFill>
                  <a:schemeClr val="tx1"/>
                </a:solidFill>
                <a:latin typeface="Arial Black" pitchFamily="34" charset="0"/>
              </a:rPr>
              <a:t>Prioritise</a:t>
            </a:r>
            <a:r>
              <a:rPr lang="en-US" dirty="0" smtClean="0">
                <a:solidFill>
                  <a:schemeClr val="tx1"/>
                </a:solidFill>
                <a:latin typeface="Arial Black" pitchFamily="34" charset="0"/>
              </a:rPr>
              <a:t> people </a:t>
            </a:r>
            <a:endParaRPr lang="fa-IR" dirty="0">
              <a:solidFill>
                <a:schemeClr val="tx1"/>
              </a:solidFill>
              <a:latin typeface="Arial Black" pitchFamily="34" charset="0"/>
            </a:endParaRPr>
          </a:p>
        </p:txBody>
      </p:sp>
      <p:sp>
        <p:nvSpPr>
          <p:cNvPr id="3" name="Content Placeholder 2"/>
          <p:cNvSpPr>
            <a:spLocks noGrp="1"/>
          </p:cNvSpPr>
          <p:nvPr>
            <p:ph idx="1"/>
          </p:nvPr>
        </p:nvSpPr>
        <p:spPr/>
        <p:txBody>
          <a:bodyPr>
            <a:normAutofit/>
          </a:bodyPr>
          <a:lstStyle/>
          <a:p>
            <a:pPr algn="l" rtl="0"/>
            <a:r>
              <a:rPr lang="en-US" dirty="0" smtClean="0"/>
              <a:t>You put the interests of people using or needing nursing or midwifery services first. You make their care and safety your main concern and make sure that their dignity is preserved and their needs are </a:t>
            </a:r>
            <a:r>
              <a:rPr lang="en-US" dirty="0" err="1" smtClean="0"/>
              <a:t>recognised</a:t>
            </a:r>
            <a:r>
              <a:rPr lang="en-US" dirty="0" smtClean="0"/>
              <a:t>, assessed and responded to. You make sure that those receiving care are treated with respect, that their rights are upheld and that any discriminatory attitudes and </a:t>
            </a:r>
            <a:r>
              <a:rPr lang="en-US" dirty="0" err="1" smtClean="0"/>
              <a:t>behaviours</a:t>
            </a:r>
            <a:r>
              <a:rPr lang="en-US" dirty="0" smtClean="0"/>
              <a:t> towards those receiving care are challenged. </a:t>
            </a:r>
          </a:p>
          <a:p>
            <a:pPr algn="l" rtl="0"/>
            <a:endParaRPr lang="fa-IR" dirty="0"/>
          </a:p>
        </p:txBody>
      </p:sp>
      <p:sp>
        <p:nvSpPr>
          <p:cNvPr id="4" name="Date Placeholder 3"/>
          <p:cNvSpPr>
            <a:spLocks noGrp="1"/>
          </p:cNvSpPr>
          <p:nvPr>
            <p:ph type="dt" sz="half" idx="10"/>
          </p:nvPr>
        </p:nvSpPr>
        <p:spPr/>
        <p:txBody>
          <a:bodyPr/>
          <a:lstStyle/>
          <a:p>
            <a:fld id="{F86E88DC-E8A4-468F-BA20-8C335A92295F}"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40</a:t>
            </a:fld>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chemeClr val="tx1"/>
                </a:solidFill>
                <a:latin typeface="Arial Black" pitchFamily="34" charset="0"/>
              </a:rPr>
              <a:t>Practise</a:t>
            </a:r>
            <a:r>
              <a:rPr lang="en-US" dirty="0" smtClean="0">
                <a:solidFill>
                  <a:schemeClr val="tx1"/>
                </a:solidFill>
                <a:latin typeface="Arial Black" pitchFamily="34" charset="0"/>
              </a:rPr>
              <a:t> effectively</a:t>
            </a:r>
          </a:p>
        </p:txBody>
      </p:sp>
      <p:sp>
        <p:nvSpPr>
          <p:cNvPr id="3" name="Content Placeholder 2"/>
          <p:cNvSpPr>
            <a:spLocks noGrp="1"/>
          </p:cNvSpPr>
          <p:nvPr>
            <p:ph idx="1"/>
          </p:nvPr>
        </p:nvSpPr>
        <p:spPr/>
        <p:txBody>
          <a:bodyPr>
            <a:normAutofit/>
          </a:bodyPr>
          <a:lstStyle/>
          <a:p>
            <a:pPr algn="l" rtl="0"/>
            <a:r>
              <a:rPr lang="en-US" dirty="0" smtClean="0"/>
              <a:t>You assess need and deliver or advise on treatment, or give help (including preventative or rehabilitative care) without too much delay and to the best of your abilities, on the basis of the best evidence available and best practice. You communicate effectively, keeping clear and accurate records and sharing skills, knowledge and experience where appropriate. You reflect and act on any feedback you receive to improve your practice.</a:t>
            </a:r>
          </a:p>
          <a:p>
            <a:pPr algn="l" rtl="0"/>
            <a:endParaRPr lang="fa-IR" dirty="0"/>
          </a:p>
        </p:txBody>
      </p:sp>
      <p:sp>
        <p:nvSpPr>
          <p:cNvPr id="4" name="Date Placeholder 3"/>
          <p:cNvSpPr>
            <a:spLocks noGrp="1"/>
          </p:cNvSpPr>
          <p:nvPr>
            <p:ph type="dt" sz="half" idx="10"/>
          </p:nvPr>
        </p:nvSpPr>
        <p:spPr/>
        <p:txBody>
          <a:bodyPr/>
          <a:lstStyle/>
          <a:p>
            <a:fld id="{FEE82C0B-9F6F-4D80-90E9-0F59CF903A56}"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1"/>
                </a:solidFill>
                <a:latin typeface="Arial Black" pitchFamily="34" charset="0"/>
              </a:rPr>
              <a:t>Preserve safety</a:t>
            </a:r>
            <a:endParaRPr lang="fa-IR" dirty="0">
              <a:solidFill>
                <a:schemeClr val="tx1"/>
              </a:solidFill>
              <a:latin typeface="Arial Black" pitchFamily="34" charset="0"/>
            </a:endParaRPr>
          </a:p>
        </p:txBody>
      </p:sp>
      <p:sp>
        <p:nvSpPr>
          <p:cNvPr id="3" name="Content Placeholder 2"/>
          <p:cNvSpPr>
            <a:spLocks noGrp="1"/>
          </p:cNvSpPr>
          <p:nvPr>
            <p:ph idx="1"/>
          </p:nvPr>
        </p:nvSpPr>
        <p:spPr/>
        <p:txBody>
          <a:bodyPr/>
          <a:lstStyle/>
          <a:p>
            <a:pPr algn="l" rtl="0"/>
            <a:r>
              <a:rPr lang="en-US" dirty="0" smtClean="0"/>
              <a:t>You make sure that patient and public safety is protected. You work within the limits of your competence, exercising your professional ‘duty of </a:t>
            </a:r>
            <a:r>
              <a:rPr lang="en-US" dirty="0" err="1" smtClean="0"/>
              <a:t>candour</a:t>
            </a:r>
            <a:r>
              <a:rPr lang="en-US" dirty="0" smtClean="0"/>
              <a:t>’ and raising concerns immediately whenever you come across situations that put patients or public safety at risk. You take necessary action to deal with any concerns where appropriate.</a:t>
            </a:r>
          </a:p>
        </p:txBody>
      </p:sp>
      <p:sp>
        <p:nvSpPr>
          <p:cNvPr id="4" name="Date Placeholder 3"/>
          <p:cNvSpPr>
            <a:spLocks noGrp="1"/>
          </p:cNvSpPr>
          <p:nvPr>
            <p:ph type="dt" sz="half" idx="10"/>
          </p:nvPr>
        </p:nvSpPr>
        <p:spPr/>
        <p:txBody>
          <a:bodyPr/>
          <a:lstStyle/>
          <a:p>
            <a:fld id="{2F8D9F1C-488C-4760-9BEF-6FF5979A3C45}"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42</a:t>
            </a:fld>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latin typeface="Arial Black" pitchFamily="34" charset="0"/>
              </a:rPr>
              <a:t>Promote professionalism and trust </a:t>
            </a:r>
            <a:endParaRPr lang="fa-IR" dirty="0">
              <a:solidFill>
                <a:schemeClr val="tx1"/>
              </a:solidFill>
              <a:latin typeface="Arial Black" pitchFamily="34" charset="0"/>
            </a:endParaRPr>
          </a:p>
        </p:txBody>
      </p:sp>
      <p:sp>
        <p:nvSpPr>
          <p:cNvPr id="3" name="Content Placeholder 2"/>
          <p:cNvSpPr>
            <a:spLocks noGrp="1"/>
          </p:cNvSpPr>
          <p:nvPr>
            <p:ph idx="1"/>
          </p:nvPr>
        </p:nvSpPr>
        <p:spPr>
          <a:xfrm>
            <a:off x="500034" y="1785926"/>
            <a:ext cx="8229600" cy="4714908"/>
          </a:xfrm>
        </p:spPr>
        <p:txBody>
          <a:bodyPr/>
          <a:lstStyle/>
          <a:p>
            <a:pPr algn="l" rtl="0"/>
            <a:r>
              <a:rPr lang="en-US" dirty="0" smtClean="0"/>
              <a:t>You uphold the reputation of your profession at all times. You should display a personal commitment to the standards of practice and </a:t>
            </a:r>
            <a:r>
              <a:rPr lang="en-US" dirty="0" err="1" smtClean="0"/>
              <a:t>behaviour</a:t>
            </a:r>
            <a:r>
              <a:rPr lang="en-US" dirty="0" smtClean="0"/>
              <a:t> set out in the Code. You should be a model of integrity and leadership for others to aspire to. This should lead to trust and confidence in the profession from patients, people receiving care, other healthcare professionals and the public.</a:t>
            </a:r>
          </a:p>
        </p:txBody>
      </p:sp>
      <p:sp>
        <p:nvSpPr>
          <p:cNvPr id="4" name="Date Placeholder 3"/>
          <p:cNvSpPr>
            <a:spLocks noGrp="1"/>
          </p:cNvSpPr>
          <p:nvPr>
            <p:ph type="dt" sz="half" idx="10"/>
          </p:nvPr>
        </p:nvSpPr>
        <p:spPr/>
        <p:txBody>
          <a:bodyPr/>
          <a:lstStyle/>
          <a:p>
            <a:fld id="{48CC6141-513B-4840-A89C-B25DE048FFB4}"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43</a:t>
            </a:fld>
            <a:endParaRPr 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071546"/>
            <a:ext cx="8229600" cy="5253054"/>
          </a:xfrm>
        </p:spPr>
        <p:txBody>
          <a:bodyPr>
            <a:normAutofit/>
          </a:bodyPr>
          <a:lstStyle/>
          <a:p>
            <a:pPr algn="just">
              <a:lnSpc>
                <a:spcPct val="150000"/>
              </a:lnSpc>
            </a:pPr>
            <a:r>
              <a:rPr lang="fa-IR" b="1" dirty="0" smtClean="0"/>
              <a:t>جردن کوهن در سخنرانی خداحافظی خود به عنوان رئیس انجمن دانشکده‌های پزشکی آمریکا، عنوان كرد: "حرفه پزشکي تنها دانش و عمل كردن نيست، بلكه مهمتر از همه حس عمیقي است از آنچه که يك پزشک باید باشد ”. آنچه كه باید باشيم پروفشناليسم است، و ما به طور واضح رفتارهایی را که می‌توانند ما را در این مسیر هدايت كنند توصيف مي‌كنيم.</a:t>
            </a:r>
            <a:endParaRPr lang="en-US" b="1" dirty="0" smtClean="0"/>
          </a:p>
          <a:p>
            <a:pPr algn="l" rtl="0"/>
            <a:r>
              <a:rPr lang="en-US" sz="1600" dirty="0" smtClean="0"/>
              <a:t>Cohen </a:t>
            </a:r>
            <a:r>
              <a:rPr lang="en-US" sz="1600" dirty="0" err="1" smtClean="0"/>
              <a:t>JJ</a:t>
            </a:r>
            <a:r>
              <a:rPr lang="en-US" sz="1600" dirty="0" smtClean="0"/>
              <a:t>. “The work ahead”: </a:t>
            </a:r>
            <a:r>
              <a:rPr lang="en-US" sz="1600" dirty="0" err="1" smtClean="0"/>
              <a:t>AAMC’s</a:t>
            </a:r>
            <a:r>
              <a:rPr lang="en-US" sz="1600" dirty="0" smtClean="0"/>
              <a:t> president address, November 6, 2005. Available at </a:t>
            </a:r>
            <a:r>
              <a:rPr lang="en-US" sz="1600" dirty="0" err="1" smtClean="0"/>
              <a:t>http://www.aamc.org/newsroom/reporter/july06/word.htm</a:t>
            </a:r>
            <a:r>
              <a:rPr lang="en-US" sz="1600" dirty="0" smtClean="0"/>
              <a:t>; accessed August 28, 2006.</a:t>
            </a:r>
          </a:p>
          <a:p>
            <a:pPr algn="just">
              <a:lnSpc>
                <a:spcPct val="150000"/>
              </a:lnSpc>
            </a:pPr>
            <a:endParaRPr lang="fa-IR" b="1" dirty="0"/>
          </a:p>
        </p:txBody>
      </p:sp>
      <p:sp>
        <p:nvSpPr>
          <p:cNvPr id="2" name="Date Placeholder 1"/>
          <p:cNvSpPr>
            <a:spLocks noGrp="1"/>
          </p:cNvSpPr>
          <p:nvPr>
            <p:ph type="dt" sz="half" idx="10"/>
          </p:nvPr>
        </p:nvSpPr>
        <p:spPr/>
        <p:txBody>
          <a:bodyPr/>
          <a:lstStyle/>
          <a:p>
            <a:fld id="{C8676A59-C1DD-4AD7-B4EB-12960AAE3C33}" type="datetime1">
              <a:rPr lang="en-US" smtClean="0"/>
              <a:pPr/>
              <a:t>2/1/2018</a:t>
            </a:fld>
            <a:endParaRPr lang="en-US"/>
          </a:p>
        </p:txBody>
      </p:sp>
      <p:sp>
        <p:nvSpPr>
          <p:cNvPr id="4" name="Slide Number Placeholder 3"/>
          <p:cNvSpPr>
            <a:spLocks noGrp="1"/>
          </p:cNvSpPr>
          <p:nvPr>
            <p:ph type="sldNum" sz="quarter" idx="12"/>
          </p:nvPr>
        </p:nvSpPr>
        <p:spPr/>
        <p:txBody>
          <a:bodyPr/>
          <a:lstStyle/>
          <a:p>
            <a:fld id="{B5269FFE-F900-4130-8069-7BA459080E72}" type="slidenum">
              <a:rPr lang="en-US" smtClean="0"/>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437EA79-2EC0-403E-9DF0-FE85998B01E4}" type="datetime1">
              <a:rPr lang="en-US" smtClean="0"/>
              <a:pPr/>
              <a:t>2/1/2018</a:t>
            </a:fld>
            <a:endParaRPr lang="en-US"/>
          </a:p>
        </p:txBody>
      </p:sp>
      <p:sp>
        <p:nvSpPr>
          <p:cNvPr id="5" name="Slide Number Placeholder 4"/>
          <p:cNvSpPr>
            <a:spLocks noGrp="1"/>
          </p:cNvSpPr>
          <p:nvPr>
            <p:ph type="sldNum" sz="quarter" idx="12"/>
          </p:nvPr>
        </p:nvSpPr>
        <p:spPr/>
        <p:txBody>
          <a:bodyPr/>
          <a:lstStyle/>
          <a:p>
            <a:fld id="{EE9A77C1-36AB-407B-B705-AF936BA202B6}" type="slidenum">
              <a:rPr lang="en-US" smtClean="0"/>
              <a:pPr/>
              <a:t>45</a:t>
            </a:fld>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2" y="0"/>
            <a:ext cx="9144000" cy="6861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0291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7C577C-BEC8-496E-979E-9B05DCF5BEDA}" type="datetime1">
              <a:rPr lang="en-US" smtClean="0"/>
              <a:pPr/>
              <a:t>2/1/2018</a:t>
            </a:fld>
            <a:endParaRPr lang="en-US"/>
          </a:p>
        </p:txBody>
      </p:sp>
      <p:sp>
        <p:nvSpPr>
          <p:cNvPr id="4" name="Slide Number Placeholder 3"/>
          <p:cNvSpPr>
            <a:spLocks noGrp="1"/>
          </p:cNvSpPr>
          <p:nvPr>
            <p:ph type="sldNum" sz="quarter" idx="12"/>
          </p:nvPr>
        </p:nvSpPr>
        <p:spPr/>
        <p:txBody>
          <a:bodyPr/>
          <a:lstStyle/>
          <a:p>
            <a:fld id="{B5269FFE-F900-4130-8069-7BA459080E72}" type="slidenum">
              <a:rPr lang="en-US" smtClean="0"/>
              <a:pPr/>
              <a:t>46</a:t>
            </a:fld>
            <a:endParaRPr 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p:txBody>
          <a:bodyPr>
            <a:normAutofit fontScale="55000" lnSpcReduction="20000"/>
          </a:bodyPr>
          <a:lstStyle/>
          <a:p>
            <a:pPr algn="l" rtl="0">
              <a:buNone/>
            </a:pPr>
            <a:r>
              <a:rPr lang="en-US" dirty="0" smtClean="0"/>
              <a:t>Physicians provide patient care that is compassionate, appropriate, and effective for the diagnosis and treatment of health problems, the promotion of health, and the prevention of disease. Good patient care is always a cooperative endeavor with our patients; it addresses the patient’s health needs and concerns. In providing care, we: </a:t>
            </a:r>
          </a:p>
          <a:p>
            <a:pPr lvl="0" algn="l" rtl="0">
              <a:buNone/>
            </a:pPr>
            <a:r>
              <a:rPr lang="en-US" dirty="0" smtClean="0"/>
              <a:t>make the patient our first concern; </a:t>
            </a:r>
          </a:p>
          <a:p>
            <a:pPr lvl="0" algn="l" rtl="0">
              <a:buNone/>
            </a:pPr>
            <a:r>
              <a:rPr lang="en-US" dirty="0" smtClean="0"/>
              <a:t>seek to provide optimal care while adhering to accepted standards of care; </a:t>
            </a:r>
          </a:p>
          <a:p>
            <a:pPr lvl="0" algn="l" rtl="0">
              <a:buNone/>
            </a:pPr>
            <a:r>
              <a:rPr lang="en-US" dirty="0" smtClean="0"/>
              <a:t>minimize risk, harm, and opportunities for errors and adverse events. </a:t>
            </a:r>
          </a:p>
          <a:p>
            <a:pPr lvl="0" algn="l" rtl="0">
              <a:buNone/>
            </a:pPr>
            <a:r>
              <a:rPr lang="en-US" dirty="0" smtClean="0"/>
              <a:t> </a:t>
            </a:r>
          </a:p>
          <a:p>
            <a:pPr algn="l" rtl="0">
              <a:buNone/>
            </a:pPr>
            <a:r>
              <a:rPr lang="en-US" dirty="0" smtClean="0"/>
              <a:t> </a:t>
            </a:r>
            <a:endParaRPr lang="fa-IR" dirty="0"/>
          </a:p>
        </p:txBody>
      </p:sp>
      <p:sp>
        <p:nvSpPr>
          <p:cNvPr id="4" name="Date Placeholder 3"/>
          <p:cNvSpPr>
            <a:spLocks noGrp="1"/>
          </p:cNvSpPr>
          <p:nvPr>
            <p:ph type="dt" sz="half" idx="10"/>
          </p:nvPr>
        </p:nvSpPr>
        <p:spPr/>
        <p:txBody>
          <a:bodyPr/>
          <a:lstStyle/>
          <a:p>
            <a:fld id="{4D2B512C-8E7A-4FA0-90D4-4C9BF33B25FD}"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47</a:t>
            </a:fld>
            <a:endParaRPr 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p:txBody>
          <a:bodyPr>
            <a:normAutofit fontScale="47500" lnSpcReduction="20000"/>
          </a:bodyPr>
          <a:lstStyle/>
          <a:p>
            <a:pPr algn="l" rtl="0">
              <a:buNone/>
            </a:pPr>
            <a:r>
              <a:rPr lang="en-US" b="1" dirty="0" smtClean="0"/>
              <a:t>1.1 Compassionate care </a:t>
            </a:r>
            <a:endParaRPr lang="en-US" dirty="0" smtClean="0"/>
          </a:p>
          <a:p>
            <a:pPr algn="l" rtl="0">
              <a:buNone/>
            </a:pPr>
            <a:r>
              <a:rPr lang="en-US" dirty="0" smtClean="0"/>
              <a:t>We communicate effectively and demonstrate caring behaviors when interacting with patients and those within their support system. We: </a:t>
            </a:r>
          </a:p>
          <a:p>
            <a:pPr lvl="0" algn="l" rtl="0">
              <a:buNone/>
            </a:pPr>
            <a:r>
              <a:rPr lang="en-US" dirty="0" smtClean="0"/>
              <a:t>respect each patient's dignity and individuality; </a:t>
            </a:r>
          </a:p>
          <a:p>
            <a:pPr lvl="0" algn="l" rtl="0">
              <a:buNone/>
            </a:pPr>
            <a:r>
              <a:rPr lang="en-US" dirty="0" smtClean="0"/>
              <a:t>treat every patient considerately and respect the patient’s time; </a:t>
            </a:r>
          </a:p>
          <a:p>
            <a:pPr lvl="0" algn="l" rtl="0">
              <a:buNone/>
            </a:pPr>
            <a:r>
              <a:rPr lang="en-US" dirty="0" smtClean="0"/>
              <a:t>listen carefully and considerately to patients and their relatives; </a:t>
            </a:r>
          </a:p>
          <a:p>
            <a:pPr lvl="0" algn="l" rtl="0">
              <a:buNone/>
            </a:pPr>
            <a:r>
              <a:rPr lang="en-US" dirty="0" smtClean="0"/>
              <a:t>create, convey, and maintain a sense of caring, trust, and humanity; </a:t>
            </a:r>
          </a:p>
          <a:p>
            <a:pPr lvl="0" algn="l" rtl="0">
              <a:buNone/>
            </a:pPr>
            <a:r>
              <a:rPr lang="en-US" dirty="0" smtClean="0"/>
              <a:t>counsel and educate patients and their families; </a:t>
            </a:r>
          </a:p>
          <a:p>
            <a:pPr lvl="0" algn="l" rtl="0">
              <a:buNone/>
            </a:pPr>
            <a:r>
              <a:rPr lang="en-US" dirty="0" smtClean="0"/>
              <a:t>are sensitive and responsive in providing information and support for relatives, guardians, caregivers, partners, and others close to the patient while respecting the patient’s autonomy and prior requests, including after a patient has died.</a:t>
            </a:r>
          </a:p>
        </p:txBody>
      </p:sp>
      <p:sp>
        <p:nvSpPr>
          <p:cNvPr id="4" name="Date Placeholder 3"/>
          <p:cNvSpPr>
            <a:spLocks noGrp="1"/>
          </p:cNvSpPr>
          <p:nvPr>
            <p:ph type="dt" sz="half" idx="10"/>
          </p:nvPr>
        </p:nvSpPr>
        <p:spPr/>
        <p:txBody>
          <a:bodyPr/>
          <a:lstStyle/>
          <a:p>
            <a:fld id="{303A7035-A20B-4D59-AC89-6D715977C5CF}"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48</a:t>
            </a:fld>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p:txBody>
          <a:bodyPr>
            <a:normAutofit fontScale="55000" lnSpcReduction="20000"/>
          </a:bodyPr>
          <a:lstStyle/>
          <a:p>
            <a:pPr algn="l" rtl="0">
              <a:buNone/>
            </a:pPr>
            <a:r>
              <a:rPr lang="en-US" b="1" dirty="0" smtClean="0"/>
              <a:t>1.2 Gathering information from patients </a:t>
            </a:r>
            <a:r>
              <a:rPr lang="en-US" dirty="0" smtClean="0"/>
              <a:t>204 </a:t>
            </a:r>
          </a:p>
          <a:p>
            <a:pPr algn="l" rtl="0">
              <a:buNone/>
            </a:pPr>
            <a:r>
              <a:rPr lang="en-US" dirty="0" smtClean="0"/>
              <a:t>In our practice of medicine, we gather essential and accurate information about our patients. </a:t>
            </a:r>
          </a:p>
          <a:p>
            <a:pPr algn="l" rtl="0">
              <a:buNone/>
            </a:pPr>
            <a:r>
              <a:rPr lang="en-US" dirty="0" smtClean="0"/>
              <a:t>We: </a:t>
            </a:r>
          </a:p>
          <a:p>
            <a:pPr lvl="0" algn="l" rtl="0">
              <a:buNone/>
            </a:pPr>
            <a:r>
              <a:rPr lang="en-US" dirty="0" smtClean="0"/>
              <a:t>adequately assess the patient’s condition(s); </a:t>
            </a:r>
          </a:p>
          <a:p>
            <a:pPr lvl="0" algn="l" rtl="0">
              <a:buNone/>
            </a:pPr>
            <a:r>
              <a:rPr lang="en-US" dirty="0" smtClean="0"/>
              <a:t>take an adequate history (including the symptoms, psychological and social factors); </a:t>
            </a:r>
          </a:p>
          <a:p>
            <a:pPr lvl="0" algn="l" rtl="0">
              <a:buNone/>
            </a:pPr>
            <a:r>
              <a:rPr lang="en-US" dirty="0" smtClean="0"/>
              <a:t>understand the patient’s living circumstances and support structure; </a:t>
            </a:r>
          </a:p>
          <a:p>
            <a:pPr lvl="0" algn="l" rtl="0">
              <a:buNone/>
            </a:pPr>
            <a:r>
              <a:rPr lang="en-US" dirty="0" smtClean="0"/>
              <a:t>understand the patient’s views; </a:t>
            </a:r>
          </a:p>
          <a:p>
            <a:pPr lvl="0" algn="l" rtl="0">
              <a:buNone/>
            </a:pPr>
            <a:r>
              <a:rPr lang="en-US" dirty="0" smtClean="0"/>
              <a:t>examine the patient as thoroughly as necessary, while providing for the patient’s comfort and privacy. </a:t>
            </a:r>
          </a:p>
        </p:txBody>
      </p:sp>
      <p:sp>
        <p:nvSpPr>
          <p:cNvPr id="4" name="Date Placeholder 3"/>
          <p:cNvSpPr>
            <a:spLocks noGrp="1"/>
          </p:cNvSpPr>
          <p:nvPr>
            <p:ph type="dt" sz="half" idx="10"/>
          </p:nvPr>
        </p:nvSpPr>
        <p:spPr/>
        <p:txBody>
          <a:bodyPr/>
          <a:lstStyle/>
          <a:p>
            <a:fld id="{C0AB932F-2E46-41E6-8F7C-2DFD89A2D1D1}"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49</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t>تعهدات حرفه‌ای درپزشکی</a:t>
            </a:r>
            <a:endParaRPr lang="fa-IR" dirty="0"/>
          </a:p>
        </p:txBody>
      </p:sp>
      <p:sp>
        <p:nvSpPr>
          <p:cNvPr id="3" name="Content Placeholder 2"/>
          <p:cNvSpPr>
            <a:spLocks noGrp="1"/>
          </p:cNvSpPr>
          <p:nvPr>
            <p:ph idx="1"/>
          </p:nvPr>
        </p:nvSpPr>
        <p:spPr/>
        <p:txBody>
          <a:bodyPr/>
          <a:lstStyle/>
          <a:p>
            <a:pPr algn="just">
              <a:lnSpc>
                <a:spcPct val="200000"/>
              </a:lnSpc>
            </a:pPr>
            <a:r>
              <a:rPr lang="fa-IR" b="1" dirty="0" smtClean="0"/>
              <a:t>صلاحیت حرفه‎ای، استفاده همیشگی و آگاهانه از ارتباطات، دانش، مهارت‎های فنی، استدلال بالینی، احساسات و ارزش‎ها است و در اعمال روزانه به خاطر خدمت به منافع فرد و جامعه بازتاب دارد. </a:t>
            </a:r>
            <a:endParaRPr lang="en-US" b="1" dirty="0" smtClean="0"/>
          </a:p>
          <a:p>
            <a:pPr algn="l">
              <a:lnSpc>
                <a:spcPct val="200000"/>
              </a:lnSpc>
              <a:buNone/>
            </a:pPr>
            <a:r>
              <a:rPr lang="en-US" sz="1800" b="1" dirty="0" smtClean="0"/>
              <a:t>Lynne M. Kirk, 2007)</a:t>
            </a:r>
            <a:r>
              <a:rPr lang="fa-IR" sz="1800" b="1" dirty="0" smtClean="0"/>
              <a:t>) ، (</a:t>
            </a:r>
            <a:r>
              <a:rPr lang="en-US" sz="1800" b="1" dirty="0" smtClean="0"/>
              <a:t>Epstein and </a:t>
            </a:r>
            <a:r>
              <a:rPr lang="en-US" sz="1800" b="1" dirty="0" err="1" smtClean="0"/>
              <a:t>Hundert</a:t>
            </a:r>
            <a:r>
              <a:rPr lang="en-US" sz="1800" b="1" dirty="0" smtClean="0"/>
              <a:t>, 2002</a:t>
            </a:r>
            <a:r>
              <a:rPr lang="fa-IR" sz="1800" b="1" dirty="0" smtClean="0"/>
              <a:t>)</a:t>
            </a:r>
            <a:endParaRPr lang="en-US" sz="1800" b="1" dirty="0" smtClean="0"/>
          </a:p>
          <a:p>
            <a:pPr algn="just">
              <a:lnSpc>
                <a:spcPct val="200000"/>
              </a:lnSpc>
            </a:pPr>
            <a:endParaRPr lang="fa-IR" b="1" dirty="0"/>
          </a:p>
        </p:txBody>
      </p:sp>
      <p:sp>
        <p:nvSpPr>
          <p:cNvPr id="4" name="Date Placeholder 3"/>
          <p:cNvSpPr>
            <a:spLocks noGrp="1"/>
          </p:cNvSpPr>
          <p:nvPr>
            <p:ph type="dt" sz="half" idx="10"/>
          </p:nvPr>
        </p:nvSpPr>
        <p:spPr/>
        <p:txBody>
          <a:bodyPr/>
          <a:lstStyle/>
          <a:p>
            <a:fld id="{4B527300-D59D-4608-BE11-A208FCA2646B}"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5</a:t>
            </a:fld>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p:txBody>
          <a:bodyPr>
            <a:normAutofit fontScale="47500" lnSpcReduction="20000"/>
          </a:bodyPr>
          <a:lstStyle/>
          <a:p>
            <a:pPr algn="l" rtl="0">
              <a:buNone/>
            </a:pPr>
            <a:r>
              <a:rPr lang="en-US" dirty="0" smtClean="0"/>
              <a:t> </a:t>
            </a:r>
            <a:r>
              <a:rPr lang="en-US" b="1" dirty="0" smtClean="0"/>
              <a:t>1.3 Maintaining health </a:t>
            </a:r>
            <a:endParaRPr lang="en-US" dirty="0" smtClean="0"/>
          </a:p>
          <a:p>
            <a:pPr algn="l" rtl="0">
              <a:buNone/>
            </a:pPr>
            <a:r>
              <a:rPr lang="en-US" dirty="0" smtClean="0"/>
              <a:t>We are expected to provide healthcare services aimed at preventing health problems and at maintaining health. We: </a:t>
            </a:r>
          </a:p>
          <a:p>
            <a:pPr lvl="0" algn="l" rtl="0">
              <a:buNone/>
            </a:pPr>
            <a:r>
              <a:rPr lang="en-US" dirty="0" smtClean="0"/>
              <a:t>encourage patients to understand and take action to improve and maintain their health; </a:t>
            </a:r>
          </a:p>
          <a:p>
            <a:pPr lvl="0" algn="l" rtl="0">
              <a:buNone/>
            </a:pPr>
            <a:r>
              <a:rPr lang="en-US" dirty="0" smtClean="0"/>
              <a:t>support patients in the self-care of chronic conditions; </a:t>
            </a:r>
          </a:p>
          <a:p>
            <a:pPr lvl="0" algn="l" rtl="0">
              <a:buNone/>
            </a:pPr>
            <a:r>
              <a:rPr lang="en-US" dirty="0" smtClean="0"/>
              <a:t>advise patients on the effects of their life choices on their health and well-being and the outcomes of their treatments; </a:t>
            </a:r>
          </a:p>
          <a:p>
            <a:pPr lvl="0" algn="l" rtl="0">
              <a:buNone/>
            </a:pPr>
            <a:r>
              <a:rPr lang="en-US" dirty="0" smtClean="0"/>
              <a:t>direct patients to resources that will support them in making the changes necessary to enhance their health; </a:t>
            </a:r>
          </a:p>
          <a:p>
            <a:pPr lvl="0" algn="l" rtl="0">
              <a:buNone/>
            </a:pPr>
            <a:r>
              <a:rPr lang="en-US" dirty="0" smtClean="0"/>
              <a:t>offer patients appropriate preventive measures, such as screening tests and immunizations, that are appropriate to their particular health status and consistent with guidelines and best practices; </a:t>
            </a:r>
          </a:p>
          <a:p>
            <a:pPr lvl="0" algn="l" rtl="0">
              <a:buNone/>
            </a:pPr>
            <a:r>
              <a:rPr lang="en-US" dirty="0" smtClean="0"/>
              <a:t>support the promotion of health in the community beyond our patients. </a:t>
            </a:r>
          </a:p>
        </p:txBody>
      </p:sp>
      <p:sp>
        <p:nvSpPr>
          <p:cNvPr id="4" name="Date Placeholder 3"/>
          <p:cNvSpPr>
            <a:spLocks noGrp="1"/>
          </p:cNvSpPr>
          <p:nvPr>
            <p:ph type="dt" sz="half" idx="10"/>
          </p:nvPr>
        </p:nvSpPr>
        <p:spPr/>
        <p:txBody>
          <a:bodyPr/>
          <a:lstStyle/>
          <a:p>
            <a:fld id="{39E6D473-46AC-4754-966E-04C084CBB620}"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50</a:t>
            </a:fld>
            <a:endParaRPr lang="en-US"/>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p:txBody>
          <a:bodyPr>
            <a:normAutofit fontScale="32500" lnSpcReduction="20000"/>
          </a:bodyPr>
          <a:lstStyle/>
          <a:p>
            <a:pPr algn="l" rtl="0">
              <a:buNone/>
            </a:pPr>
            <a:r>
              <a:rPr lang="en-US" b="1" dirty="0" smtClean="0"/>
              <a:t>1.4 Managing patients’ health </a:t>
            </a:r>
            <a:endParaRPr lang="en-US" dirty="0" smtClean="0"/>
          </a:p>
          <a:p>
            <a:pPr algn="l" rtl="0">
              <a:buNone/>
            </a:pPr>
            <a:r>
              <a:rPr lang="en-US" dirty="0" smtClean="0"/>
              <a:t>We make informed decisions about diagnostic and therapeutic interventions based on patient information and preferences, up-to-date scientific evidence, and clinical judgment. </a:t>
            </a:r>
          </a:p>
          <a:p>
            <a:pPr algn="l" rtl="0">
              <a:buNone/>
            </a:pPr>
            <a:r>
              <a:rPr lang="en-US" b="1" dirty="0" smtClean="0"/>
              <a:t>1.4.1 Diagnosis and treatment </a:t>
            </a:r>
            <a:endParaRPr lang="en-US" dirty="0" smtClean="0"/>
          </a:p>
          <a:p>
            <a:pPr algn="l" rtl="0">
              <a:buNone/>
            </a:pPr>
            <a:r>
              <a:rPr lang="en-US" dirty="0" smtClean="0"/>
              <a:t>We: </a:t>
            </a:r>
          </a:p>
          <a:p>
            <a:pPr algn="l" rtl="0">
              <a:buNone/>
            </a:pPr>
            <a:r>
              <a:rPr lang="en-US" dirty="0" smtClean="0"/>
              <a:t>give priority to the care of patients on the basis of clinical need, when such decisions are within our power; </a:t>
            </a:r>
          </a:p>
          <a:p>
            <a:pPr algn="l" rtl="0">
              <a:buNone/>
            </a:pPr>
            <a:r>
              <a:rPr lang="en-US" dirty="0" smtClean="0"/>
              <a:t>identify the patient’s most significant problems and diagnoses based on all available evidence and reach agreement with the patient on the priority of identified problems; </a:t>
            </a:r>
          </a:p>
          <a:p>
            <a:pPr lvl="0" algn="l" rtl="0">
              <a:buNone/>
            </a:pPr>
            <a:r>
              <a:rPr lang="en-US" dirty="0" smtClean="0"/>
              <a:t/>
            </a:r>
            <a:br>
              <a:rPr lang="en-US" dirty="0" smtClean="0"/>
            </a:br>
            <a:r>
              <a:rPr lang="en-US" dirty="0" smtClean="0"/>
              <a:t>provide or arrange for advice, investigations, or treatment based on available evidence and in accordance with our patients’ preferences and living circumstances, including those related to cost and cultural expectations, and our clinical judgment about likely effectiveness; </a:t>
            </a:r>
          </a:p>
          <a:p>
            <a:pPr lvl="0" algn="l" rtl="0">
              <a:buNone/>
            </a:pPr>
            <a:r>
              <a:rPr lang="en-US" dirty="0" smtClean="0"/>
              <a:t>prescribe treatment only when we have adequate knowledge of the patient’s health, lifestyle, and capacity for cooperation and are satisfied that the treatment serves the patient’s needs; </a:t>
            </a:r>
          </a:p>
          <a:p>
            <a:pPr lvl="0" algn="l" rtl="0">
              <a:buNone/>
            </a:pPr>
            <a:r>
              <a:rPr lang="en-US" dirty="0" smtClean="0"/>
              <a:t>perform competently all invasive and non-invasive procedures essential for the area of our practice; </a:t>
            </a:r>
          </a:p>
          <a:p>
            <a:pPr lvl="0" algn="l" rtl="0">
              <a:buNone/>
            </a:pPr>
            <a:r>
              <a:rPr lang="en-US" dirty="0" smtClean="0"/>
              <a:t>apply guidelines focused on patient safety, including simple habits like hand-washing. </a:t>
            </a:r>
          </a:p>
        </p:txBody>
      </p:sp>
      <p:sp>
        <p:nvSpPr>
          <p:cNvPr id="4" name="Date Placeholder 3"/>
          <p:cNvSpPr>
            <a:spLocks noGrp="1"/>
          </p:cNvSpPr>
          <p:nvPr>
            <p:ph type="dt" sz="half" idx="10"/>
          </p:nvPr>
        </p:nvSpPr>
        <p:spPr/>
        <p:txBody>
          <a:bodyPr/>
          <a:lstStyle/>
          <a:p>
            <a:fld id="{4EBB176E-430A-4154-867A-A7742E909AC2}"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51</a:t>
            </a:fld>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a:xfrm>
            <a:off x="381000" y="1071546"/>
            <a:ext cx="7498080" cy="5500726"/>
          </a:xfrm>
        </p:spPr>
        <p:txBody>
          <a:bodyPr>
            <a:normAutofit fontScale="40000" lnSpcReduction="20000"/>
          </a:bodyPr>
          <a:lstStyle/>
          <a:p>
            <a:pPr algn="l" rtl="0">
              <a:buNone/>
            </a:pPr>
            <a:r>
              <a:rPr lang="en-US" b="1" dirty="0" smtClean="0"/>
              <a:t>1.4.2 Putting the patient’s interest first </a:t>
            </a:r>
            <a:endParaRPr lang="en-US" dirty="0" smtClean="0"/>
          </a:p>
          <a:p>
            <a:pPr algn="l" rtl="0">
              <a:buNone/>
            </a:pPr>
            <a:r>
              <a:rPr lang="en-US" dirty="0" smtClean="0"/>
              <a:t>We: </a:t>
            </a:r>
          </a:p>
          <a:p>
            <a:pPr lvl="0" algn="l" rtl="0">
              <a:buNone/>
            </a:pPr>
            <a:r>
              <a:rPr lang="en-US" dirty="0" smtClean="0"/>
              <a:t>respect patients' rights to engage with us in a manner that respects their autonomy and empowers them to take charge of their own healthcare and make decisions in their own best interests to the extent they choose; </a:t>
            </a:r>
          </a:p>
          <a:p>
            <a:pPr lvl="0" algn="l" rtl="0">
              <a:buNone/>
            </a:pPr>
            <a:r>
              <a:rPr lang="en-US" dirty="0" smtClean="0"/>
              <a:t>facilitate patient access to appropriate materials and information technology to support care decisions and education; </a:t>
            </a:r>
          </a:p>
          <a:p>
            <a:pPr lvl="0" algn="l" rtl="0">
              <a:buNone/>
            </a:pPr>
            <a:r>
              <a:rPr lang="en-US" dirty="0" smtClean="0"/>
              <a:t>promptly explain the results of investigations to patients; </a:t>
            </a:r>
          </a:p>
          <a:p>
            <a:pPr lvl="0" algn="l" rtl="0">
              <a:buNone/>
            </a:pPr>
            <a:r>
              <a:rPr lang="en-US" dirty="0" smtClean="0"/>
              <a:t>treat patients with respect whatever their life choices and beliefs; </a:t>
            </a:r>
          </a:p>
          <a:p>
            <a:pPr lvl="0" algn="l" rtl="0">
              <a:buNone/>
            </a:pPr>
            <a:r>
              <a:rPr lang="en-US" dirty="0" smtClean="0"/>
              <a:t>treat patients even though their actions may have contributed to their condition; </a:t>
            </a:r>
          </a:p>
          <a:p>
            <a:pPr lvl="0" algn="l" rtl="0">
              <a:buNone/>
            </a:pPr>
            <a:r>
              <a:rPr lang="en-US" dirty="0" smtClean="0"/>
              <a:t>ensure that our personal views do not affect the quality of our professional relationship with patients or the treatment we provide or arrange; </a:t>
            </a:r>
          </a:p>
          <a:p>
            <a:pPr lvl="0" algn="l" rtl="0">
              <a:buNone/>
            </a:pPr>
            <a:r>
              <a:rPr lang="en-US" dirty="0" smtClean="0"/>
              <a:t>adapt our care to the effects of our patients’ age, ethnicity, gender, and health beliefs as indicated by evidence; </a:t>
            </a:r>
          </a:p>
          <a:p>
            <a:pPr lvl="0" algn="l" rtl="0">
              <a:buNone/>
            </a:pPr>
            <a:r>
              <a:rPr lang="en-US" dirty="0" smtClean="0"/>
              <a:t>avoid differences in treatment of similar patients if the differences are not based on evidence; </a:t>
            </a:r>
          </a:p>
          <a:p>
            <a:pPr lvl="0" algn="l" rtl="0">
              <a:buNone/>
            </a:pPr>
            <a:r>
              <a:rPr lang="en-US" dirty="0" smtClean="0"/>
              <a:t>assist patients in selecting hospitals or other institutions when needed for their care; </a:t>
            </a:r>
          </a:p>
          <a:p>
            <a:pPr lvl="0" algn="l" rtl="0">
              <a:buNone/>
            </a:pPr>
            <a:r>
              <a:rPr lang="en-US" dirty="0" smtClean="0"/>
              <a:t>help patients understand any limits imposed on their care by their insurance providers. </a:t>
            </a:r>
          </a:p>
        </p:txBody>
      </p:sp>
      <p:sp>
        <p:nvSpPr>
          <p:cNvPr id="4" name="Date Placeholder 3"/>
          <p:cNvSpPr>
            <a:spLocks noGrp="1"/>
          </p:cNvSpPr>
          <p:nvPr>
            <p:ph type="dt" sz="half" idx="10"/>
          </p:nvPr>
        </p:nvSpPr>
        <p:spPr/>
        <p:txBody>
          <a:bodyPr/>
          <a:lstStyle/>
          <a:p>
            <a:fld id="{3C8C5AA9-50E9-41D6-910C-FF04C91F2A1E}"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52</a:t>
            </a:fld>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p:txBody>
          <a:bodyPr>
            <a:normAutofit fontScale="55000" lnSpcReduction="20000"/>
          </a:bodyPr>
          <a:lstStyle/>
          <a:p>
            <a:pPr algn="l" rtl="0">
              <a:buNone/>
            </a:pPr>
            <a:r>
              <a:rPr lang="en-US" b="1" dirty="0" smtClean="0"/>
              <a:t>1.4.3 Managing special circumstances </a:t>
            </a:r>
            <a:endParaRPr lang="en-US" dirty="0" smtClean="0"/>
          </a:p>
          <a:p>
            <a:pPr algn="l" rtl="0">
              <a:buNone/>
            </a:pPr>
            <a:r>
              <a:rPr lang="en-US" dirty="0" smtClean="0"/>
              <a:t>We: </a:t>
            </a:r>
          </a:p>
          <a:p>
            <a:pPr algn="l" rtl="0">
              <a:buNone/>
            </a:pPr>
            <a:r>
              <a:rPr lang="en-US" dirty="0" smtClean="0"/>
              <a:t>make efforts to anticipate the patient’s </a:t>
            </a:r>
            <a:r>
              <a:rPr lang="en-US" dirty="0" err="1" smtClean="0"/>
              <a:t>pain3</a:t>
            </a:r>
            <a:r>
              <a:rPr lang="en-US" dirty="0" smtClean="0"/>
              <a:t> and distress and take steps to alleviate or manage them; </a:t>
            </a:r>
          </a:p>
          <a:p>
            <a:pPr algn="l" rtl="0">
              <a:buNone/>
            </a:pPr>
            <a:r>
              <a:rPr lang="en-US" dirty="0" smtClean="0"/>
              <a:t>provide effective and compassionate end-of-life care; </a:t>
            </a:r>
          </a:p>
          <a:p>
            <a:pPr algn="l" rtl="0">
              <a:buNone/>
            </a:pPr>
            <a:r>
              <a:rPr lang="en-US" dirty="0" smtClean="0"/>
              <a:t>offer assistance in an emergency, wherever it may arise, taking account of safety, our competence, and the availability of other options for care; </a:t>
            </a:r>
          </a:p>
          <a:p>
            <a:pPr algn="l" rtl="0">
              <a:buNone/>
            </a:pPr>
            <a:r>
              <a:rPr lang="en-US" dirty="0" smtClean="0"/>
              <a:t>treat patients even though their medical condition may put us at risk; when a patient poses a risk to our health or safety, however, we should take whatever steps are necessary to minimize the risk or make suitable alternative arrangements for treatment. </a:t>
            </a:r>
          </a:p>
        </p:txBody>
      </p:sp>
      <p:sp>
        <p:nvSpPr>
          <p:cNvPr id="4" name="Date Placeholder 3"/>
          <p:cNvSpPr>
            <a:spLocks noGrp="1"/>
          </p:cNvSpPr>
          <p:nvPr>
            <p:ph type="dt" sz="half" idx="10"/>
          </p:nvPr>
        </p:nvSpPr>
        <p:spPr/>
        <p:txBody>
          <a:bodyPr/>
          <a:lstStyle/>
          <a:p>
            <a:fld id="{248D30C1-25EB-45DB-A5EB-980B63DDD10C}"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53</a:t>
            </a:fld>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p:txBody>
          <a:bodyPr>
            <a:normAutofit fontScale="55000" lnSpcReduction="20000"/>
          </a:bodyPr>
          <a:lstStyle/>
          <a:p>
            <a:pPr algn="l" rtl="0">
              <a:buNone/>
            </a:pPr>
            <a:r>
              <a:rPr lang="en-US" b="1" dirty="0" smtClean="0"/>
              <a:t>1.4.4 Ending our relationship with a patient </a:t>
            </a:r>
            <a:endParaRPr lang="en-US" dirty="0" smtClean="0"/>
          </a:p>
          <a:p>
            <a:pPr algn="l" rtl="0">
              <a:buNone/>
            </a:pPr>
            <a:r>
              <a:rPr lang="en-US" dirty="0" smtClean="0"/>
              <a:t>Circumstances arise occasionally in which we may find it necessary to end our professional relationship with a patient. We should not end a relationship with a patient solely because of a complaint the patient has made about us or our team. When we do end a professional relationship with a patient, we: </a:t>
            </a:r>
          </a:p>
          <a:p>
            <a:pPr lvl="0" algn="l" rtl="0">
              <a:buNone/>
            </a:pPr>
            <a:r>
              <a:rPr lang="en-US" dirty="0" smtClean="0"/>
              <a:t>are certain that our decision is fair; </a:t>
            </a:r>
          </a:p>
          <a:p>
            <a:pPr lvl="0" algn="l" rtl="0">
              <a:buNone/>
            </a:pPr>
            <a:r>
              <a:rPr lang="en-US" dirty="0" smtClean="0"/>
              <a:t>are prepared to justify our decision; </a:t>
            </a:r>
          </a:p>
          <a:p>
            <a:pPr lvl="0" algn="l" rtl="0">
              <a:buNone/>
            </a:pPr>
            <a:r>
              <a:rPr lang="en-US" dirty="0" smtClean="0"/>
              <a:t>inform the patient of our decision and the reasons for ending the professional relationship, and do so in writing whenever practical; </a:t>
            </a:r>
          </a:p>
          <a:p>
            <a:pPr lvl="0" algn="l" rtl="0">
              <a:buNone/>
            </a:pPr>
            <a:r>
              <a:rPr lang="en-US" dirty="0" smtClean="0"/>
              <a:t>assist the patient in finding an alternate appropriate source of care. </a:t>
            </a:r>
          </a:p>
        </p:txBody>
      </p:sp>
      <p:sp>
        <p:nvSpPr>
          <p:cNvPr id="4" name="Date Placeholder 3"/>
          <p:cNvSpPr>
            <a:spLocks noGrp="1"/>
          </p:cNvSpPr>
          <p:nvPr>
            <p:ph type="dt" sz="half" idx="10"/>
          </p:nvPr>
        </p:nvSpPr>
        <p:spPr/>
        <p:txBody>
          <a:bodyPr/>
          <a:lstStyle/>
          <a:p>
            <a:fld id="{970923AF-7D5F-4DA0-8198-E8CE62B2567E}"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54</a:t>
            </a:fld>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a:xfrm>
            <a:off x="381000" y="1428736"/>
            <a:ext cx="7498080" cy="4819664"/>
          </a:xfrm>
        </p:spPr>
        <p:txBody>
          <a:bodyPr>
            <a:normAutofit fontScale="92500" lnSpcReduction="10000"/>
          </a:bodyPr>
          <a:lstStyle/>
          <a:p>
            <a:pPr algn="l" rtl="0">
              <a:buNone/>
            </a:pPr>
            <a:r>
              <a:rPr lang="en-US" b="1" dirty="0" smtClean="0"/>
              <a:t>1.5 Collaborating to provide care </a:t>
            </a:r>
            <a:endParaRPr lang="en-US" dirty="0" smtClean="0"/>
          </a:p>
          <a:p>
            <a:pPr algn="l" rtl="0">
              <a:buNone/>
            </a:pPr>
            <a:r>
              <a:rPr lang="en-US" dirty="0" smtClean="0"/>
              <a:t>Good patient care requires that we cooperate with colleagues and work with healthcare professionals, including those from other disciplines. Sharing information with other healthcare professionals is essential for safe and effective patient care. </a:t>
            </a:r>
          </a:p>
        </p:txBody>
      </p:sp>
      <p:sp>
        <p:nvSpPr>
          <p:cNvPr id="4" name="Date Placeholder 3"/>
          <p:cNvSpPr>
            <a:spLocks noGrp="1"/>
          </p:cNvSpPr>
          <p:nvPr>
            <p:ph type="dt" sz="half" idx="10"/>
          </p:nvPr>
        </p:nvSpPr>
        <p:spPr/>
        <p:txBody>
          <a:bodyPr/>
          <a:lstStyle/>
          <a:p>
            <a:fld id="{2C15CCF5-6D32-4B63-B369-2F31AD323A98}"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55</a:t>
            </a:fld>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a:xfrm>
            <a:off x="381000" y="1428736"/>
            <a:ext cx="7498080" cy="4819664"/>
          </a:xfrm>
        </p:spPr>
        <p:txBody>
          <a:bodyPr>
            <a:normAutofit fontScale="40000" lnSpcReduction="20000"/>
          </a:bodyPr>
          <a:lstStyle/>
          <a:p>
            <a:pPr algn="l" rtl="0">
              <a:buNone/>
            </a:pPr>
            <a:r>
              <a:rPr lang="en-US" b="1" dirty="0" smtClean="0"/>
              <a:t>1.5.1 Entrusting patients to colleagues </a:t>
            </a:r>
            <a:endParaRPr lang="en-US" dirty="0" smtClean="0"/>
          </a:p>
          <a:p>
            <a:pPr algn="l" rtl="0">
              <a:buNone/>
            </a:pPr>
            <a:r>
              <a:rPr lang="en-US" dirty="0" smtClean="0"/>
              <a:t>We: </a:t>
            </a:r>
          </a:p>
          <a:p>
            <a:pPr lvl="0" algn="l" rtl="0">
              <a:buNone/>
            </a:pPr>
            <a:r>
              <a:rPr lang="en-US" dirty="0" smtClean="0"/>
              <a:t>consult and take advice from colleagues, when appropriate, and negotiate when conflicts exist; </a:t>
            </a:r>
          </a:p>
          <a:p>
            <a:pPr lvl="0" algn="l" rtl="0">
              <a:buNone/>
            </a:pPr>
            <a:r>
              <a:rPr lang="en-US" dirty="0" smtClean="0"/>
              <a:t>refer a patient to another qualified practitioner, when in the patient’s best interests; </a:t>
            </a:r>
          </a:p>
          <a:p>
            <a:pPr lvl="0" algn="l" rtl="0">
              <a:buNone/>
            </a:pPr>
            <a:r>
              <a:rPr lang="en-US" dirty="0" smtClean="0"/>
              <a:t>respect the patient’s right to seek another opinion; </a:t>
            </a:r>
          </a:p>
          <a:p>
            <a:pPr lvl="0" algn="l" rtl="0">
              <a:buNone/>
            </a:pPr>
            <a:r>
              <a:rPr lang="en-US" dirty="0" smtClean="0"/>
              <a:t>ensure that arrangements are made for the continuing care of the patient by an appropriately qualified professional when we will not provide that care; </a:t>
            </a:r>
          </a:p>
          <a:p>
            <a:pPr lvl="0" algn="l" rtl="0">
              <a:buNone/>
            </a:pPr>
            <a:r>
              <a:rPr lang="en-US" dirty="0" smtClean="0"/>
              <a:t>ensure that, when we are off duty, suitable arrangements have been made for our patients’ medical care, including effective hand-off procedures in which responsibilities are clearly delineated and communicated; </a:t>
            </a:r>
          </a:p>
          <a:p>
            <a:pPr lvl="0" algn="l" rtl="0">
              <a:buNone/>
            </a:pPr>
            <a:r>
              <a:rPr lang="en-US" dirty="0" smtClean="0"/>
              <a:t>ensure that, when the responsibility for the patient is being transferred to another provider or another care setting, expectations and responsibilities have been clearly delineated and communicated; </a:t>
            </a:r>
          </a:p>
          <a:p>
            <a:pPr lvl="0" algn="l" rtl="0">
              <a:buNone/>
            </a:pPr>
            <a:r>
              <a:rPr lang="en-US" dirty="0" smtClean="0"/>
              <a:t>perform agreed upon roles and responsibilities as a member of healthcare teams. </a:t>
            </a:r>
          </a:p>
        </p:txBody>
      </p:sp>
      <p:sp>
        <p:nvSpPr>
          <p:cNvPr id="4" name="Date Placeholder 3"/>
          <p:cNvSpPr>
            <a:spLocks noGrp="1"/>
          </p:cNvSpPr>
          <p:nvPr>
            <p:ph type="dt" sz="half" idx="10"/>
          </p:nvPr>
        </p:nvSpPr>
        <p:spPr/>
        <p:txBody>
          <a:bodyPr/>
          <a:lstStyle/>
          <a:p>
            <a:fld id="{BF484997-5FCF-4288-A8A1-C996283029E9}"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56</a:t>
            </a:fld>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79000" r="-7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7498080" cy="838184"/>
          </a:xfrm>
        </p:spPr>
        <p:txBody>
          <a:bodyPr>
            <a:normAutofit fontScale="90000"/>
          </a:bodyPr>
          <a:lstStyle/>
          <a:p>
            <a:r>
              <a:rPr lang="en-US" b="1" dirty="0" smtClean="0">
                <a:latin typeface="Arial Black" pitchFamily="34" charset="0"/>
              </a:rPr>
              <a:t>PATIENT CARE </a:t>
            </a:r>
            <a:endParaRPr lang="fa-IR" dirty="0">
              <a:latin typeface="Arial Black" pitchFamily="34" charset="0"/>
            </a:endParaRPr>
          </a:p>
        </p:txBody>
      </p:sp>
      <p:sp>
        <p:nvSpPr>
          <p:cNvPr id="3" name="Content Placeholder 2"/>
          <p:cNvSpPr>
            <a:spLocks noGrp="1"/>
          </p:cNvSpPr>
          <p:nvPr>
            <p:ph idx="1"/>
          </p:nvPr>
        </p:nvSpPr>
        <p:spPr/>
        <p:txBody>
          <a:bodyPr>
            <a:normAutofit fontScale="55000" lnSpcReduction="20000"/>
          </a:bodyPr>
          <a:lstStyle/>
          <a:p>
            <a:pPr algn="l" rtl="0">
              <a:buNone/>
            </a:pPr>
            <a:r>
              <a:rPr lang="en-US" b="1" dirty="0" smtClean="0"/>
              <a:t>1.5.2 Communicating to colleagues about patients </a:t>
            </a:r>
            <a:endParaRPr lang="en-US" dirty="0" smtClean="0"/>
          </a:p>
          <a:p>
            <a:pPr algn="l" rtl="0">
              <a:buNone/>
            </a:pPr>
            <a:r>
              <a:rPr lang="en-US" dirty="0" smtClean="0"/>
              <a:t>We: </a:t>
            </a:r>
          </a:p>
          <a:p>
            <a:pPr algn="l" rtl="0">
              <a:buNone/>
            </a:pPr>
            <a:r>
              <a:rPr lang="en-US" dirty="0" smtClean="0"/>
              <a:t>keep clear, accurate, timely and legible records, reporting the relevant clinical findings, the decisions made, the information given to patients, and any drugs prescribed or other investigation or treatment; </a:t>
            </a:r>
          </a:p>
          <a:p>
            <a:pPr lvl="0" algn="l" rtl="0">
              <a:buNone/>
            </a:pPr>
            <a:r>
              <a:rPr lang="en-US" dirty="0" smtClean="0"/>
              <a:t/>
            </a:r>
            <a:br>
              <a:rPr lang="en-US" dirty="0" smtClean="0"/>
            </a:br>
            <a:r>
              <a:rPr lang="en-US" dirty="0" smtClean="0"/>
              <a:t>communicate appropriate and timely information about the patient and the patient’s condition to other members of the healthcare team; </a:t>
            </a:r>
          </a:p>
          <a:p>
            <a:pPr lvl="0" algn="l" rtl="0">
              <a:buNone/>
            </a:pPr>
            <a:r>
              <a:rPr lang="en-US" dirty="0" smtClean="0"/>
              <a:t>communicate the expectation that other team members provide appropriate information back to us. </a:t>
            </a:r>
          </a:p>
          <a:p>
            <a:pPr algn="l" rtl="0">
              <a:buNone/>
            </a:pPr>
            <a:endParaRPr lang="fa-IR" dirty="0"/>
          </a:p>
        </p:txBody>
      </p:sp>
      <p:sp>
        <p:nvSpPr>
          <p:cNvPr id="4" name="Date Placeholder 3"/>
          <p:cNvSpPr>
            <a:spLocks noGrp="1"/>
          </p:cNvSpPr>
          <p:nvPr>
            <p:ph type="dt" sz="half" idx="10"/>
          </p:nvPr>
        </p:nvSpPr>
        <p:spPr/>
        <p:txBody>
          <a:bodyPr/>
          <a:lstStyle/>
          <a:p>
            <a:fld id="{42231B76-0F00-46A5-9DC8-AE56CF1B16BB}"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57</a:t>
            </a:fld>
            <a:endParaRPr 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9000" r="-9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83B1E8-9F43-48C0-B320-86A4F5E594DA}" type="datetime1">
              <a:rPr lang="en-US" smtClean="0"/>
              <a:pPr/>
              <a:t>2/1/2018</a:t>
            </a:fld>
            <a:endParaRPr lang="en-US"/>
          </a:p>
        </p:txBody>
      </p:sp>
      <p:sp>
        <p:nvSpPr>
          <p:cNvPr id="4" name="Slide Number Placeholder 3"/>
          <p:cNvSpPr>
            <a:spLocks noGrp="1"/>
          </p:cNvSpPr>
          <p:nvPr>
            <p:ph type="sldNum" sz="quarter" idx="12"/>
          </p:nvPr>
        </p:nvSpPr>
        <p:spPr/>
        <p:txBody>
          <a:bodyPr/>
          <a:lstStyle/>
          <a:p>
            <a:fld id="{B5269FFE-F900-4130-8069-7BA459080E72}" type="slidenum">
              <a:rPr lang="en-US" smtClean="0"/>
              <a:pPr/>
              <a:t>58</a:t>
            </a:fld>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تعهد به توانمندي حرفه‌اي</a:t>
            </a:r>
            <a:endParaRPr lang="en-US" dirty="0"/>
          </a:p>
        </p:txBody>
      </p:sp>
      <p:sp>
        <p:nvSpPr>
          <p:cNvPr id="2" name="Content Placeholder 1"/>
          <p:cNvSpPr>
            <a:spLocks noGrp="1"/>
          </p:cNvSpPr>
          <p:nvPr>
            <p:ph idx="1"/>
          </p:nvPr>
        </p:nvSpPr>
        <p:spPr/>
        <p:txBody>
          <a:bodyPr>
            <a:noAutofit/>
          </a:bodyPr>
          <a:lstStyle/>
          <a:p>
            <a:pPr algn="justLow">
              <a:lnSpc>
                <a:spcPct val="150000"/>
              </a:lnSpc>
              <a:buNone/>
            </a:pPr>
            <a:r>
              <a:rPr lang="fa-IR" sz="3200" b="1" dirty="0" smtClean="0"/>
              <a:t>پزشكان بايد به آموزش مداوم خود در تمام طول زندگي حرفه‌اي پايبند باشند و دانش و مهارت‌هاي لازم و به روز را به دست آوردند. سيستم سلامت نيز موظف است فرآيندي كه طي آن تمام اعضاء اين سيستم بتوانند توانمندي‌هاي لازم را كسب و به روز نمايند را تدارك ببينند. </a:t>
            </a:r>
            <a:endParaRPr lang="en-US" sz="3200" b="1" dirty="0"/>
          </a:p>
        </p:txBody>
      </p:sp>
      <p:sp>
        <p:nvSpPr>
          <p:cNvPr id="4" name="Slide Number Placeholder 3"/>
          <p:cNvSpPr>
            <a:spLocks noGrp="1"/>
          </p:cNvSpPr>
          <p:nvPr>
            <p:ph type="sldNum" sz="quarter" idx="12"/>
          </p:nvPr>
        </p:nvSpPr>
        <p:spPr/>
        <p:txBody>
          <a:bodyPr/>
          <a:lstStyle/>
          <a:p>
            <a:fld id="{A72DB5CF-B4BE-4B11-9BE9-10CC237BCC0C}" type="slidenum">
              <a:rPr lang="en-US" smtClean="0"/>
              <a:pPr/>
              <a:t>59</a:t>
            </a:fld>
            <a:endParaRPr lang="en-US"/>
          </a:p>
        </p:txBody>
      </p:sp>
      <p:sp>
        <p:nvSpPr>
          <p:cNvPr id="6" name="Date Placeholder 5"/>
          <p:cNvSpPr>
            <a:spLocks noGrp="1"/>
          </p:cNvSpPr>
          <p:nvPr>
            <p:ph type="dt" sz="half" idx="10"/>
          </p:nvPr>
        </p:nvSpPr>
        <p:spPr/>
        <p:txBody>
          <a:bodyPr/>
          <a:lstStyle/>
          <a:p>
            <a:fld id="{B40F20D7-D39F-4333-9E1B-E3E1555FFCE3}" type="datetime1">
              <a:rPr lang="en-US" smtClean="0"/>
              <a:pPr/>
              <a:t>2/1/2018</a:t>
            </a:fld>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مشخصات يك حرفه </a:t>
            </a:r>
            <a:endParaRPr lang="en-US" dirty="0"/>
          </a:p>
        </p:txBody>
      </p:sp>
      <p:sp>
        <p:nvSpPr>
          <p:cNvPr id="2" name="Content Placeholder 1"/>
          <p:cNvSpPr>
            <a:spLocks noGrp="1"/>
          </p:cNvSpPr>
          <p:nvPr>
            <p:ph idx="1"/>
          </p:nvPr>
        </p:nvSpPr>
        <p:spPr/>
        <p:txBody>
          <a:bodyPr>
            <a:noAutofit/>
          </a:bodyPr>
          <a:lstStyle/>
          <a:p>
            <a:pPr marL="514350" lvl="0" indent="-514350" algn="justLow">
              <a:lnSpc>
                <a:spcPct val="150000"/>
              </a:lnSpc>
              <a:buFont typeface="+mj-lt"/>
              <a:buAutoNum type="arabicPeriod"/>
            </a:pPr>
            <a:r>
              <a:rPr lang="fa-IR" sz="3600" dirty="0" smtClean="0"/>
              <a:t>اشتغال به حرفه عموماً نياز به دانش يا مهارت تخصصي دارد </a:t>
            </a:r>
            <a:endParaRPr lang="en-US" sz="3600" dirty="0" smtClean="0"/>
          </a:p>
          <a:p>
            <a:pPr marL="514350" lvl="0" indent="-514350" algn="justLow">
              <a:lnSpc>
                <a:spcPct val="150000"/>
              </a:lnSpc>
              <a:buFont typeface="+mj-lt"/>
              <a:buAutoNum type="arabicPeriod"/>
            </a:pPr>
            <a:r>
              <a:rPr lang="fa-IR" sz="3600" dirty="0" smtClean="0"/>
              <a:t>جامعه به اعضاء حرفه امتيازات خاصي را اعطا مي‎کند  </a:t>
            </a:r>
            <a:endParaRPr lang="en-US" sz="3600" dirty="0" smtClean="0"/>
          </a:p>
          <a:p>
            <a:pPr marL="514350" lvl="0" indent="-514350" algn="justLow">
              <a:lnSpc>
                <a:spcPct val="150000"/>
              </a:lnSpc>
              <a:buFont typeface="+mj-lt"/>
              <a:buAutoNum type="arabicPeriod"/>
            </a:pPr>
            <a:r>
              <a:rPr lang="fa-IR" sz="3600" dirty="0" smtClean="0"/>
              <a:t>جامعه از آنها انتظار دارد در ارائه خدمت اجتماعي منافع جامعه را بر منافع خود مقدم بدارند. </a:t>
            </a:r>
            <a:endParaRPr lang="en-US" sz="3600" dirty="0" smtClean="0"/>
          </a:p>
          <a:p>
            <a:pPr marL="514350" indent="-514350" algn="justLow">
              <a:lnSpc>
                <a:spcPct val="150000"/>
              </a:lnSpc>
              <a:buFont typeface="+mj-lt"/>
              <a:buAutoNum type="arabicPeriod"/>
            </a:pPr>
            <a:endParaRPr lang="en-US" sz="3600" dirty="0"/>
          </a:p>
        </p:txBody>
      </p:sp>
      <p:sp>
        <p:nvSpPr>
          <p:cNvPr id="4" name="Slide Number Placeholder 3"/>
          <p:cNvSpPr>
            <a:spLocks noGrp="1"/>
          </p:cNvSpPr>
          <p:nvPr>
            <p:ph type="sldNum" sz="quarter" idx="12"/>
          </p:nvPr>
        </p:nvSpPr>
        <p:spPr/>
        <p:txBody>
          <a:bodyPr/>
          <a:lstStyle/>
          <a:p>
            <a:fld id="{A72DB5CF-B4BE-4B11-9BE9-10CC237BCC0C}" type="slidenum">
              <a:rPr lang="en-US" smtClean="0"/>
              <a:pPr/>
              <a:t>6</a:t>
            </a:fld>
            <a:endParaRPr lang="en-US"/>
          </a:p>
        </p:txBody>
      </p:sp>
      <p:sp>
        <p:nvSpPr>
          <p:cNvPr id="6" name="Date Placeholder 5"/>
          <p:cNvSpPr>
            <a:spLocks noGrp="1"/>
          </p:cNvSpPr>
          <p:nvPr>
            <p:ph type="dt" sz="half" idx="10"/>
          </p:nvPr>
        </p:nvSpPr>
        <p:spPr/>
        <p:txBody>
          <a:bodyPr/>
          <a:lstStyle/>
          <a:p>
            <a:fld id="{EE1EB7CB-E9BC-4D2B-81D2-F3C729017238}" type="datetime1">
              <a:rPr lang="en-US" smtClean="0"/>
              <a:pPr/>
              <a:t>2/1/2018</a:t>
            </a:fld>
            <a:endParaRPr lang="en-US"/>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533400"/>
            <a:ext cx="8229600" cy="1143000"/>
          </a:xfrm>
        </p:spPr>
        <p:txBody>
          <a:bodyPr/>
          <a:lstStyle/>
          <a:p>
            <a:r>
              <a:rPr lang="fa-IR" dirty="0" smtClean="0"/>
              <a:t>تعهد به صداقت با بيماران:</a:t>
            </a:r>
            <a:endParaRPr lang="en-US" dirty="0"/>
          </a:p>
        </p:txBody>
      </p:sp>
      <p:sp>
        <p:nvSpPr>
          <p:cNvPr id="2" name="Content Placeholder 1"/>
          <p:cNvSpPr>
            <a:spLocks noGrp="1"/>
          </p:cNvSpPr>
          <p:nvPr>
            <p:ph idx="1"/>
          </p:nvPr>
        </p:nvSpPr>
        <p:spPr>
          <a:xfrm>
            <a:off x="457200" y="1828800"/>
            <a:ext cx="8229600" cy="4922520"/>
          </a:xfrm>
        </p:spPr>
        <p:txBody>
          <a:bodyPr>
            <a:normAutofit/>
          </a:bodyPr>
          <a:lstStyle/>
          <a:p>
            <a:pPr algn="justLow"/>
            <a:r>
              <a:rPr lang="fa-IR" sz="2800" b="1" dirty="0" smtClean="0"/>
              <a:t>پزشكان بايد قبل از اخذ رضايت و در كل دوره درماني اطلاعات مربوط به وضعيت سلامتي بيماران را كامل و صادقانه در اختيار ايشان قرار دهند. ارائه اطلاعات به ميزاني لازم است كه بيمار بتواند براي دوره درماني خود تصميم‌گيري نمايد. هم‌چنين در وقوع صدمه ناشي از خطاي پزشكي بيمار بايد سريع از آن مطلع شود زيرا در غير اين صورت اعتماد بيمار و جامعه نسبت به پزشكان به شدت خدشه‌دار مي‌شود. </a:t>
            </a:r>
            <a:endParaRPr lang="en-US" sz="2800" b="1" dirty="0" smtClean="0"/>
          </a:p>
          <a:p>
            <a:pPr algn="justLow"/>
            <a:r>
              <a:rPr lang="fa-IR" sz="2800" b="1" dirty="0" smtClean="0"/>
              <a:t>گزارش و تجزيه تحليل خطا جزء لازم و ضروري سيستم سلامت براي كنترل و پيش‌گيري از خطا است و براي جبران خسارت طرف صدمه ديده ضروري است.</a:t>
            </a:r>
            <a:endParaRPr lang="en-US" sz="2800" b="1" dirty="0" smtClean="0"/>
          </a:p>
        </p:txBody>
      </p:sp>
      <p:sp>
        <p:nvSpPr>
          <p:cNvPr id="4" name="Slide Number Placeholder 3"/>
          <p:cNvSpPr>
            <a:spLocks noGrp="1"/>
          </p:cNvSpPr>
          <p:nvPr>
            <p:ph type="sldNum" sz="quarter" idx="12"/>
          </p:nvPr>
        </p:nvSpPr>
        <p:spPr/>
        <p:txBody>
          <a:bodyPr/>
          <a:lstStyle/>
          <a:p>
            <a:fld id="{A72DB5CF-B4BE-4B11-9BE9-10CC237BCC0C}" type="slidenum">
              <a:rPr lang="en-US" smtClean="0"/>
              <a:pPr/>
              <a:t>60</a:t>
            </a:fld>
            <a:endParaRPr lang="en-US"/>
          </a:p>
        </p:txBody>
      </p:sp>
      <p:sp>
        <p:nvSpPr>
          <p:cNvPr id="6" name="Date Placeholder 5"/>
          <p:cNvSpPr>
            <a:spLocks noGrp="1"/>
          </p:cNvSpPr>
          <p:nvPr>
            <p:ph type="dt" sz="half" idx="10"/>
          </p:nvPr>
        </p:nvSpPr>
        <p:spPr/>
        <p:txBody>
          <a:bodyPr/>
          <a:lstStyle/>
          <a:p>
            <a:fld id="{09E7CED3-02D4-43C6-A762-538A91FBF2DC}" type="datetime1">
              <a:rPr lang="en-US" smtClean="0"/>
              <a:pPr/>
              <a:t>2/1/2018</a:t>
            </a:fld>
            <a:endParaRPr lang="en-US"/>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تعهد به رازداري</a:t>
            </a:r>
            <a:endParaRPr lang="en-US" dirty="0"/>
          </a:p>
        </p:txBody>
      </p:sp>
      <p:sp>
        <p:nvSpPr>
          <p:cNvPr id="2" name="Content Placeholder 1"/>
          <p:cNvSpPr>
            <a:spLocks noGrp="1"/>
          </p:cNvSpPr>
          <p:nvPr>
            <p:ph idx="1"/>
          </p:nvPr>
        </p:nvSpPr>
        <p:spPr/>
        <p:txBody>
          <a:bodyPr>
            <a:normAutofit/>
          </a:bodyPr>
          <a:lstStyle/>
          <a:p>
            <a:pPr algn="justLow">
              <a:lnSpc>
                <a:spcPct val="150000"/>
              </a:lnSpc>
              <a:buNone/>
            </a:pPr>
            <a:r>
              <a:rPr lang="fa-IR" sz="3200" b="1" dirty="0" smtClean="0"/>
              <a:t> لازمه‌ي كسب اعتماد بيماران رعايت رازداري و حفاظت از اطلاعات بيماران است. امروزه با گسترش استفاده از سيستم‌هاي بايگاني الكترونيك اطلاعات و افزايش دسترسي به اطلاعات ژنتيك رعايت اين مهم بيش از پيش لازم است. </a:t>
            </a:r>
            <a:endParaRPr lang="en-US" sz="3200" b="1" dirty="0" smtClean="0"/>
          </a:p>
        </p:txBody>
      </p:sp>
      <p:sp>
        <p:nvSpPr>
          <p:cNvPr id="4" name="Slide Number Placeholder 3"/>
          <p:cNvSpPr>
            <a:spLocks noGrp="1"/>
          </p:cNvSpPr>
          <p:nvPr>
            <p:ph type="sldNum" sz="quarter" idx="12"/>
          </p:nvPr>
        </p:nvSpPr>
        <p:spPr/>
        <p:txBody>
          <a:bodyPr/>
          <a:lstStyle/>
          <a:p>
            <a:fld id="{A72DB5CF-B4BE-4B11-9BE9-10CC237BCC0C}" type="slidenum">
              <a:rPr lang="en-US" smtClean="0"/>
              <a:pPr/>
              <a:t>61</a:t>
            </a:fld>
            <a:endParaRPr lang="en-US"/>
          </a:p>
        </p:txBody>
      </p:sp>
      <p:sp>
        <p:nvSpPr>
          <p:cNvPr id="6" name="Date Placeholder 5"/>
          <p:cNvSpPr>
            <a:spLocks noGrp="1"/>
          </p:cNvSpPr>
          <p:nvPr>
            <p:ph type="dt" sz="half" idx="10"/>
          </p:nvPr>
        </p:nvSpPr>
        <p:spPr/>
        <p:txBody>
          <a:bodyPr/>
          <a:lstStyle/>
          <a:p>
            <a:fld id="{32D9BD9C-978D-4D15-84F1-65BB672A5A7D}" type="datetime1">
              <a:rPr lang="en-US" smtClean="0"/>
              <a:pPr/>
              <a:t>2/1/2018</a:t>
            </a:fld>
            <a:endParaRPr lang="en-US"/>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33400"/>
            <a:ext cx="8229600" cy="1143000"/>
          </a:xfrm>
        </p:spPr>
        <p:txBody>
          <a:bodyPr/>
          <a:lstStyle/>
          <a:p>
            <a:r>
              <a:rPr lang="fa-IR" dirty="0" smtClean="0"/>
              <a:t>تعهد به حفظ رابطه مناسب با بيماران:</a:t>
            </a:r>
            <a:endParaRPr lang="en-US" dirty="0"/>
          </a:p>
        </p:txBody>
      </p:sp>
      <p:sp>
        <p:nvSpPr>
          <p:cNvPr id="2" name="Content Placeholder 1"/>
          <p:cNvSpPr>
            <a:spLocks noGrp="1"/>
          </p:cNvSpPr>
          <p:nvPr>
            <p:ph idx="1"/>
          </p:nvPr>
        </p:nvSpPr>
        <p:spPr/>
        <p:txBody>
          <a:bodyPr>
            <a:noAutofit/>
          </a:bodyPr>
          <a:lstStyle/>
          <a:p>
            <a:pPr algn="justLow">
              <a:lnSpc>
                <a:spcPct val="150000"/>
              </a:lnSpc>
              <a:buNone/>
            </a:pPr>
            <a:r>
              <a:rPr lang="fa-IR" sz="3200" b="1" dirty="0" smtClean="0"/>
              <a:t>بنا به طبيعت اجتناب‌ناپذير وابستگي و آسيب‌پذيري بيماران كه آن‌ها را در موقعيت پايين‌تر در رابطه با پزشكان قرار مي‌دهد، پزشكان بايد از يك‌سري روابط با بيماران خود بپرهيزند. بطور کلي پزشكان بايد از استثمار بيماران براي كسب هرگونه منافع شخصي اعم از منافع مادي، بهره‌ي جنسي و ساير منافع خود بپرهيزند. </a:t>
            </a:r>
            <a:endParaRPr lang="en-US" sz="3200" b="1" dirty="0"/>
          </a:p>
        </p:txBody>
      </p:sp>
      <p:sp>
        <p:nvSpPr>
          <p:cNvPr id="4" name="Slide Number Placeholder 3"/>
          <p:cNvSpPr>
            <a:spLocks noGrp="1"/>
          </p:cNvSpPr>
          <p:nvPr>
            <p:ph type="sldNum" sz="quarter" idx="12"/>
          </p:nvPr>
        </p:nvSpPr>
        <p:spPr/>
        <p:txBody>
          <a:bodyPr/>
          <a:lstStyle/>
          <a:p>
            <a:fld id="{A72DB5CF-B4BE-4B11-9BE9-10CC237BCC0C}" type="slidenum">
              <a:rPr lang="en-US" smtClean="0"/>
              <a:pPr/>
              <a:t>62</a:t>
            </a:fld>
            <a:endParaRPr lang="en-US"/>
          </a:p>
        </p:txBody>
      </p:sp>
      <p:sp>
        <p:nvSpPr>
          <p:cNvPr id="6" name="Date Placeholder 5"/>
          <p:cNvSpPr>
            <a:spLocks noGrp="1"/>
          </p:cNvSpPr>
          <p:nvPr>
            <p:ph type="dt" sz="half" idx="10"/>
          </p:nvPr>
        </p:nvSpPr>
        <p:spPr/>
        <p:txBody>
          <a:bodyPr/>
          <a:lstStyle/>
          <a:p>
            <a:fld id="{4C38C15C-7508-44A9-993B-F04B7517E582}" type="datetime1">
              <a:rPr lang="en-US" smtClean="0"/>
              <a:pPr/>
              <a:t>2/1/2018</a:t>
            </a:fld>
            <a:endParaRPr lang="en-US"/>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تعهد به ارتقا كيفيت خدمات مراقبت‌ها</a:t>
            </a:r>
            <a:endParaRPr lang="en-US" dirty="0"/>
          </a:p>
        </p:txBody>
      </p:sp>
      <p:sp>
        <p:nvSpPr>
          <p:cNvPr id="2" name="Content Placeholder 1"/>
          <p:cNvSpPr>
            <a:spLocks noGrp="1"/>
          </p:cNvSpPr>
          <p:nvPr>
            <p:ph idx="1"/>
          </p:nvPr>
        </p:nvSpPr>
        <p:spPr>
          <a:xfrm>
            <a:off x="457200" y="1828800"/>
            <a:ext cx="8229600" cy="4389120"/>
          </a:xfrm>
        </p:spPr>
        <p:txBody>
          <a:bodyPr>
            <a:noAutofit/>
          </a:bodyPr>
          <a:lstStyle/>
          <a:p>
            <a:pPr algn="justLow">
              <a:buNone/>
            </a:pPr>
            <a:r>
              <a:rPr lang="fa-IR" sz="3200" b="1" dirty="0" smtClean="0"/>
              <a:t>پزشكان هم به‌طور فردي و هم از طريق انجمن حرفه‌اي خود بايد در برنامه‌ريزي و اجراي مكانيسم‌هايي براي ارتقاء كيفيت خدمات اقدام نمايند. اين نه تنها شامل ارتقاء توانمندي‌هاي فردي است بلكه شامل همكاري با ساير پرسنل خدمات سلامت براي كاهش خطاها، افزايش ايمني بيماران، كاهش استفاده بي‌رويه از منابع پزشكي و به حد اعلا رساندن پي‌آمد مراقبت نيز مي‌شود. پزشكان بايد به‌طور فعال در بهبود اندازه گيري كيفيت خدمات و استفاده از آن در ارزيابي معمول كارآيي افراد، سازمان‌ها و سيستم‌ سلامت بكوشند.</a:t>
            </a:r>
            <a:endParaRPr lang="en-US" sz="3200" b="1" dirty="0"/>
          </a:p>
        </p:txBody>
      </p:sp>
      <p:sp>
        <p:nvSpPr>
          <p:cNvPr id="4" name="Slide Number Placeholder 3"/>
          <p:cNvSpPr>
            <a:spLocks noGrp="1"/>
          </p:cNvSpPr>
          <p:nvPr>
            <p:ph type="sldNum" sz="quarter" idx="12"/>
          </p:nvPr>
        </p:nvSpPr>
        <p:spPr/>
        <p:txBody>
          <a:bodyPr/>
          <a:lstStyle/>
          <a:p>
            <a:fld id="{A72DB5CF-B4BE-4B11-9BE9-10CC237BCC0C}" type="slidenum">
              <a:rPr lang="en-US" smtClean="0"/>
              <a:pPr/>
              <a:t>63</a:t>
            </a:fld>
            <a:endParaRPr lang="en-US"/>
          </a:p>
        </p:txBody>
      </p:sp>
      <p:sp>
        <p:nvSpPr>
          <p:cNvPr id="6" name="Date Placeholder 5"/>
          <p:cNvSpPr>
            <a:spLocks noGrp="1"/>
          </p:cNvSpPr>
          <p:nvPr>
            <p:ph type="dt" sz="half" idx="10"/>
          </p:nvPr>
        </p:nvSpPr>
        <p:spPr/>
        <p:txBody>
          <a:bodyPr/>
          <a:lstStyle/>
          <a:p>
            <a:fld id="{00DBC6CE-3CB7-499E-BEC7-9C063A03C15E}" type="datetime1">
              <a:rPr lang="en-US" smtClean="0"/>
              <a:pPr/>
              <a:t>2/1/2018</a:t>
            </a:fld>
            <a:endParaRPr lang="en-US"/>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57200"/>
            <a:ext cx="8229600" cy="1143000"/>
          </a:xfrm>
        </p:spPr>
        <p:txBody>
          <a:bodyPr/>
          <a:lstStyle/>
          <a:p>
            <a:r>
              <a:rPr lang="fa-IR" dirty="0" smtClean="0"/>
              <a:t>تعهد به بهبود دسترسي به خدمات</a:t>
            </a:r>
            <a:endParaRPr lang="en-US" dirty="0"/>
          </a:p>
        </p:txBody>
      </p:sp>
      <p:sp>
        <p:nvSpPr>
          <p:cNvPr id="2" name="Content Placeholder 1"/>
          <p:cNvSpPr>
            <a:spLocks noGrp="1"/>
          </p:cNvSpPr>
          <p:nvPr>
            <p:ph idx="1"/>
          </p:nvPr>
        </p:nvSpPr>
        <p:spPr>
          <a:xfrm>
            <a:off x="457200" y="1524000"/>
            <a:ext cx="8229600" cy="4389120"/>
          </a:xfrm>
        </p:spPr>
        <p:txBody>
          <a:bodyPr>
            <a:noAutofit/>
          </a:bodyPr>
          <a:lstStyle/>
          <a:p>
            <a:pPr algn="justLow">
              <a:lnSpc>
                <a:spcPct val="150000"/>
              </a:lnSpc>
              <a:buNone/>
            </a:pPr>
            <a:r>
              <a:rPr lang="fa-IR" sz="3200" b="1" dirty="0" smtClean="0"/>
              <a:t>هدف تمام سيستم‌هاي ارائه خدمات سلامت بايد دسترسي همگان به خدمات حداقل استاندارد مراقبت باشد. پزشكان و نظام سلامت بايد موانع دسترسي عادلانه به خدمات را اعم از موانع حقوقي، تحصيلي، اقتصادی، جغرافيايي و تبعيض های اجتماعي را برطرف سازند. تعهد به عدالت شامل ارتقاي سلامت عمومي و تقدم منافع جامعه بر منافع فردي پزشكان نيز مي‌شود. </a:t>
            </a:r>
            <a:endParaRPr lang="en-US" sz="3200" b="1" dirty="0"/>
          </a:p>
        </p:txBody>
      </p:sp>
      <p:sp>
        <p:nvSpPr>
          <p:cNvPr id="4" name="Slide Number Placeholder 3"/>
          <p:cNvSpPr>
            <a:spLocks noGrp="1"/>
          </p:cNvSpPr>
          <p:nvPr>
            <p:ph type="sldNum" sz="quarter" idx="12"/>
          </p:nvPr>
        </p:nvSpPr>
        <p:spPr/>
        <p:txBody>
          <a:bodyPr/>
          <a:lstStyle/>
          <a:p>
            <a:fld id="{A72DB5CF-B4BE-4B11-9BE9-10CC237BCC0C}" type="slidenum">
              <a:rPr lang="en-US" smtClean="0"/>
              <a:pPr/>
              <a:t>64</a:t>
            </a:fld>
            <a:endParaRPr lang="en-US"/>
          </a:p>
        </p:txBody>
      </p:sp>
      <p:sp>
        <p:nvSpPr>
          <p:cNvPr id="6" name="Date Placeholder 5"/>
          <p:cNvSpPr>
            <a:spLocks noGrp="1"/>
          </p:cNvSpPr>
          <p:nvPr>
            <p:ph type="dt" sz="half" idx="10"/>
          </p:nvPr>
        </p:nvSpPr>
        <p:spPr/>
        <p:txBody>
          <a:bodyPr/>
          <a:lstStyle/>
          <a:p>
            <a:fld id="{8CF06A86-5230-458D-AC22-96E50D6602D5}" type="datetime1">
              <a:rPr lang="en-US" smtClean="0"/>
              <a:pPr/>
              <a:t>2/1/2018</a:t>
            </a:fld>
            <a:endParaRPr lang="en-US"/>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تعهد به توزيع عادلانه‌ي منابع محدود</a:t>
            </a:r>
            <a:endParaRPr lang="en-US" dirty="0"/>
          </a:p>
        </p:txBody>
      </p:sp>
      <p:sp>
        <p:nvSpPr>
          <p:cNvPr id="2" name="Content Placeholder 1"/>
          <p:cNvSpPr>
            <a:spLocks noGrp="1"/>
          </p:cNvSpPr>
          <p:nvPr>
            <p:ph idx="1"/>
          </p:nvPr>
        </p:nvSpPr>
        <p:spPr>
          <a:xfrm>
            <a:off x="381000" y="2057400"/>
            <a:ext cx="8382000" cy="4343400"/>
          </a:xfrm>
        </p:spPr>
        <p:txBody>
          <a:bodyPr>
            <a:noAutofit/>
          </a:bodyPr>
          <a:lstStyle/>
          <a:p>
            <a:pPr algn="justLow">
              <a:lnSpc>
                <a:spcPct val="150000"/>
              </a:lnSpc>
              <a:buNone/>
            </a:pPr>
            <a:r>
              <a:rPr lang="fa-IR" sz="2800" b="1" dirty="0" smtClean="0"/>
              <a:t>پزشكان در عين حال كه به نياز فردي بيماران پاسخ مي‌گويند مسؤول توزيع خدمات محدود بر مبناي مديريت معقول و هزينه اثر بخش نيز مي‌باشند. به اين منظور لازم است با ساير پزشكان، بيمارستان‌‌ها، بيمه‌ها و سيستم سلامت در تدوين راهنماي هزينه اثر بخشي خدمات همكاري نمايند. مسؤوليت حرفه‌اي پزشك در توزيع متناسب منابع شامل اجتناب از تست‌ها و پروسيجرهاي غير ضروري و زياده از حد مي‌باشد. </a:t>
            </a:r>
            <a:endParaRPr lang="en-US" sz="2800" b="1" dirty="0"/>
          </a:p>
        </p:txBody>
      </p:sp>
      <p:sp>
        <p:nvSpPr>
          <p:cNvPr id="4" name="Slide Number Placeholder 3"/>
          <p:cNvSpPr>
            <a:spLocks noGrp="1"/>
          </p:cNvSpPr>
          <p:nvPr>
            <p:ph type="sldNum" sz="quarter" idx="12"/>
          </p:nvPr>
        </p:nvSpPr>
        <p:spPr/>
        <p:txBody>
          <a:bodyPr/>
          <a:lstStyle/>
          <a:p>
            <a:fld id="{A72DB5CF-B4BE-4B11-9BE9-10CC237BCC0C}" type="slidenum">
              <a:rPr lang="en-US" smtClean="0"/>
              <a:pPr/>
              <a:t>65</a:t>
            </a:fld>
            <a:endParaRPr lang="en-US"/>
          </a:p>
        </p:txBody>
      </p:sp>
      <p:sp>
        <p:nvSpPr>
          <p:cNvPr id="6" name="Date Placeholder 5"/>
          <p:cNvSpPr>
            <a:spLocks noGrp="1"/>
          </p:cNvSpPr>
          <p:nvPr>
            <p:ph type="dt" sz="half" idx="10"/>
          </p:nvPr>
        </p:nvSpPr>
        <p:spPr/>
        <p:txBody>
          <a:bodyPr/>
          <a:lstStyle/>
          <a:p>
            <a:fld id="{A819D76B-4562-436C-B3CB-5BA397B7AC8C}" type="datetime1">
              <a:rPr lang="en-US" smtClean="0"/>
              <a:pPr/>
              <a:t>2/1/2018</a:t>
            </a:fld>
            <a:endParaRPr lang="en-US"/>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تعهد به دانش علمي</a:t>
            </a:r>
            <a:endParaRPr lang="en-US" dirty="0"/>
          </a:p>
        </p:txBody>
      </p:sp>
      <p:sp>
        <p:nvSpPr>
          <p:cNvPr id="4" name="Content Placeholder 1"/>
          <p:cNvSpPr>
            <a:spLocks noGrp="1"/>
          </p:cNvSpPr>
          <p:nvPr>
            <p:ph idx="1"/>
          </p:nvPr>
        </p:nvSpPr>
        <p:spPr/>
        <p:txBody>
          <a:bodyPr>
            <a:normAutofit/>
          </a:bodyPr>
          <a:lstStyle/>
          <a:p>
            <a:pPr algn="justLow">
              <a:lnSpc>
                <a:spcPct val="150000"/>
              </a:lnSpc>
              <a:buNone/>
            </a:pPr>
            <a:r>
              <a:rPr lang="fa-IR" sz="3200" b="1" dirty="0" smtClean="0"/>
              <a:t>پزشكان وظيفه دارند در توليد دانش و استفاده از آن و ارتقاء  استاندارد علمي و پژوهش بکوشند. حرفه‌ي پزشكي متعهد است از مبتني برشواهد علمي بودن و صحت علم توليد شده اطمينان يابند. </a:t>
            </a:r>
            <a:endParaRPr lang="en-US" sz="3200" b="1" dirty="0"/>
          </a:p>
        </p:txBody>
      </p:sp>
      <p:sp>
        <p:nvSpPr>
          <p:cNvPr id="5" name="Slide Number Placeholder 4"/>
          <p:cNvSpPr>
            <a:spLocks noGrp="1"/>
          </p:cNvSpPr>
          <p:nvPr>
            <p:ph type="sldNum" sz="quarter" idx="12"/>
          </p:nvPr>
        </p:nvSpPr>
        <p:spPr/>
        <p:txBody>
          <a:bodyPr/>
          <a:lstStyle/>
          <a:p>
            <a:fld id="{A72DB5CF-B4BE-4B11-9BE9-10CC237BCC0C}" type="slidenum">
              <a:rPr lang="en-US" smtClean="0"/>
              <a:pPr/>
              <a:t>66</a:t>
            </a:fld>
            <a:endParaRPr lang="en-US"/>
          </a:p>
        </p:txBody>
      </p:sp>
      <p:sp>
        <p:nvSpPr>
          <p:cNvPr id="7" name="Date Placeholder 6"/>
          <p:cNvSpPr>
            <a:spLocks noGrp="1"/>
          </p:cNvSpPr>
          <p:nvPr>
            <p:ph type="dt" sz="half" idx="10"/>
          </p:nvPr>
        </p:nvSpPr>
        <p:spPr/>
        <p:txBody>
          <a:bodyPr/>
          <a:lstStyle/>
          <a:p>
            <a:fld id="{3E42443C-4F96-4C08-8B01-329E943D3A76}" type="datetime1">
              <a:rPr lang="en-US" smtClean="0"/>
              <a:pPr/>
              <a:t>2/1/2018</a:t>
            </a:fld>
            <a:endParaRPr lang="en-US"/>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fa-IR" dirty="0" smtClean="0"/>
              <a:t> تعهد به حفظ اعتماد از طريق مديريت تعارضات منافع</a:t>
            </a:r>
            <a:endParaRPr lang="en-US" dirty="0"/>
          </a:p>
        </p:txBody>
      </p:sp>
      <p:sp>
        <p:nvSpPr>
          <p:cNvPr id="4" name="Content Placeholder 1"/>
          <p:cNvSpPr>
            <a:spLocks noGrp="1"/>
          </p:cNvSpPr>
          <p:nvPr>
            <p:ph idx="1"/>
          </p:nvPr>
        </p:nvSpPr>
        <p:spPr/>
        <p:txBody>
          <a:bodyPr>
            <a:noAutofit/>
          </a:bodyPr>
          <a:lstStyle/>
          <a:p>
            <a:pPr algn="justLow">
              <a:lnSpc>
                <a:spcPct val="150000"/>
              </a:lnSpc>
              <a:buNone/>
            </a:pPr>
            <a:r>
              <a:rPr lang="fa-IR" sz="3200" b="1" dirty="0" smtClean="0"/>
              <a:t>در موارد بسياري پزشكان و سازمان‌هاي خدمات سلامت در اين موقعيت قرار مي‌گيرند كه منافع خود را دنبال كنند و آن‌را بر منافع بيمار ترجيح دهند. اين موقعيت‌ها اعتماد مردم و بيمار را به پزشكان و سيستم سلامت به مخاطره مي‌اندازد. پزشكان موظفند چنين موقعيت‌هايي را شناسايي كنند و با آن به شكل صحيحي برخورد نمايند.</a:t>
            </a:r>
            <a:endParaRPr lang="en-US" sz="3200" b="1" dirty="0"/>
          </a:p>
        </p:txBody>
      </p:sp>
      <p:sp>
        <p:nvSpPr>
          <p:cNvPr id="5" name="Slide Number Placeholder 4"/>
          <p:cNvSpPr>
            <a:spLocks noGrp="1"/>
          </p:cNvSpPr>
          <p:nvPr>
            <p:ph type="sldNum" sz="quarter" idx="12"/>
          </p:nvPr>
        </p:nvSpPr>
        <p:spPr/>
        <p:txBody>
          <a:bodyPr/>
          <a:lstStyle/>
          <a:p>
            <a:fld id="{A72DB5CF-B4BE-4B11-9BE9-10CC237BCC0C}" type="slidenum">
              <a:rPr lang="en-US" smtClean="0"/>
              <a:pPr/>
              <a:t>67</a:t>
            </a:fld>
            <a:endParaRPr lang="en-US"/>
          </a:p>
        </p:txBody>
      </p:sp>
      <p:sp>
        <p:nvSpPr>
          <p:cNvPr id="7" name="Date Placeholder 6"/>
          <p:cNvSpPr>
            <a:spLocks noGrp="1"/>
          </p:cNvSpPr>
          <p:nvPr>
            <p:ph type="dt" sz="half" idx="10"/>
          </p:nvPr>
        </p:nvSpPr>
        <p:spPr/>
        <p:txBody>
          <a:bodyPr/>
          <a:lstStyle/>
          <a:p>
            <a:fld id="{D4079044-15F4-4119-882E-E3E27C568591}" type="datetime1">
              <a:rPr lang="en-US" smtClean="0"/>
              <a:pPr/>
              <a:t>2/1/2018</a:t>
            </a:fld>
            <a:endParaRPr lang="en-US"/>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تعهد به مسؤوليت‌هاي حرفه‌اي</a:t>
            </a:r>
            <a:endParaRPr lang="en-US" dirty="0"/>
          </a:p>
        </p:txBody>
      </p:sp>
      <p:sp>
        <p:nvSpPr>
          <p:cNvPr id="4" name="Content Placeholder 1"/>
          <p:cNvSpPr>
            <a:spLocks noGrp="1"/>
          </p:cNvSpPr>
          <p:nvPr>
            <p:ph idx="1"/>
          </p:nvPr>
        </p:nvSpPr>
        <p:spPr>
          <a:xfrm>
            <a:off x="381000" y="1981200"/>
            <a:ext cx="8382000" cy="4267200"/>
          </a:xfrm>
        </p:spPr>
        <p:txBody>
          <a:bodyPr>
            <a:noAutofit/>
          </a:bodyPr>
          <a:lstStyle/>
          <a:p>
            <a:pPr algn="justLow">
              <a:lnSpc>
                <a:spcPct val="150000"/>
              </a:lnSpc>
              <a:buNone/>
            </a:pPr>
            <a:r>
              <a:rPr lang="fa-IR" sz="2800" b="1" dirty="0" smtClean="0"/>
              <a:t>پزشكان به‌عنوان اعضاء يك حرفه بايد با يكديگر همكاري كنند، به يكديگر احترام بگذارند، در فرآيندهاي خودارزيابي از قبيل تعيين رويه‌اي براي برخورد با پزشكاني كه رفتار غير حرفه‌اي از خود نشان مي‌دهند شركت كنند تا كيفيت مراقبت از بيماران به حداكثر برسد. پزشكان هم‌چنين وظيفه دارند به ارزيابي خود بپردازند و با ارزيابي‌هاي بيروني توسط سازمان‌هاي نظارت بر عملكرد پزشكان صادقانه همكاري نمايند. </a:t>
            </a:r>
            <a:endParaRPr lang="en-US" sz="2800" b="1" dirty="0" smtClean="0"/>
          </a:p>
          <a:p>
            <a:pPr algn="justLow">
              <a:lnSpc>
                <a:spcPct val="150000"/>
              </a:lnSpc>
            </a:pPr>
            <a:endParaRPr lang="en-US" sz="2800" b="1" dirty="0"/>
          </a:p>
        </p:txBody>
      </p:sp>
      <p:sp>
        <p:nvSpPr>
          <p:cNvPr id="5" name="Slide Number Placeholder 4"/>
          <p:cNvSpPr>
            <a:spLocks noGrp="1"/>
          </p:cNvSpPr>
          <p:nvPr>
            <p:ph type="sldNum" sz="quarter" idx="12"/>
          </p:nvPr>
        </p:nvSpPr>
        <p:spPr/>
        <p:txBody>
          <a:bodyPr/>
          <a:lstStyle/>
          <a:p>
            <a:fld id="{A72DB5CF-B4BE-4B11-9BE9-10CC237BCC0C}" type="slidenum">
              <a:rPr lang="en-US" smtClean="0"/>
              <a:pPr/>
              <a:t>68</a:t>
            </a:fld>
            <a:endParaRPr lang="en-US"/>
          </a:p>
        </p:txBody>
      </p:sp>
      <p:sp>
        <p:nvSpPr>
          <p:cNvPr id="7" name="Date Placeholder 6"/>
          <p:cNvSpPr>
            <a:spLocks noGrp="1"/>
          </p:cNvSpPr>
          <p:nvPr>
            <p:ph type="dt" sz="half" idx="10"/>
          </p:nvPr>
        </p:nvSpPr>
        <p:spPr/>
        <p:txBody>
          <a:bodyPr/>
          <a:lstStyle/>
          <a:p>
            <a:fld id="{46D57C5D-E09B-4CE0-B319-28CF505C47D3}" type="datetime1">
              <a:rPr lang="en-US" smtClean="0"/>
              <a:pPr/>
              <a:t>2/1/2018</a:t>
            </a:fld>
            <a:endParaRPr lang="en-US"/>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7D5D39-B39B-42CF-AE91-AFCAF24E7DA4}" type="datetime1">
              <a:rPr lang="en-US" smtClean="0"/>
              <a:pPr/>
              <a:t>2/1/2018</a:t>
            </a:fld>
            <a:endParaRPr lang="en-US"/>
          </a:p>
        </p:txBody>
      </p:sp>
      <p:sp>
        <p:nvSpPr>
          <p:cNvPr id="4" name="Slide Number Placeholder 3"/>
          <p:cNvSpPr>
            <a:spLocks noGrp="1"/>
          </p:cNvSpPr>
          <p:nvPr>
            <p:ph type="sldNum" sz="quarter" idx="12"/>
          </p:nvPr>
        </p:nvSpPr>
        <p:spPr/>
        <p:txBody>
          <a:bodyPr/>
          <a:lstStyle/>
          <a:p>
            <a:fld id="{B5269FFE-F900-4130-8069-7BA459080E72}" type="slidenum">
              <a:rPr lang="en-US" smtClean="0"/>
              <a:pPr/>
              <a:t>69</a:t>
            </a:fld>
            <a:endParaRPr lang="en-US"/>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304800"/>
            <a:ext cx="7318964" cy="462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52400" y="4947092"/>
            <a:ext cx="8610600" cy="338554"/>
          </a:xfrm>
          <a:prstGeom prst="rect">
            <a:avLst/>
          </a:prstGeom>
        </p:spPr>
        <p:txBody>
          <a:bodyPr wrap="square">
            <a:spAutoFit/>
          </a:bodyPr>
          <a:lstStyle/>
          <a:p>
            <a:r>
              <a:rPr lang="en-US" sz="1600" dirty="0"/>
              <a:t>http://www.med.uottawa.ca/students/md/professionalism/eng/what_is_professionalism.html</a:t>
            </a:r>
          </a:p>
        </p:txBody>
      </p:sp>
    </p:spTree>
    <p:extLst>
      <p:ext uri="{BB962C8B-B14F-4D97-AF65-F5344CB8AC3E}">
        <p14:creationId xmlns:p14="http://schemas.microsoft.com/office/powerpoint/2010/main" val="2319205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3400" y="0"/>
            <a:ext cx="7772400" cy="1143000"/>
          </a:xfrm>
        </p:spPr>
        <p:txBody>
          <a:bodyPr/>
          <a:lstStyle/>
          <a:p>
            <a:pPr algn="ctr"/>
            <a:r>
              <a:rPr lang="fa-IR" dirty="0" smtClean="0"/>
              <a:t>حرفه اي بودن</a:t>
            </a:r>
            <a:endParaRPr lang="en-US" dirty="0" smtClean="0"/>
          </a:p>
        </p:txBody>
      </p:sp>
      <p:sp>
        <p:nvSpPr>
          <p:cNvPr id="116739" name="Rectangle 3"/>
          <p:cNvSpPr>
            <a:spLocks noGrp="1" noChangeArrowheads="1"/>
          </p:cNvSpPr>
          <p:nvPr>
            <p:ph type="body" sz="half" idx="1"/>
          </p:nvPr>
        </p:nvSpPr>
        <p:spPr>
          <a:xfrm>
            <a:off x="304800" y="1219200"/>
            <a:ext cx="8382000" cy="5257800"/>
          </a:xfrm>
        </p:spPr>
        <p:txBody>
          <a:bodyPr>
            <a:normAutofit/>
          </a:bodyPr>
          <a:lstStyle/>
          <a:p>
            <a:pPr algn="justLow">
              <a:lnSpc>
                <a:spcPct val="120000"/>
              </a:lnSpc>
              <a:buClr>
                <a:schemeClr val="accent2">
                  <a:lumMod val="75000"/>
                </a:schemeClr>
              </a:buClr>
              <a:defRPr/>
            </a:pPr>
            <a:r>
              <a:rPr lang="fa-IR" sz="3600" b="1" dirty="0" smtClean="0"/>
              <a:t>حرفه‎اي </a:t>
            </a:r>
            <a:r>
              <a:rPr lang="fa-IR" sz="3600" b="1" dirty="0"/>
              <a:t>بودن يك خصوصيـت ذاتـي يا حق موروثي نيست بلكه امتيازي است كه جامعه اعطا </a:t>
            </a:r>
            <a:r>
              <a:rPr lang="fa-IR" sz="3600" b="1" dirty="0" smtClean="0"/>
              <a:t>مي‎كند</a:t>
            </a:r>
            <a:r>
              <a:rPr lang="fa-IR" sz="3600" b="1" dirty="0"/>
              <a:t>.</a:t>
            </a:r>
          </a:p>
          <a:p>
            <a:pPr algn="justLow">
              <a:lnSpc>
                <a:spcPct val="120000"/>
              </a:lnSpc>
              <a:buClr>
                <a:schemeClr val="accent2">
                  <a:lumMod val="75000"/>
                </a:schemeClr>
              </a:buClr>
              <a:defRPr/>
            </a:pPr>
            <a:r>
              <a:rPr lang="fa-IR" sz="3600" b="1" dirty="0"/>
              <a:t>ابقاء اين امتياز بستگي به باور جامعه به قابل اعتماد بودن اعضاء آن حرفه دارد.</a:t>
            </a:r>
          </a:p>
          <a:p>
            <a:pPr algn="justLow">
              <a:lnSpc>
                <a:spcPct val="120000"/>
              </a:lnSpc>
              <a:buClr>
                <a:schemeClr val="accent2">
                  <a:lumMod val="75000"/>
                </a:schemeClr>
              </a:buClr>
              <a:defRPr/>
            </a:pPr>
            <a:r>
              <a:rPr lang="fa-IR" sz="3600" b="1" dirty="0"/>
              <a:t>براي قابل اعتماد بودن، </a:t>
            </a:r>
            <a:r>
              <a:rPr lang="fa-IR" sz="3600" b="1" dirty="0" smtClean="0"/>
              <a:t>حرفه‎اي‎ها </a:t>
            </a:r>
            <a:r>
              <a:rPr lang="fa-IR" sz="3600" b="1" dirty="0"/>
              <a:t>بايد به تعهدات حرفه خود </a:t>
            </a:r>
            <a:r>
              <a:rPr lang="fa-IR" sz="3600" b="1" dirty="0" smtClean="0"/>
              <a:t>پاي‎بند </a:t>
            </a:r>
            <a:r>
              <a:rPr lang="fa-IR" sz="3600" b="1" dirty="0"/>
              <a:t>باشند.   </a:t>
            </a:r>
            <a:endParaRPr lang="en-US" sz="3600" b="1" dirty="0"/>
          </a:p>
        </p:txBody>
      </p:sp>
      <p:sp>
        <p:nvSpPr>
          <p:cNvPr id="6" name="Slide Number Placeholder 5"/>
          <p:cNvSpPr>
            <a:spLocks noGrp="1"/>
          </p:cNvSpPr>
          <p:nvPr>
            <p:ph type="sldNum" sz="quarter" idx="11"/>
          </p:nvPr>
        </p:nvSpPr>
        <p:spPr/>
        <p:txBody>
          <a:bodyPr/>
          <a:lstStyle/>
          <a:p>
            <a:pPr>
              <a:defRPr/>
            </a:pPr>
            <a:fld id="{BCEDC46F-A324-47A0-8DE3-86808B179F09}" type="slidenum">
              <a:rPr lang="ar-SA" smtClean="0"/>
              <a:pPr>
                <a:defRPr/>
              </a:pPr>
              <a:t>7</a:t>
            </a:fld>
            <a:endParaRPr lang="en-US"/>
          </a:p>
        </p:txBody>
      </p:sp>
      <p:sp>
        <p:nvSpPr>
          <p:cNvPr id="8" name="Date Placeholder 7"/>
          <p:cNvSpPr>
            <a:spLocks noGrp="1"/>
          </p:cNvSpPr>
          <p:nvPr>
            <p:ph type="dt" sz="half" idx="10"/>
          </p:nvPr>
        </p:nvSpPr>
        <p:spPr/>
        <p:txBody>
          <a:bodyPr/>
          <a:lstStyle/>
          <a:p>
            <a:pPr>
              <a:defRPr/>
            </a:pPr>
            <a:fld id="{1A446DA8-97ED-42F1-8D23-5AF0C16CFC6C}" type="datetime1">
              <a:rPr lang="en-US" smtClean="0"/>
              <a:pPr>
                <a:defRPr/>
              </a:pPr>
              <a:t>2/1/2018</a:t>
            </a:fld>
            <a:endParaRPr lang="en-US"/>
          </a:p>
        </p:txBody>
      </p:sp>
    </p:spTree>
  </p:cSld>
  <p:clrMapOvr>
    <a:masterClrMapping/>
  </p:clrMapOvr>
  <p:transition spd="med">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14400"/>
            <a:ext cx="8229600" cy="5943600"/>
          </a:xfrm>
        </p:spPr>
        <p:txBody>
          <a:bodyPr>
            <a:normAutofit/>
          </a:bodyPr>
          <a:lstStyle/>
          <a:p>
            <a:pPr algn="justLow"/>
            <a:r>
              <a:rPr lang="fa-IR" sz="3200" b="1" dirty="0" smtClean="0"/>
              <a:t>پروفشناليسم مفهوم جديدي نيست و در تمام طول تاريخ طب، در قالب سوگندنامه‌هاي پزشكي وجود داشته است. آن‌چه رابطه پزشك و بيمار را مؤثر مي‌سازد و لازمه موفقيت پزشك در تشخيص، درمان و ارائه خدمات پيشگيري است اعتماد بيمار به پزشك است. آن‌چه پزشكي را به حرفه‌اي مقدس و با ارزش مبدل مي‌سازد، اعتمادي است كه جامعه به خدمتگزاران اين حرفه دارند، اعتماد به اين‌كه شاغلين اين حرفه هدف اصلي خود را تأمين سلامتي مردم قرار داده‌اند. و آن را بر منافع خود ترجيح مي‌دهند و اين هدف مقدس را به شكل سوگندنامه متعهد مي‌شوند. </a:t>
            </a:r>
            <a:endParaRPr lang="en-US" sz="3200" b="1" dirty="0"/>
          </a:p>
        </p:txBody>
      </p:sp>
      <p:sp>
        <p:nvSpPr>
          <p:cNvPr id="4" name="Slide Number Placeholder 3"/>
          <p:cNvSpPr>
            <a:spLocks noGrp="1"/>
          </p:cNvSpPr>
          <p:nvPr>
            <p:ph type="sldNum" sz="quarter" idx="12"/>
          </p:nvPr>
        </p:nvSpPr>
        <p:spPr/>
        <p:txBody>
          <a:bodyPr/>
          <a:lstStyle/>
          <a:p>
            <a:fld id="{A72DB5CF-B4BE-4B11-9BE9-10CC237BCC0C}" type="slidenum">
              <a:rPr lang="en-US" smtClean="0"/>
              <a:pPr/>
              <a:t>8</a:t>
            </a:fld>
            <a:endParaRPr lang="en-US"/>
          </a:p>
        </p:txBody>
      </p:sp>
      <p:sp>
        <p:nvSpPr>
          <p:cNvPr id="6" name="Date Placeholder 5"/>
          <p:cNvSpPr>
            <a:spLocks noGrp="1"/>
          </p:cNvSpPr>
          <p:nvPr>
            <p:ph type="dt" sz="half" idx="10"/>
          </p:nvPr>
        </p:nvSpPr>
        <p:spPr/>
        <p:txBody>
          <a:bodyPr/>
          <a:lstStyle/>
          <a:p>
            <a:fld id="{D10C66A4-E301-47DA-815F-1D0F234F637A}" type="datetime1">
              <a:rPr lang="en-US" smtClean="0"/>
              <a:pPr/>
              <a:t>2/1/2018</a:t>
            </a:fld>
            <a:endParaRPr lang="en-US"/>
          </a:p>
        </p:txBody>
      </p:sp>
      <p:sp>
        <p:nvSpPr>
          <p:cNvPr id="5" name="Title 1"/>
          <p:cNvSpPr>
            <a:spLocks noGrp="1"/>
          </p:cNvSpPr>
          <p:nvPr>
            <p:ph type="title"/>
          </p:nvPr>
        </p:nvSpPr>
        <p:spPr>
          <a:xfrm>
            <a:off x="395536" y="432048"/>
            <a:ext cx="8229600" cy="908720"/>
          </a:xfrm>
        </p:spPr>
        <p:txBody>
          <a:bodyPr>
            <a:normAutofit fontScale="90000"/>
          </a:bodyPr>
          <a:lstStyle/>
          <a:p>
            <a:r>
              <a:rPr lang="fa-IR" sz="8000" dirty="0" smtClean="0"/>
              <a:t>مقدمه</a:t>
            </a:r>
            <a:endParaRPr lang="fa-IR" sz="80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r>
              <a:rPr lang="fa-IR" sz="3200" dirty="0" smtClean="0"/>
              <a:t>امروزه تعریف پروفشنالیسم پزشکی از اتونومی به مسئولیت پذیری، از تخصص نگری (متخصص محوری) به پزشکی مبتنی برشواهد و از تمرکز بر علایق و سلایق فردی به کار تیمی و مسئولیت مشترک توسعه یافته است.</a:t>
            </a:r>
          </a:p>
          <a:p>
            <a:pPr algn="just"/>
            <a:r>
              <a:rPr lang="fa-IR" sz="3200" dirty="0" smtClean="0"/>
              <a:t>برای بسیاری پروفشنالیسم پزشکی، قلب و روح پزشکی است </a:t>
            </a:r>
          </a:p>
          <a:p>
            <a:pPr algn="just" rtl="0"/>
            <a:endParaRPr lang="fa-IR" sz="3200" dirty="0" smtClean="0"/>
          </a:p>
          <a:p>
            <a:pPr algn="just" rtl="0"/>
            <a:endParaRPr lang="fa-IR" sz="3200" dirty="0" smtClean="0"/>
          </a:p>
          <a:p>
            <a:pPr algn="just" rtl="0">
              <a:buNone/>
            </a:pPr>
            <a:r>
              <a:rPr lang="en-US" sz="3200" dirty="0" smtClean="0"/>
              <a:t> (ABIM)</a:t>
            </a:r>
          </a:p>
          <a:p>
            <a:pPr algn="just"/>
            <a:endParaRPr lang="fa-IR" sz="3200" dirty="0"/>
          </a:p>
        </p:txBody>
      </p:sp>
      <p:sp>
        <p:nvSpPr>
          <p:cNvPr id="4" name="Date Placeholder 3"/>
          <p:cNvSpPr>
            <a:spLocks noGrp="1"/>
          </p:cNvSpPr>
          <p:nvPr>
            <p:ph type="dt" sz="half" idx="10"/>
          </p:nvPr>
        </p:nvSpPr>
        <p:spPr/>
        <p:txBody>
          <a:bodyPr/>
          <a:lstStyle/>
          <a:p>
            <a:fld id="{43A750E9-F41B-41DA-8F73-A0FD02412D19}" type="datetime1">
              <a:rPr lang="en-US" smtClean="0"/>
              <a:pPr/>
              <a:t>2/1/2018</a:t>
            </a:fld>
            <a:endParaRPr lang="en-US"/>
          </a:p>
        </p:txBody>
      </p:sp>
      <p:sp>
        <p:nvSpPr>
          <p:cNvPr id="6" name="Slide Number Placeholder 5"/>
          <p:cNvSpPr>
            <a:spLocks noGrp="1"/>
          </p:cNvSpPr>
          <p:nvPr>
            <p:ph type="sldNum" sz="quarter" idx="12"/>
          </p:nvPr>
        </p:nvSpPr>
        <p:spPr/>
        <p:txBody>
          <a:bodyPr/>
          <a:lstStyle/>
          <a:p>
            <a:fld id="{EE9A77C1-36AB-407B-B705-AF936BA202B6}" type="slidenum">
              <a:rPr lang="en-US" smtClean="0"/>
              <a:pPr/>
              <a:t>9</a:t>
            </a:fld>
            <a:endParaRPr lang="en-US"/>
          </a:p>
        </p:txBody>
      </p:sp>
      <p:sp>
        <p:nvSpPr>
          <p:cNvPr id="7" name="Title 6"/>
          <p:cNvSpPr>
            <a:spLocks noGrp="1"/>
          </p:cNvSpPr>
          <p:nvPr>
            <p:ph type="title"/>
          </p:nvPr>
        </p:nvSpPr>
        <p:spPr/>
        <p:txBody>
          <a:bodyPr/>
          <a:lstStyle/>
          <a:p>
            <a:endParaRPr lang="fa-I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4.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اخلاقیات پژوهش</Template>
  <TotalTime>1247</TotalTime>
  <Words>4409</Words>
  <Application>Microsoft Office PowerPoint</Application>
  <PresentationFormat>On-screen Show (4:3)</PresentationFormat>
  <Paragraphs>416</Paragraphs>
  <Slides>69</Slides>
  <Notes>0</Notes>
  <HiddenSlides>0</HiddenSlides>
  <MMClips>0</MMClips>
  <ScaleCrop>false</ScaleCrop>
  <HeadingPairs>
    <vt:vector size="4" baseType="variant">
      <vt:variant>
        <vt:lpstr>Theme</vt:lpstr>
      </vt:variant>
      <vt:variant>
        <vt:i4>6</vt:i4>
      </vt:variant>
      <vt:variant>
        <vt:lpstr>Slide Titles</vt:lpstr>
      </vt:variant>
      <vt:variant>
        <vt:i4>69</vt:i4>
      </vt:variant>
    </vt:vector>
  </HeadingPairs>
  <TitlesOfParts>
    <vt:vector size="75" baseType="lpstr">
      <vt:lpstr>Flow</vt:lpstr>
      <vt:lpstr>Oriel</vt:lpstr>
      <vt:lpstr>Solstice</vt:lpstr>
      <vt:lpstr>Technic</vt:lpstr>
      <vt:lpstr>Custom Design</vt:lpstr>
      <vt:lpstr>1_Custom Design</vt:lpstr>
      <vt:lpstr>PowerPoint Presentation</vt:lpstr>
      <vt:lpstr>Medical Professionalism</vt:lpstr>
      <vt:lpstr>تعريف حرفه</vt:lpstr>
      <vt:lpstr>تعريف</vt:lpstr>
      <vt:lpstr>تعهدات حرفه‌ای درپزشکی</vt:lpstr>
      <vt:lpstr>مشخصات يك حرفه </vt:lpstr>
      <vt:lpstr>حرفه اي بودن</vt:lpstr>
      <vt:lpstr>مقدمه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Professional responsibilities defined by the charter on professionalism</vt:lpstr>
      <vt:lpstr>PowerPoint Presentation</vt:lpstr>
      <vt:lpstr>PowerPoint Presentation</vt:lpstr>
      <vt:lpstr>PowerPoint Presentation</vt:lpstr>
      <vt:lpstr>Ethics of Professionalism</vt:lpstr>
      <vt:lpstr>PowerPoint Presentation</vt:lpstr>
      <vt:lpstr>PowerPoint Presentation</vt:lpstr>
      <vt:lpstr>Guide to Good Medical Practice  USA ,  Version 1.1, March 9, 2009 </vt:lpstr>
      <vt:lpstr>Good Medical Practice  USA </vt:lpstr>
      <vt:lpstr>PowerPoint Presentation</vt:lpstr>
      <vt:lpstr>Good medical practice, General Medical Council, Published 25 March 2013</vt:lpstr>
      <vt:lpstr>PowerPoint Presentation</vt:lpstr>
      <vt:lpstr>Professionalism in action</vt:lpstr>
      <vt:lpstr>Professionalism in action (continued)</vt:lpstr>
      <vt:lpstr>PowerPoint Presentation</vt:lpstr>
      <vt:lpstr>Good Medical Practice: A Code of Conduct for Doctors in Australia — July 2009</vt:lpstr>
      <vt:lpstr>PowerPoint Presentation</vt:lpstr>
      <vt:lpstr>PowerPoint Presentation</vt:lpstr>
      <vt:lpstr>PowerPoint Presentation</vt:lpstr>
      <vt:lpstr>Seven Qualities of a Good Dentist</vt:lpstr>
      <vt:lpstr>PowerPoint Presentation</vt:lpstr>
      <vt:lpstr>Prioritise people </vt:lpstr>
      <vt:lpstr>Practise effectively</vt:lpstr>
      <vt:lpstr>Preserve safety</vt:lpstr>
      <vt:lpstr>Promote professionalism and trust </vt:lpstr>
      <vt:lpstr>PowerPoint Presentation</vt:lpstr>
      <vt:lpstr>PowerPoint Presentation</vt:lpstr>
      <vt:lpstr>PowerPoint Presentation</vt:lpstr>
      <vt:lpstr>PATIENT CARE </vt:lpstr>
      <vt:lpstr>PATIENT CARE </vt:lpstr>
      <vt:lpstr>PATIENT CARE </vt:lpstr>
      <vt:lpstr>PATIENT CARE </vt:lpstr>
      <vt:lpstr>PATIENT CARE </vt:lpstr>
      <vt:lpstr>PATIENT CARE </vt:lpstr>
      <vt:lpstr>PATIENT CARE </vt:lpstr>
      <vt:lpstr>PATIENT CARE </vt:lpstr>
      <vt:lpstr>PATIENT CARE </vt:lpstr>
      <vt:lpstr>PATIENT CARE </vt:lpstr>
      <vt:lpstr>PATIENT CARE </vt:lpstr>
      <vt:lpstr>PowerPoint Presentation</vt:lpstr>
      <vt:lpstr>تعهد به توانمندي حرفه‌اي</vt:lpstr>
      <vt:lpstr>تعهد به صداقت با بيماران:</vt:lpstr>
      <vt:lpstr>تعهد به رازداري</vt:lpstr>
      <vt:lpstr>تعهد به حفظ رابطه مناسب با بيماران:</vt:lpstr>
      <vt:lpstr>تعهد به ارتقا كيفيت خدمات مراقبت‌ها</vt:lpstr>
      <vt:lpstr>تعهد به بهبود دسترسي به خدمات</vt:lpstr>
      <vt:lpstr>تعهد به توزيع عادلانه‌ي منابع محدود</vt:lpstr>
      <vt:lpstr>تعهد به دانش علمي</vt:lpstr>
      <vt:lpstr> تعهد به حفظ اعتماد از طريق مديريت تعارضات منافع</vt:lpstr>
      <vt:lpstr>تعهد به مسؤوليت‌هاي حرفه‌اي</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Dr.Seif</cp:lastModifiedBy>
  <cp:revision>102</cp:revision>
  <dcterms:created xsi:type="dcterms:W3CDTF">2012-10-04T12:45:48Z</dcterms:created>
  <dcterms:modified xsi:type="dcterms:W3CDTF">2018-02-01T05:25:54Z</dcterms:modified>
</cp:coreProperties>
</file>