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326" r:id="rId3"/>
    <p:sldId id="322" r:id="rId4"/>
    <p:sldId id="257" r:id="rId5"/>
    <p:sldId id="261" r:id="rId6"/>
    <p:sldId id="263" r:id="rId7"/>
    <p:sldId id="266" r:id="rId8"/>
    <p:sldId id="269" r:id="rId9"/>
    <p:sldId id="267" r:id="rId10"/>
    <p:sldId id="270" r:id="rId11"/>
    <p:sldId id="275" r:id="rId12"/>
    <p:sldId id="278" r:id="rId13"/>
    <p:sldId id="299" r:id="rId14"/>
    <p:sldId id="323" r:id="rId15"/>
    <p:sldId id="301" r:id="rId16"/>
    <p:sldId id="302" r:id="rId17"/>
    <p:sldId id="303" r:id="rId18"/>
    <p:sldId id="304" r:id="rId19"/>
    <p:sldId id="312" r:id="rId2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00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52" d="100"/>
          <a:sy n="52" d="100"/>
        </p:scale>
        <p:origin x="-14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16" name="Slide Number Placeholder 15"/>
          <p:cNvSpPr>
            <a:spLocks noGrp="1"/>
          </p:cNvSpPr>
          <p:nvPr>
            <p:ph type="sldNum" sz="quarter" idx="11"/>
          </p:nvPr>
        </p:nvSpPr>
        <p:spPr/>
        <p:txBody>
          <a:bodyPr/>
          <a:lstStyle/>
          <a:p>
            <a:fld id="{1D7E3953-365F-44DF-A000-0CF44F1931BD}" type="slidenum">
              <a:rPr lang="fa-IR" smtClean="0"/>
              <a:pPr/>
              <a:t>‹#›</a:t>
            </a:fld>
            <a:endParaRPr lang="fa-IR"/>
          </a:p>
        </p:txBody>
      </p:sp>
      <p:sp>
        <p:nvSpPr>
          <p:cNvPr id="17" name="Footer Placeholder 16"/>
          <p:cNvSpPr>
            <a:spLocks noGrp="1"/>
          </p:cNvSpPr>
          <p:nvPr>
            <p:ph type="ftr" sz="quarter" idx="12"/>
          </p:nvPr>
        </p:nvSpPr>
        <p:spPr/>
        <p:txBody>
          <a:bodyPr/>
          <a:lstStyle/>
          <a:p>
            <a:endParaRPr lang="fa-IR"/>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D7E3953-365F-44DF-A000-0CF44F1931BD}" type="slidenum">
              <a:rPr lang="fa-IR" smtClean="0"/>
              <a:pPr/>
              <a:t>‹#›</a:t>
            </a:fld>
            <a:endParaRPr lang="fa-IR"/>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D7E3953-365F-44DF-A000-0CF44F1931BD}" type="slidenum">
              <a:rPr lang="fa-IR" smtClean="0"/>
              <a:pPr/>
              <a:t>‹#›</a:t>
            </a:fld>
            <a:endParaRPr lang="fa-IR"/>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672D9ACF-32A7-43B4-957F-8D019E55B5D5}" type="datetimeFigureOut">
              <a:rPr lang="fa-IR" smtClean="0"/>
              <a:pPr/>
              <a:t>16/04/1438</a:t>
            </a:fld>
            <a:endParaRPr lang="fa-IR"/>
          </a:p>
        </p:txBody>
      </p:sp>
      <p:sp>
        <p:nvSpPr>
          <p:cNvPr id="15" name="Slide Number Placeholder 14"/>
          <p:cNvSpPr>
            <a:spLocks noGrp="1"/>
          </p:cNvSpPr>
          <p:nvPr>
            <p:ph type="sldNum" sz="quarter" idx="15"/>
          </p:nvPr>
        </p:nvSpPr>
        <p:spPr/>
        <p:txBody>
          <a:bodyPr/>
          <a:lstStyle>
            <a:lvl1pPr algn="ctr">
              <a:defRPr/>
            </a:lvl1pPr>
          </a:lstStyle>
          <a:p>
            <a:fld id="{1D7E3953-365F-44DF-A000-0CF44F1931BD}" type="slidenum">
              <a:rPr lang="fa-IR" smtClean="0"/>
              <a:pPr/>
              <a:t>‹#›</a:t>
            </a:fld>
            <a:endParaRPr lang="fa-IR"/>
          </a:p>
        </p:txBody>
      </p:sp>
      <p:sp>
        <p:nvSpPr>
          <p:cNvPr id="16" name="Footer Placeholder 15"/>
          <p:cNvSpPr>
            <a:spLocks noGrp="1"/>
          </p:cNvSpPr>
          <p:nvPr>
            <p:ph type="ftr" sz="quarter" idx="16"/>
          </p:nvPr>
        </p:nvSpPr>
        <p:spPr/>
        <p:txBody>
          <a:bodyPr/>
          <a:lstStyle/>
          <a:p>
            <a:endParaRPr lang="fa-I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D7E3953-365F-44DF-A000-0CF44F1931BD}" type="slidenum">
              <a:rPr lang="fa-IR" smtClean="0"/>
              <a:pPr/>
              <a:t>‹#›</a:t>
            </a:fld>
            <a:endParaRPr lang="fa-IR"/>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D7E3953-365F-44DF-A000-0CF44F1931BD}"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D7E3953-365F-44DF-A000-0CF44F1931BD}" type="slidenum">
              <a:rPr lang="fa-IR" smtClean="0"/>
              <a:pPr/>
              <a:t>‹#›</a:t>
            </a:fld>
            <a:endParaRPr lang="fa-IR"/>
          </a:p>
        </p:txBody>
      </p:sp>
      <p:sp>
        <p:nvSpPr>
          <p:cNvPr id="8" name="Footer Placeholder 7"/>
          <p:cNvSpPr>
            <a:spLocks noGrp="1"/>
          </p:cNvSpPr>
          <p:nvPr>
            <p:ph type="ftr" sz="quarter" idx="11"/>
          </p:nvPr>
        </p:nvSpPr>
        <p:spPr/>
        <p:txBody>
          <a:bodyPr/>
          <a:lstStyle/>
          <a:p>
            <a:endParaRPr lang="fa-IR"/>
          </a:p>
        </p:txBody>
      </p:sp>
      <p:sp>
        <p:nvSpPr>
          <p:cNvPr id="7" name="Date Placeholder 6"/>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D7E3953-365F-44DF-A000-0CF44F1931BD}"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D7E3953-365F-44DF-A000-0CF44F1931BD}" type="slidenum">
              <a:rPr lang="fa-IR" smtClean="0"/>
              <a:pPr/>
              <a:t>‹#›</a:t>
            </a:fld>
            <a:endParaRPr lang="fa-IR"/>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672D9ACF-32A7-43B4-957F-8D019E55B5D5}" type="datetimeFigureOut">
              <a:rPr lang="fa-IR" smtClean="0"/>
              <a:pPr/>
              <a:t>16/04/1438</a:t>
            </a:fld>
            <a:endParaRPr lang="fa-IR"/>
          </a:p>
        </p:txBody>
      </p:sp>
      <p:sp>
        <p:nvSpPr>
          <p:cNvPr id="9" name="Slide Number Placeholder 8"/>
          <p:cNvSpPr>
            <a:spLocks noGrp="1"/>
          </p:cNvSpPr>
          <p:nvPr>
            <p:ph type="sldNum" sz="quarter" idx="15"/>
          </p:nvPr>
        </p:nvSpPr>
        <p:spPr/>
        <p:txBody>
          <a:bodyPr/>
          <a:lstStyle/>
          <a:p>
            <a:fld id="{1D7E3953-365F-44DF-A000-0CF44F1931BD}" type="slidenum">
              <a:rPr lang="fa-IR" smtClean="0"/>
              <a:pPr/>
              <a:t>‹#›</a:t>
            </a:fld>
            <a:endParaRPr lang="fa-IR"/>
          </a:p>
        </p:txBody>
      </p:sp>
      <p:sp>
        <p:nvSpPr>
          <p:cNvPr id="10" name="Footer Placeholder 9"/>
          <p:cNvSpPr>
            <a:spLocks noGrp="1"/>
          </p:cNvSpPr>
          <p:nvPr>
            <p:ph type="ftr" sz="quarter" idx="16"/>
          </p:nvPr>
        </p:nvSpPr>
        <p:spPr/>
        <p:txBody>
          <a:bodyPr/>
          <a:lstStyle/>
          <a:p>
            <a:endParaRPr lang="fa-IR"/>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672D9ACF-32A7-43B4-957F-8D019E55B5D5}" type="datetimeFigureOut">
              <a:rPr lang="fa-IR" smtClean="0"/>
              <a:pPr/>
              <a:t>16/04/1438</a:t>
            </a:fld>
            <a:endParaRPr lang="fa-IR"/>
          </a:p>
        </p:txBody>
      </p:sp>
      <p:sp>
        <p:nvSpPr>
          <p:cNvPr id="9" name="Slide Number Placeholder 8"/>
          <p:cNvSpPr>
            <a:spLocks noGrp="1"/>
          </p:cNvSpPr>
          <p:nvPr>
            <p:ph type="sldNum" sz="quarter" idx="11"/>
          </p:nvPr>
        </p:nvSpPr>
        <p:spPr/>
        <p:txBody>
          <a:bodyPr/>
          <a:lstStyle/>
          <a:p>
            <a:fld id="{1D7E3953-365F-44DF-A000-0CF44F1931BD}" type="slidenum">
              <a:rPr lang="fa-IR" smtClean="0"/>
              <a:pPr/>
              <a:t>‹#›</a:t>
            </a:fld>
            <a:endParaRPr lang="fa-IR"/>
          </a:p>
        </p:txBody>
      </p:sp>
      <p:sp>
        <p:nvSpPr>
          <p:cNvPr id="10" name="Footer Placeholder 9"/>
          <p:cNvSpPr>
            <a:spLocks noGrp="1"/>
          </p:cNvSpPr>
          <p:nvPr>
            <p:ph type="ftr" sz="quarter" idx="12"/>
          </p:nvPr>
        </p:nvSpPr>
        <p:spPr/>
        <p:txBody>
          <a:bodyPr/>
          <a:lstStyle/>
          <a:p>
            <a:endParaRPr lang="fa-IR"/>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672D9ACF-32A7-43B4-957F-8D019E55B5D5}" type="datetimeFigureOut">
              <a:rPr lang="fa-IR" smtClean="0"/>
              <a:pPr/>
              <a:t>16/04/1438</a:t>
            </a:fld>
            <a:endParaRPr lang="fa-I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a-I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D7E3953-365F-44DF-A000-0CF44F1931BD}" type="slidenum">
              <a:rPr lang="fa-IR" smtClean="0"/>
              <a:pPr/>
              <a:t>‹#›</a:t>
            </a:fld>
            <a:endParaRPr lang="fa-IR"/>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fade/>
  </p:transition>
  <p:timing>
    <p:tnLst>
      <p:par>
        <p:cTn id="1" dur="indefinite" restart="never" nodeType="tmRoot"/>
      </p:par>
    </p:tnLst>
  </p:timing>
  <p:txStyles>
    <p:titleStyle>
      <a:lvl1pPr algn="l" rtl="1"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r" rtl="1"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r" rtl="1"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r" rtl="1"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r" rtl="1"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r" rtl="1"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r" rtl="1"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r" rtl="1"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102224"/>
            <a:ext cx="6400800" cy="2207096"/>
          </a:xfrm>
        </p:spPr>
        <p:txBody>
          <a:bodyPr>
            <a:normAutofit/>
          </a:bodyPr>
          <a:lstStyle/>
          <a:p>
            <a:r>
              <a:rPr lang="fa-IR" sz="2800" b="1" dirty="0" smtClean="0">
                <a:solidFill>
                  <a:schemeClr val="tx2">
                    <a:lumMod val="75000"/>
                  </a:schemeClr>
                </a:solidFill>
                <a:cs typeface="B Nazanin" panose="00000400000000000000" pitchFamily="2" charset="-78"/>
              </a:rPr>
              <a:t>دی ماه 1395</a:t>
            </a:r>
            <a:endParaRPr lang="fa-IR" sz="2800" b="1" dirty="0">
              <a:solidFill>
                <a:schemeClr val="tx2">
                  <a:lumMod val="75000"/>
                </a:schemeClr>
              </a:solidFill>
              <a:cs typeface="B Nazanin" panose="00000400000000000000" pitchFamily="2" charset="-78"/>
            </a:endParaRPr>
          </a:p>
        </p:txBody>
      </p:sp>
      <p:sp>
        <p:nvSpPr>
          <p:cNvPr id="2" name="Title 1"/>
          <p:cNvSpPr>
            <a:spLocks noGrp="1"/>
          </p:cNvSpPr>
          <p:nvPr>
            <p:ph type="ctrTitle"/>
          </p:nvPr>
        </p:nvSpPr>
        <p:spPr>
          <a:xfrm>
            <a:off x="683568" y="1556792"/>
            <a:ext cx="7772400" cy="1943646"/>
          </a:xfrm>
        </p:spPr>
        <p:txBody>
          <a:bodyPr>
            <a:normAutofit/>
          </a:bodyPr>
          <a:lstStyle/>
          <a:p>
            <a:r>
              <a:rPr lang="fa-IR" b="1" u="sng" dirty="0" smtClean="0">
                <a:solidFill>
                  <a:srgbClr val="C00000"/>
                </a:solidFill>
                <a:cs typeface="2 Badr" pitchFamily="2" charset="-78"/>
              </a:rPr>
              <a:t>سوالات سنجه های اعتباربخشی واحدتغذیه</a:t>
            </a:r>
            <a:endParaRPr lang="fa-IR" b="1" u="sng" dirty="0">
              <a:solidFill>
                <a:srgbClr val="C00000"/>
              </a:solidFill>
              <a:cs typeface="2 Badr" pitchFamily="2" charset="-78"/>
            </a:endParaRPr>
          </a:p>
        </p:txBody>
      </p:sp>
      <p:sp>
        <p:nvSpPr>
          <p:cNvPr id="4" name="TextBox 3"/>
          <p:cNvSpPr txBox="1"/>
          <p:nvPr/>
        </p:nvSpPr>
        <p:spPr>
          <a:xfrm>
            <a:off x="2843808" y="836712"/>
            <a:ext cx="3888432" cy="584775"/>
          </a:xfrm>
          <a:prstGeom prst="rect">
            <a:avLst/>
          </a:prstGeom>
          <a:noFill/>
        </p:spPr>
        <p:txBody>
          <a:bodyPr wrap="square" rtlCol="0">
            <a:spAutoFit/>
          </a:bodyPr>
          <a:lstStyle/>
          <a:p>
            <a:pPr algn="ctr"/>
            <a:r>
              <a:rPr lang="fa-IR" sz="3200" b="1" dirty="0" smtClean="0">
                <a:cs typeface="B Nazanin" panose="00000400000000000000" pitchFamily="2" charset="-78"/>
              </a:rPr>
              <a:t>به نام خدا</a:t>
            </a:r>
            <a:endParaRPr lang="en-US" sz="3200" b="1" dirty="0">
              <a:cs typeface="B Nazanin" panose="00000400000000000000" pitchFamily="2" charset="-78"/>
            </a:endParaRPr>
          </a:p>
        </p:txBody>
      </p:sp>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285720" y="285728"/>
            <a:ext cx="8431251" cy="607223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42844" y="285728"/>
            <a:ext cx="8786874" cy="600079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26020"/>
            <a:ext cx="8208912" cy="34749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aphicFrame>
        <p:nvGraphicFramePr>
          <p:cNvPr id="3" name="Content Placeholder 3"/>
          <p:cNvGraphicFramePr>
            <a:graphicFrameLocks/>
          </p:cNvGraphicFramePr>
          <p:nvPr>
            <p:extLst>
              <p:ext uri="{D42A27DB-BD31-4B8C-83A1-F6EECF244321}">
                <p14:modId xmlns:p14="http://schemas.microsoft.com/office/powerpoint/2010/main" xmlns="" val="4267054633"/>
              </p:ext>
            </p:extLst>
          </p:nvPr>
        </p:nvGraphicFramePr>
        <p:xfrm>
          <a:off x="500034" y="4000504"/>
          <a:ext cx="8064898" cy="1941795"/>
        </p:xfrm>
        <a:graphic>
          <a:graphicData uri="http://schemas.openxmlformats.org/drawingml/2006/table">
            <a:tbl>
              <a:tblPr rtl="1" firstRow="1" bandRow="1">
                <a:tableStyleId>{5C22544A-7EE6-4342-B048-85BDC9FD1C3A}</a:tableStyleId>
              </a:tblPr>
              <a:tblGrid>
                <a:gridCol w="8064898"/>
              </a:tblGrid>
              <a:tr h="387315">
                <a:tc>
                  <a:txBody>
                    <a:bodyPr/>
                    <a:lstStyle/>
                    <a:p>
                      <a:pPr algn="ctr" rtl="1"/>
                      <a:r>
                        <a:rPr lang="fa-IR" sz="1800" b="0" dirty="0" smtClean="0">
                          <a:cs typeface="Nazanin" panose="00000400000000000000" pitchFamily="2" charset="-78"/>
                        </a:rPr>
                        <a:t>سوال</a:t>
                      </a:r>
                      <a:endParaRPr lang="fa-IR" sz="1800" b="0" dirty="0">
                        <a:cs typeface="Nazanin" panose="00000400000000000000" pitchFamily="2" charset="-78"/>
                      </a:endParaRPr>
                    </a:p>
                  </a:txBody>
                  <a:tcPr/>
                </a:tc>
              </a:tr>
              <a:tr h="42381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800" b="1" kern="1200" dirty="0" smtClean="0">
                          <a:solidFill>
                            <a:srgbClr val="C00000"/>
                          </a:solidFill>
                          <a:effectLst/>
                          <a:latin typeface="+mn-lt"/>
                          <a:ea typeface="+mn-ea"/>
                          <a:cs typeface="2 Badr" pitchFamily="2" charset="-78"/>
                        </a:rPr>
                        <a:t>نوشیدنی قابل قبول  برای بیماران چه مواردی است؟ </a:t>
                      </a:r>
                      <a:endParaRPr lang="en-US" sz="2800" b="1" kern="1200" dirty="0" smtClean="0">
                        <a:solidFill>
                          <a:srgbClr val="C00000"/>
                        </a:solidFill>
                        <a:latin typeface="+mn-lt"/>
                        <a:ea typeface="+mn-ea"/>
                        <a:cs typeface="2 Badr" pitchFamily="2" charset="-78"/>
                      </a:endParaRPr>
                    </a:p>
                  </a:txBody>
                  <a:tcPr/>
                </a:tc>
              </a:tr>
              <a:tr h="432048">
                <a:tc>
                  <a:txBody>
                    <a:bodyPr/>
                    <a:lstStyle/>
                    <a:p>
                      <a:pPr rtl="1"/>
                      <a:r>
                        <a:rPr lang="fa-IR" sz="2800" b="1" kern="1200" dirty="0" smtClean="0">
                          <a:solidFill>
                            <a:srgbClr val="C00000"/>
                          </a:solidFill>
                          <a:effectLst/>
                          <a:latin typeface="+mn-lt"/>
                          <a:ea typeface="+mn-ea"/>
                          <a:cs typeface="2 Badr" pitchFamily="2" charset="-78"/>
                        </a:rPr>
                        <a:t>ایا وجود ابسرد کن در بخش کافی میباشد؟ </a:t>
                      </a:r>
                      <a:endParaRPr lang="en-US" sz="2800" b="1" kern="1200" dirty="0" smtClean="0">
                        <a:solidFill>
                          <a:srgbClr val="C00000"/>
                        </a:solidFill>
                        <a:latin typeface="+mn-lt"/>
                        <a:ea typeface="+mn-ea"/>
                        <a:cs typeface="2 Badr" pitchFamily="2" charset="-78"/>
                      </a:endParaRPr>
                    </a:p>
                  </a:txBody>
                  <a:tcPr/>
                </a:tc>
              </a:tr>
              <a:tr h="360040">
                <a:tc>
                  <a:txBody>
                    <a:bodyPr/>
                    <a:lstStyle/>
                    <a:p>
                      <a:pPr rtl="1"/>
                      <a:r>
                        <a:rPr lang="fa-IR" sz="2800" b="1" kern="1200" dirty="0" smtClean="0">
                          <a:solidFill>
                            <a:srgbClr val="C00000"/>
                          </a:solidFill>
                          <a:effectLst/>
                          <a:latin typeface="+mn-lt"/>
                          <a:ea typeface="+mn-ea"/>
                          <a:cs typeface="2 Badr" pitchFamily="2" charset="-78"/>
                        </a:rPr>
                        <a:t>ایا ریختن آب در لیوان قابل قبول است یا باید به صورت بسته بندی باشد؟</a:t>
                      </a:r>
                      <a:endParaRPr lang="en-US" sz="2800" b="1" kern="1200" dirty="0" smtClean="0">
                        <a:solidFill>
                          <a:srgbClr val="C00000"/>
                        </a:solidFill>
                        <a:effectLst/>
                        <a:latin typeface="+mn-lt"/>
                        <a:ea typeface="+mn-ea"/>
                        <a:cs typeface="2 Badr" pitchFamily="2" charset="-78"/>
                      </a:endParaRPr>
                    </a:p>
                  </a:txBody>
                  <a:tcPr/>
                </a:tc>
              </a:tr>
            </a:tbl>
          </a:graphicData>
        </a:graphic>
      </p:graphicFrame>
    </p:spTree>
    <p:extLst>
      <p:ext uri="{BB962C8B-B14F-4D97-AF65-F5344CB8AC3E}">
        <p14:creationId xmlns:p14="http://schemas.microsoft.com/office/powerpoint/2010/main" xmlns="" val="2521395627"/>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xmlns="" val="3796952294"/>
              </p:ext>
            </p:extLst>
          </p:nvPr>
        </p:nvGraphicFramePr>
        <p:xfrm>
          <a:off x="500034" y="285728"/>
          <a:ext cx="8358246" cy="6290746"/>
        </p:xfrm>
        <a:graphic>
          <a:graphicData uri="http://schemas.openxmlformats.org/drawingml/2006/table">
            <a:tbl>
              <a:tblPr rtl="1" firstRow="1" bandRow="1">
                <a:tableStyleId>{5C22544A-7EE6-4342-B048-85BDC9FD1C3A}</a:tableStyleId>
              </a:tblPr>
              <a:tblGrid>
                <a:gridCol w="8358246"/>
              </a:tblGrid>
              <a:tr h="1071570">
                <a:tc>
                  <a:txBody>
                    <a:bodyPr/>
                    <a:lstStyle/>
                    <a:p>
                      <a:pPr algn="ctr" rtl="1"/>
                      <a:r>
                        <a:rPr lang="fa-IR" sz="2400" dirty="0" smtClean="0">
                          <a:solidFill>
                            <a:srgbClr val="C00000"/>
                          </a:solidFill>
                          <a:cs typeface="B Titr" pitchFamily="2" charset="-78"/>
                        </a:rPr>
                        <a:t>مراکزی که خدمات پخت وپز خودرا به پیمانکارخارجی برونسپاری کرده اند</a:t>
                      </a:r>
                      <a:endParaRPr lang="fa-IR" sz="2400" dirty="0">
                        <a:solidFill>
                          <a:srgbClr val="C00000"/>
                        </a:solidFill>
                        <a:cs typeface="B Titr" pitchFamily="2" charset="-78"/>
                      </a:endParaRPr>
                    </a:p>
                  </a:txBody>
                  <a:tcPr anchor="ctr"/>
                </a:tc>
              </a:tr>
              <a:tr h="5219176">
                <a:tc>
                  <a:txBody>
                    <a:bodyPr/>
                    <a:lstStyle/>
                    <a:p>
                      <a:pPr algn="justLow">
                        <a:lnSpc>
                          <a:spcPct val="200000"/>
                        </a:lnSpc>
                        <a:buFontTx/>
                        <a:buBlip>
                          <a:blip r:embed="rId2"/>
                        </a:buBlip>
                      </a:pPr>
                      <a:r>
                        <a:rPr lang="fa-IR" dirty="0" smtClean="0">
                          <a:solidFill>
                            <a:schemeClr val="accent1">
                              <a:lumMod val="50000"/>
                            </a:schemeClr>
                          </a:solidFill>
                          <a:cs typeface="2 Titr" pitchFamily="2" charset="-78"/>
                        </a:rPr>
                        <a:t>3</a:t>
                      </a:r>
                      <a:r>
                        <a:rPr lang="fa-IR" baseline="0" dirty="0" smtClean="0">
                          <a:solidFill>
                            <a:schemeClr val="accent1">
                              <a:lumMod val="50000"/>
                            </a:schemeClr>
                          </a:solidFill>
                          <a:cs typeface="2 Titr" pitchFamily="2" charset="-78"/>
                        </a:rPr>
                        <a:t> سنجه درارتباط با برونسپاری داریم که سطح یکی اساسی و2مورد دیگر الزامی می باشد</a:t>
                      </a:r>
                    </a:p>
                    <a:p>
                      <a:pPr algn="justLow">
                        <a:lnSpc>
                          <a:spcPct val="200000"/>
                        </a:lnSpc>
                        <a:buFontTx/>
                        <a:buBlip>
                          <a:blip r:embed="rId2"/>
                        </a:buBlip>
                      </a:pPr>
                      <a:r>
                        <a:rPr lang="fa-IR" baseline="0" dirty="0" smtClean="0">
                          <a:solidFill>
                            <a:schemeClr val="accent1">
                              <a:lumMod val="50000"/>
                            </a:schemeClr>
                          </a:solidFill>
                          <a:cs typeface="2 Titr" pitchFamily="2" charset="-78"/>
                        </a:rPr>
                        <a:t>درصورت عدم پیاده سازی کامل سنجه های الزامی گواهینامه اعتباربخشی بیمارستان صادرنخواهدشد.</a:t>
                      </a:r>
                    </a:p>
                    <a:p>
                      <a:pPr algn="justLow">
                        <a:lnSpc>
                          <a:spcPct val="200000"/>
                        </a:lnSpc>
                        <a:buFontTx/>
                        <a:buBlip>
                          <a:blip r:embed="rId2"/>
                        </a:buBlip>
                      </a:pPr>
                      <a:r>
                        <a:rPr lang="fa-IR" baseline="0" dirty="0" smtClean="0">
                          <a:solidFill>
                            <a:schemeClr val="accent1">
                              <a:lumMod val="50000"/>
                            </a:schemeClr>
                          </a:solidFill>
                          <a:cs typeface="2 Titr" pitchFamily="2" charset="-78"/>
                        </a:rPr>
                        <a:t>در موارد برونسپاری به پیمانکارخارجی بایستی کلیه استانداردهای مربوط به آشپزخانه بیمارستان درمحل آشپزخانه پیمانکارپیاده سازی شده باشدوارزیابی در آنجا انجام خواهدشد.ضمنا علاوه براینکه بایستی پیمانکار کارشناس بهداشت محیط وتغذیه داشته باشد کارشناسان بهداشت محیط وتغذیه بیمارستان نیز بایستی حضور ونظارت مستمر برکلیه مراحل انجام کار ودر تمامی شیفتها داشته باشند.وکارشناس پیمانکارنمی تواند جایگزین کارشناس ناظر بیمارستان باشد.</a:t>
                      </a:r>
                    </a:p>
                    <a:p>
                      <a:endParaRPr lang="en-US" dirty="0"/>
                    </a:p>
                  </a:txBody>
                  <a:tcPr/>
                </a:tc>
              </a:tr>
            </a:tbl>
          </a:graphicData>
        </a:graphic>
      </p:graphicFrame>
    </p:spTree>
    <p:extLst>
      <p:ext uri="{BB962C8B-B14F-4D97-AF65-F5344CB8AC3E}">
        <p14:creationId xmlns:p14="http://schemas.microsoft.com/office/powerpoint/2010/main" xmlns="" val="796791051"/>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cstate="print"/>
          <a:srcRect l="19391" t="11539" r="20994" b="65897"/>
          <a:stretch/>
        </p:blipFill>
        <p:spPr bwMode="auto">
          <a:xfrm>
            <a:off x="714348" y="1214422"/>
            <a:ext cx="7572428" cy="4214842"/>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4163446262"/>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60648"/>
            <a:ext cx="8748464" cy="61926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36153640"/>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052736"/>
            <a:ext cx="8873215" cy="44717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92016408"/>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2476" y="25648"/>
            <a:ext cx="8352928" cy="43533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aphicFrame>
        <p:nvGraphicFramePr>
          <p:cNvPr id="3" name="Content Placeholder 3"/>
          <p:cNvGraphicFramePr>
            <a:graphicFrameLocks/>
          </p:cNvGraphicFramePr>
          <p:nvPr>
            <p:extLst>
              <p:ext uri="{D42A27DB-BD31-4B8C-83A1-F6EECF244321}">
                <p14:modId xmlns:p14="http://schemas.microsoft.com/office/powerpoint/2010/main" xmlns="" val="4135457006"/>
              </p:ext>
            </p:extLst>
          </p:nvPr>
        </p:nvGraphicFramePr>
        <p:xfrm>
          <a:off x="428596" y="4500570"/>
          <a:ext cx="8286808" cy="1785950"/>
        </p:xfrm>
        <a:graphic>
          <a:graphicData uri="http://schemas.openxmlformats.org/drawingml/2006/table">
            <a:tbl>
              <a:tblPr rtl="1" firstRow="1" bandRow="1">
                <a:tableStyleId>{5C22544A-7EE6-4342-B048-85BDC9FD1C3A}</a:tableStyleId>
              </a:tblPr>
              <a:tblGrid>
                <a:gridCol w="8286808"/>
              </a:tblGrid>
              <a:tr h="1071969">
                <a:tc>
                  <a:txBody>
                    <a:bodyPr/>
                    <a:lstStyle/>
                    <a:p>
                      <a:pPr marL="0" marR="0" indent="0" algn="r" defTabSz="914400" rtl="1" eaLnBrk="1" fontAlgn="auto" latinLnBrk="0" hangingPunct="1">
                        <a:lnSpc>
                          <a:spcPct val="150000"/>
                        </a:lnSpc>
                        <a:spcBef>
                          <a:spcPts val="0"/>
                        </a:spcBef>
                        <a:spcAft>
                          <a:spcPts val="0"/>
                        </a:spcAft>
                        <a:buClrTx/>
                        <a:buSzTx/>
                        <a:buFontTx/>
                        <a:buBlip>
                          <a:blip r:embed="rId3"/>
                        </a:buBlip>
                        <a:tabLst/>
                        <a:defRPr/>
                      </a:pPr>
                      <a:r>
                        <a:rPr lang="fa-IR" sz="1600" kern="1200" dirty="0" smtClean="0">
                          <a:solidFill>
                            <a:srgbClr val="C00000"/>
                          </a:solidFill>
                          <a:effectLst/>
                          <a:latin typeface="+mn-lt"/>
                          <a:ea typeface="+mn-ea"/>
                          <a:cs typeface="B Titr" pitchFamily="2" charset="-78"/>
                        </a:rPr>
                        <a:t>منظور ازبخش های  ویژه فقط آی سی یو ها هستند.</a:t>
                      </a:r>
                    </a:p>
                    <a:p>
                      <a:pPr marL="0" marR="0" indent="0" algn="r" defTabSz="914400" rtl="1" eaLnBrk="1" fontAlgn="auto" latinLnBrk="0" hangingPunct="1">
                        <a:lnSpc>
                          <a:spcPct val="150000"/>
                        </a:lnSpc>
                        <a:spcBef>
                          <a:spcPts val="0"/>
                        </a:spcBef>
                        <a:spcAft>
                          <a:spcPts val="0"/>
                        </a:spcAft>
                        <a:buClrTx/>
                        <a:buSzTx/>
                        <a:buFontTx/>
                        <a:buBlip>
                          <a:blip r:embed="rId3"/>
                        </a:buBlip>
                        <a:tabLst/>
                        <a:defRPr/>
                      </a:pPr>
                      <a:r>
                        <a:rPr lang="fa-IR" sz="1600" kern="1200" dirty="0" smtClean="0">
                          <a:solidFill>
                            <a:srgbClr val="C00000"/>
                          </a:solidFill>
                          <a:effectLst/>
                          <a:latin typeface="+mn-lt"/>
                          <a:ea typeface="+mn-ea"/>
                          <a:cs typeface="B Titr" pitchFamily="2" charset="-78"/>
                        </a:rPr>
                        <a:t>درصورت عدم تایید</a:t>
                      </a:r>
                      <a:r>
                        <a:rPr lang="fa-IR" sz="1600" kern="1200" baseline="0" dirty="0" smtClean="0">
                          <a:solidFill>
                            <a:srgbClr val="C00000"/>
                          </a:solidFill>
                          <a:effectLst/>
                          <a:latin typeface="+mn-lt"/>
                          <a:ea typeface="+mn-ea"/>
                          <a:cs typeface="B Titr" pitchFamily="2" charset="-78"/>
                        </a:rPr>
                        <a:t> ومهروامضاءپزشک فرایند ناقص بوده وامتیاز داده نمی شود.</a:t>
                      </a:r>
                      <a:endParaRPr lang="en-US" sz="1600" kern="1200" dirty="0" smtClean="0">
                        <a:solidFill>
                          <a:srgbClr val="C00000"/>
                        </a:solidFill>
                        <a:effectLst/>
                        <a:latin typeface="+mn-lt"/>
                        <a:ea typeface="+mn-ea"/>
                        <a:cs typeface="B Titr" pitchFamily="2" charset="-78"/>
                      </a:endParaRPr>
                    </a:p>
                  </a:txBody>
                  <a:tcPr>
                    <a:solidFill>
                      <a:schemeClr val="tx2">
                        <a:lumMod val="90000"/>
                      </a:schemeClr>
                    </a:solidFill>
                  </a:tcPr>
                </a:tc>
              </a:tr>
              <a:tr h="713981">
                <a:tc>
                  <a:txBody>
                    <a:bodyPr/>
                    <a:lstStyle/>
                    <a:p>
                      <a:pPr rtl="1">
                        <a:lnSpc>
                          <a:spcPct val="150000"/>
                        </a:lnSpc>
                        <a:buFontTx/>
                        <a:buBlip>
                          <a:blip r:embed="rId3"/>
                        </a:buBlip>
                      </a:pPr>
                      <a:r>
                        <a:rPr lang="fa-IR" sz="1600" kern="1200" dirty="0" smtClean="0">
                          <a:solidFill>
                            <a:srgbClr val="C00000"/>
                          </a:solidFill>
                          <a:effectLst/>
                          <a:latin typeface="+mn-lt"/>
                          <a:ea typeface="+mn-ea"/>
                          <a:cs typeface="B Titr" pitchFamily="2" charset="-78"/>
                        </a:rPr>
                        <a:t>فواصل زمانی برای ارزیابی مجدد بانظر پزشک یا کارشناس تغذیه وحدود5 روز است.</a:t>
                      </a:r>
                      <a:endParaRPr lang="en-US" sz="1600" kern="1200" dirty="0" smtClean="0">
                        <a:solidFill>
                          <a:srgbClr val="C00000"/>
                        </a:solidFill>
                        <a:effectLst/>
                        <a:latin typeface="+mn-lt"/>
                        <a:ea typeface="+mn-ea"/>
                        <a:cs typeface="B Titr" pitchFamily="2" charset="-78"/>
                      </a:endParaRPr>
                    </a:p>
                  </a:txBody>
                  <a:tcPr>
                    <a:solidFill>
                      <a:schemeClr val="tx2">
                        <a:lumMod val="90000"/>
                      </a:schemeClr>
                    </a:solidFill>
                  </a:tcPr>
                </a:tc>
              </a:tr>
            </a:tbl>
          </a:graphicData>
        </a:graphic>
      </p:graphicFrame>
    </p:spTree>
    <p:extLst>
      <p:ext uri="{BB962C8B-B14F-4D97-AF65-F5344CB8AC3E}">
        <p14:creationId xmlns:p14="http://schemas.microsoft.com/office/powerpoint/2010/main" xmlns="" val="2638749030"/>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980728"/>
            <a:ext cx="8496944" cy="42484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2715363"/>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14282" y="285728"/>
            <a:ext cx="8715436" cy="6357982"/>
          </a:xfrm>
          <a:prstGeom prst="rect">
            <a:avLst/>
          </a:prstGeom>
          <a:noFill/>
          <a:ln w="9525">
            <a:noFill/>
            <a:miter lim="800000"/>
            <a:headEnd/>
            <a:tailEnd/>
          </a:ln>
          <a:effectLst/>
        </p:spPr>
      </p:pic>
    </p:spTree>
    <p:extLst>
      <p:ext uri="{BB962C8B-B14F-4D97-AF65-F5344CB8AC3E}">
        <p14:creationId xmlns:p14="http://schemas.microsoft.com/office/powerpoint/2010/main" xmlns="" val="474754354"/>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42852"/>
            <a:ext cx="8786842" cy="8572512"/>
          </a:xfrm>
        </p:spPr>
        <p:txBody>
          <a:bodyPr>
            <a:normAutofit fontScale="90000"/>
          </a:bodyPr>
          <a:lstStyle/>
          <a:p>
            <a:pPr algn="r">
              <a:lnSpc>
                <a:spcPct val="150000"/>
              </a:lnSpc>
              <a:buBlip>
                <a:blip r:embed="rId2"/>
              </a:buBlip>
            </a:pPr>
            <a:r>
              <a:rPr lang="fa-IR" sz="3200" dirty="0" smtClean="0">
                <a:solidFill>
                  <a:srgbClr val="C00000"/>
                </a:solidFill>
                <a:cs typeface="B Titr" pitchFamily="2" charset="-78"/>
              </a:rPr>
              <a:t>مهم:</a:t>
            </a:r>
            <a:br>
              <a:rPr lang="fa-IR" sz="3200" dirty="0" smtClean="0">
                <a:solidFill>
                  <a:srgbClr val="C00000"/>
                </a:solidFill>
                <a:cs typeface="B Titr" pitchFamily="2" charset="-78"/>
              </a:rPr>
            </a:br>
            <a:r>
              <a:rPr lang="fa-IR" sz="2800" dirty="0" smtClean="0">
                <a:solidFill>
                  <a:schemeClr val="tx2">
                    <a:lumMod val="75000"/>
                  </a:schemeClr>
                </a:solidFill>
                <a:cs typeface="B Titr" pitchFamily="2" charset="-78"/>
              </a:rPr>
              <a:t>ظروف توزیع غذا</a:t>
            </a:r>
            <a:r>
              <a:rPr lang="fa-IR" sz="2800" dirty="0" smtClean="0">
                <a:solidFill>
                  <a:schemeClr val="tx2">
                    <a:lumMod val="90000"/>
                  </a:schemeClr>
                </a:solidFill>
                <a:cs typeface="B Titr" pitchFamily="2" charset="-78"/>
              </a:rPr>
              <a:t/>
            </a:r>
            <a:br>
              <a:rPr lang="fa-IR" sz="2800" dirty="0" smtClean="0">
                <a:solidFill>
                  <a:schemeClr val="tx2">
                    <a:lumMod val="90000"/>
                  </a:schemeClr>
                </a:solidFill>
                <a:cs typeface="B Titr" pitchFamily="2" charset="-78"/>
              </a:rPr>
            </a:br>
            <a:r>
              <a:rPr lang="fa-IR" sz="2800" dirty="0" smtClean="0">
                <a:solidFill>
                  <a:srgbClr val="92D050"/>
                </a:solidFill>
                <a:cs typeface="B Titr" pitchFamily="2" charset="-78"/>
              </a:rPr>
              <a:t>دومنویی بودن غذا بارعایت رژیم غذایی وحق انتخاب بیماران</a:t>
            </a:r>
            <a:r>
              <a:rPr lang="fa-IR" sz="2800" dirty="0" smtClean="0">
                <a:solidFill>
                  <a:schemeClr val="tx2">
                    <a:lumMod val="90000"/>
                  </a:schemeClr>
                </a:solidFill>
                <a:cs typeface="B Titr" pitchFamily="2" charset="-78"/>
              </a:rPr>
              <a:t/>
            </a:r>
            <a:br>
              <a:rPr lang="fa-IR" sz="2800" dirty="0" smtClean="0">
                <a:solidFill>
                  <a:schemeClr val="tx2">
                    <a:lumMod val="90000"/>
                  </a:schemeClr>
                </a:solidFill>
                <a:cs typeface="B Titr" pitchFamily="2" charset="-78"/>
              </a:rPr>
            </a:br>
            <a:r>
              <a:rPr lang="fa-IR" sz="2800" dirty="0" smtClean="0">
                <a:solidFill>
                  <a:srgbClr val="990033"/>
                </a:solidFill>
                <a:cs typeface="B Titr" pitchFamily="2" charset="-78"/>
              </a:rPr>
              <a:t>توزیع میان وعده  و  وعده غذایی گرم در خارج ازساعات عادی توزیع غذا</a:t>
            </a:r>
            <a:br>
              <a:rPr lang="fa-IR" sz="2800" dirty="0" smtClean="0">
                <a:solidFill>
                  <a:srgbClr val="990033"/>
                </a:solidFill>
                <a:cs typeface="B Titr" pitchFamily="2" charset="-78"/>
              </a:rPr>
            </a:br>
            <a:r>
              <a:rPr lang="fa-IR" sz="2000" dirty="0" smtClean="0">
                <a:solidFill>
                  <a:srgbClr val="990033"/>
                </a:solidFill>
                <a:cs typeface="B Titr" pitchFamily="2" charset="-78"/>
              </a:rPr>
              <a:t>( غذای گرم  : برای بیماروهمراه   ،  میان وعده  :  حداقل برای مادران باردار - کودکان  – بیماران دیابتی  )</a:t>
            </a:r>
            <a:r>
              <a:rPr lang="fa-IR" sz="2800" dirty="0" smtClean="0">
                <a:solidFill>
                  <a:schemeClr val="tx2">
                    <a:lumMod val="90000"/>
                  </a:schemeClr>
                </a:solidFill>
                <a:cs typeface="B Titr" pitchFamily="2" charset="-78"/>
              </a:rPr>
              <a:t/>
            </a:r>
            <a:br>
              <a:rPr lang="fa-IR" sz="2800" dirty="0" smtClean="0">
                <a:solidFill>
                  <a:schemeClr val="tx2">
                    <a:lumMod val="90000"/>
                  </a:schemeClr>
                </a:solidFill>
                <a:cs typeface="B Titr" pitchFamily="2" charset="-78"/>
              </a:rPr>
            </a:br>
            <a:r>
              <a:rPr lang="fa-IR" sz="2800" dirty="0" smtClean="0">
                <a:solidFill>
                  <a:schemeClr val="accent6">
                    <a:lumMod val="40000"/>
                    <a:lumOff val="60000"/>
                  </a:schemeClr>
                </a:solidFill>
                <a:cs typeface="B Titr" pitchFamily="2" charset="-78"/>
              </a:rPr>
              <a:t>نظارت میدانی کارشناس تغذیه در تمام مراحل پخت وپزدرهمه وعده ها</a:t>
            </a:r>
            <a:r>
              <a:rPr lang="fa-IR" sz="2800" dirty="0" smtClean="0">
                <a:solidFill>
                  <a:schemeClr val="tx2">
                    <a:lumMod val="90000"/>
                  </a:schemeClr>
                </a:solidFill>
                <a:cs typeface="B Titr" pitchFamily="2" charset="-78"/>
              </a:rPr>
              <a:t/>
            </a:r>
            <a:br>
              <a:rPr lang="fa-IR" sz="2800" dirty="0" smtClean="0">
                <a:solidFill>
                  <a:schemeClr val="tx2">
                    <a:lumMod val="90000"/>
                  </a:schemeClr>
                </a:solidFill>
                <a:cs typeface="B Titr" pitchFamily="2" charset="-78"/>
              </a:rPr>
            </a:br>
            <a:r>
              <a:rPr lang="fa-IR" sz="2800" dirty="0" smtClean="0">
                <a:solidFill>
                  <a:srgbClr val="002060"/>
                </a:solidFill>
                <a:cs typeface="B Titr" pitchFamily="2" charset="-78"/>
              </a:rPr>
              <a:t>نیاز به همکاری کادر پرستاری درخصوص گزارش بموقع وکامل آمارها،مشاوره ها ، تکمیل فرم ارزیابی اولیه و... </a:t>
            </a:r>
            <a:r>
              <a:rPr lang="fa-IR" sz="2800" dirty="0" smtClean="0">
                <a:solidFill>
                  <a:schemeClr val="tx2">
                    <a:lumMod val="90000"/>
                  </a:schemeClr>
                </a:solidFill>
                <a:cs typeface="B Titr" pitchFamily="2" charset="-78"/>
              </a:rPr>
              <a:t/>
            </a:r>
            <a:br>
              <a:rPr lang="fa-IR" sz="2800" dirty="0" smtClean="0">
                <a:solidFill>
                  <a:schemeClr val="tx2">
                    <a:lumMod val="90000"/>
                  </a:schemeClr>
                </a:solidFill>
                <a:cs typeface="B Titr" pitchFamily="2" charset="-78"/>
              </a:rPr>
            </a:br>
            <a:r>
              <a:rPr lang="fa-IR" sz="2800" dirty="0" smtClean="0">
                <a:solidFill>
                  <a:schemeClr val="accent5">
                    <a:lumMod val="75000"/>
                  </a:schemeClr>
                </a:solidFill>
                <a:cs typeface="B Titr" pitchFamily="2" charset="-78"/>
              </a:rPr>
              <a:t>نیاز به همکاری پزشکان متخصص برای تایید ومهروامضاء فرم ارزیابی تخصصی تغذیه</a:t>
            </a:r>
            <a:r>
              <a:rPr lang="fa-IR" sz="2800" dirty="0" smtClean="0">
                <a:solidFill>
                  <a:schemeClr val="accent5">
                    <a:lumMod val="40000"/>
                    <a:lumOff val="60000"/>
                  </a:schemeClr>
                </a:solidFill>
                <a:cs typeface="B Titr" pitchFamily="2" charset="-78"/>
              </a:rPr>
              <a:t/>
            </a:r>
            <a:br>
              <a:rPr lang="fa-IR" sz="2800" dirty="0" smtClean="0">
                <a:solidFill>
                  <a:schemeClr val="accent5">
                    <a:lumMod val="40000"/>
                    <a:lumOff val="60000"/>
                  </a:schemeClr>
                </a:solidFill>
                <a:cs typeface="B Titr" pitchFamily="2" charset="-78"/>
              </a:rPr>
            </a:br>
            <a:r>
              <a:rPr lang="fa-IR" sz="2800" dirty="0" smtClean="0">
                <a:solidFill>
                  <a:srgbClr val="00B050"/>
                </a:solidFill>
                <a:cs typeface="B Titr" pitchFamily="2" charset="-78"/>
              </a:rPr>
              <a:t>تجهیز اتاق گاواژحتی درمراکزی که فرمولای تجاری گاواژ استفاده می کنند</a:t>
            </a:r>
            <a:br>
              <a:rPr lang="fa-IR" sz="2800" dirty="0" smtClean="0">
                <a:solidFill>
                  <a:srgbClr val="00B050"/>
                </a:solidFill>
                <a:cs typeface="B Titr" pitchFamily="2" charset="-78"/>
              </a:rPr>
            </a:br>
            <a:r>
              <a:rPr lang="fa-IR" sz="3200" dirty="0" smtClean="0">
                <a:solidFill>
                  <a:schemeClr val="tx2">
                    <a:lumMod val="90000"/>
                  </a:schemeClr>
                </a:solidFill>
                <a:cs typeface="B Titr" pitchFamily="2" charset="-78"/>
              </a:rPr>
              <a:t> </a:t>
            </a:r>
            <a:r>
              <a:rPr lang="fa-IR" sz="2800" dirty="0" smtClean="0">
                <a:solidFill>
                  <a:schemeClr val="tx2">
                    <a:lumMod val="90000"/>
                  </a:schemeClr>
                </a:solidFill>
                <a:cs typeface="B Titr" pitchFamily="2" charset="-78"/>
              </a:rPr>
              <a:t>موارد برونسپاری خدمات پخت وپز به پیمانکارخارجی </a:t>
            </a:r>
            <a:r>
              <a:rPr lang="fa-IR" sz="2200" dirty="0" smtClean="0">
                <a:solidFill>
                  <a:schemeClr val="tx2">
                    <a:lumMod val="90000"/>
                  </a:schemeClr>
                </a:solidFill>
                <a:cs typeface="B Titr" pitchFamily="2" charset="-78"/>
              </a:rPr>
              <a:t>(انجام پخت وپزدرخارج ازبیمارستان انجام می گیرد)</a:t>
            </a:r>
            <a:r>
              <a:rPr lang="fa-IR" sz="3200" dirty="0" smtClean="0">
                <a:solidFill>
                  <a:schemeClr val="tx2">
                    <a:lumMod val="90000"/>
                  </a:schemeClr>
                </a:solidFill>
                <a:cs typeface="B Titr" pitchFamily="2" charset="-78"/>
              </a:rPr>
              <a:t/>
            </a:r>
            <a:br>
              <a:rPr lang="fa-IR" sz="3200" dirty="0" smtClean="0">
                <a:solidFill>
                  <a:schemeClr val="tx2">
                    <a:lumMod val="90000"/>
                  </a:schemeClr>
                </a:solidFill>
                <a:cs typeface="B Titr" pitchFamily="2" charset="-78"/>
              </a:rPr>
            </a:br>
            <a:r>
              <a:rPr lang="fa-IR" sz="3200" dirty="0" smtClean="0">
                <a:solidFill>
                  <a:srgbClr val="C00000"/>
                </a:solidFill>
                <a:cs typeface="B Titr" pitchFamily="2" charset="-78"/>
              </a:rPr>
              <a:t/>
            </a:r>
            <a:br>
              <a:rPr lang="fa-IR" sz="3200" dirty="0" smtClean="0">
                <a:solidFill>
                  <a:srgbClr val="C00000"/>
                </a:solidFill>
                <a:cs typeface="B Titr" pitchFamily="2" charset="-78"/>
              </a:rPr>
            </a:br>
            <a:r>
              <a:rPr lang="fa-IR" sz="3200" dirty="0" smtClean="0">
                <a:solidFill>
                  <a:srgbClr val="C00000"/>
                </a:solidFill>
                <a:cs typeface="B Titr" pitchFamily="2" charset="-78"/>
              </a:rPr>
              <a:t/>
            </a:r>
            <a:br>
              <a:rPr lang="fa-IR" sz="3200" dirty="0" smtClean="0">
                <a:solidFill>
                  <a:srgbClr val="C00000"/>
                </a:solidFill>
                <a:cs typeface="B Titr" pitchFamily="2" charset="-78"/>
              </a:rPr>
            </a:br>
            <a:endParaRPr lang="en-US" sz="3200" dirty="0">
              <a:solidFill>
                <a:srgbClr val="C00000"/>
              </a:solidFill>
              <a:cs typeface="B Titr" pitchFamily="2" charset="-78"/>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endParaRPr lang="en-US"/>
          </a:p>
        </p:txBody>
      </p:sp>
      <p:pic>
        <p:nvPicPr>
          <p:cNvPr id="6" name="Picture 5"/>
          <p:cNvPicPr/>
          <p:nvPr/>
        </p:nvPicPr>
        <p:blipFill rotWithShape="1">
          <a:blip r:embed="rId2" cstate="print"/>
          <a:srcRect l="18911" t="15384" r="20352" b="66667"/>
          <a:stretch/>
        </p:blipFill>
        <p:spPr bwMode="auto">
          <a:xfrm>
            <a:off x="500034" y="1387922"/>
            <a:ext cx="8143932" cy="3612714"/>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1703955037"/>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xmlns="" val="3085110529"/>
              </p:ext>
            </p:extLst>
          </p:nvPr>
        </p:nvGraphicFramePr>
        <p:xfrm>
          <a:off x="323528" y="3717032"/>
          <a:ext cx="8496944" cy="2821363"/>
        </p:xfrm>
        <a:graphic>
          <a:graphicData uri="http://schemas.openxmlformats.org/drawingml/2006/table">
            <a:tbl>
              <a:tblPr rtl="1" firstRow="1" bandRow="1">
                <a:tableStyleId>{5C22544A-7EE6-4342-B048-85BDC9FD1C3A}</a:tableStyleId>
              </a:tblPr>
              <a:tblGrid>
                <a:gridCol w="7298928"/>
                <a:gridCol w="1198016"/>
              </a:tblGrid>
              <a:tr h="569057">
                <a:tc>
                  <a:txBody>
                    <a:bodyPr/>
                    <a:lstStyle/>
                    <a:p>
                      <a:pPr algn="ctr" rtl="1"/>
                      <a:r>
                        <a:rPr lang="fa-IR" b="1" dirty="0" smtClean="0">
                          <a:cs typeface="B Nazanin" panose="00000400000000000000" pitchFamily="2" charset="-78"/>
                        </a:rPr>
                        <a:t>سوال</a:t>
                      </a:r>
                      <a:endParaRPr lang="fa-IR" b="1" dirty="0">
                        <a:cs typeface="B Nazanin" panose="00000400000000000000" pitchFamily="2" charset="-78"/>
                      </a:endParaRPr>
                    </a:p>
                  </a:txBody>
                  <a:tcPr/>
                </a:tc>
                <a:tc>
                  <a:txBody>
                    <a:bodyPr/>
                    <a:lstStyle/>
                    <a:p>
                      <a:pPr algn="ctr" rtl="1"/>
                      <a:r>
                        <a:rPr lang="fa-IR" b="1" dirty="0" smtClean="0">
                          <a:cs typeface="B Nazanin" panose="00000400000000000000" pitchFamily="2" charset="-78"/>
                        </a:rPr>
                        <a:t>تکرار</a:t>
                      </a:r>
                      <a:endParaRPr lang="fa-IR" b="1" dirty="0">
                        <a:cs typeface="B Nazanin" panose="00000400000000000000" pitchFamily="2" charset="-78"/>
                      </a:endParaRPr>
                    </a:p>
                  </a:txBody>
                  <a:tcPr/>
                </a:tc>
              </a:tr>
              <a:tr h="569057">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1" kern="1200" dirty="0" smtClean="0">
                          <a:solidFill>
                            <a:srgbClr val="C00000"/>
                          </a:solidFill>
                          <a:latin typeface="+mn-lt"/>
                          <a:ea typeface="+mn-ea"/>
                          <a:cs typeface="B Nazanin" panose="00000400000000000000" pitchFamily="2" charset="-78"/>
                        </a:rPr>
                        <a:t>نظارت میدانی کارشناس تغذیه در مراحل تهیه وتوزیع درتمام وعده های غذایی:</a:t>
                      </a:r>
                    </a:p>
                    <a:p>
                      <a:pPr marL="0" marR="0" indent="0" algn="r" defTabSz="914400" rtl="1" eaLnBrk="1" fontAlgn="auto" latinLnBrk="0" hangingPunct="1">
                        <a:lnSpc>
                          <a:spcPct val="100000"/>
                        </a:lnSpc>
                        <a:spcBef>
                          <a:spcPts val="0"/>
                        </a:spcBef>
                        <a:spcAft>
                          <a:spcPts val="0"/>
                        </a:spcAft>
                        <a:buClrTx/>
                        <a:buSzTx/>
                        <a:buFontTx/>
                        <a:buNone/>
                        <a:tabLst/>
                        <a:defRPr/>
                      </a:pPr>
                      <a:r>
                        <a:rPr lang="fa-IR" sz="2000" b="1" kern="1200" dirty="0" smtClean="0">
                          <a:solidFill>
                            <a:schemeClr val="dk1"/>
                          </a:solidFill>
                          <a:latin typeface="+mn-lt"/>
                          <a:ea typeface="+mn-ea"/>
                          <a:cs typeface="B Nazanin" panose="00000400000000000000" pitchFamily="2" charset="-78"/>
                        </a:rPr>
                        <a:t>با توجه به کمبود نیروی تغذیه امکان حضور در تمامی شیفت ها وجود ندارد؟ </a:t>
                      </a:r>
                      <a:endParaRPr lang="en-US" sz="2000" b="1" kern="1200" dirty="0" smtClean="0">
                        <a:solidFill>
                          <a:schemeClr val="dk1"/>
                        </a:solidFill>
                        <a:latin typeface="+mn-lt"/>
                        <a:ea typeface="+mn-ea"/>
                        <a:cs typeface="B Nazanin" panose="00000400000000000000" pitchFamily="2" charset="-78"/>
                      </a:endParaRPr>
                    </a:p>
                  </a:txBody>
                  <a:tcPr/>
                </a:tc>
                <a:tc>
                  <a:txBody>
                    <a:bodyPr/>
                    <a:lstStyle/>
                    <a:p>
                      <a:pPr rtl="1"/>
                      <a:endParaRPr lang="fa-IR" b="1" dirty="0">
                        <a:cs typeface="B Nazanin" panose="00000400000000000000" pitchFamily="2" charset="-78"/>
                      </a:endParaRPr>
                    </a:p>
                  </a:txBody>
                  <a:tcPr/>
                </a:tc>
              </a:tr>
              <a:tr h="569057">
                <a:tc>
                  <a:txBody>
                    <a:bodyPr/>
                    <a:lstStyle/>
                    <a:p>
                      <a:pPr rtl="1"/>
                      <a:endParaRPr lang="en-US" sz="2000" b="1" kern="1200" dirty="0" smtClean="0">
                        <a:solidFill>
                          <a:schemeClr val="dk1"/>
                        </a:solidFill>
                        <a:latin typeface="+mn-lt"/>
                        <a:ea typeface="+mn-ea"/>
                        <a:cs typeface="B Nazanin" panose="00000400000000000000" pitchFamily="2" charset="-78"/>
                      </a:endParaRPr>
                    </a:p>
                  </a:txBody>
                  <a:tcPr/>
                </a:tc>
                <a:tc>
                  <a:txBody>
                    <a:bodyPr/>
                    <a:lstStyle/>
                    <a:p>
                      <a:pPr rtl="1"/>
                      <a:endParaRPr lang="fa-IR" b="1" dirty="0">
                        <a:cs typeface="B Nazanin" panose="00000400000000000000" pitchFamily="2" charset="-78"/>
                      </a:endParaRPr>
                    </a:p>
                  </a:txBody>
                  <a:tcPr/>
                </a:tc>
              </a:tr>
              <a:tr h="982209">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1" kern="1200" dirty="0" smtClean="0">
                          <a:solidFill>
                            <a:schemeClr val="dk1"/>
                          </a:solidFill>
                          <a:latin typeface="+mn-lt"/>
                          <a:ea typeface="+mn-ea"/>
                          <a:cs typeface="B Nazanin" panose="00000400000000000000" pitchFamily="2" charset="-78"/>
                        </a:rPr>
                        <a:t>در بيمارستانهايي كه كارشناس تغذيه تك نفره و بدون وجود متصدي غذا فعاليت مي كند تكليف چيست ؟</a:t>
                      </a:r>
                      <a:endParaRPr lang="en-US" sz="2000" b="1" kern="1200" dirty="0" smtClean="0">
                        <a:solidFill>
                          <a:schemeClr val="dk1"/>
                        </a:solidFill>
                        <a:latin typeface="+mn-lt"/>
                        <a:ea typeface="+mn-ea"/>
                        <a:cs typeface="B Nazanin" panose="00000400000000000000" pitchFamily="2" charset="-78"/>
                      </a:endParaRPr>
                    </a:p>
                  </a:txBody>
                  <a:tcPr/>
                </a:tc>
                <a:tc>
                  <a:txBody>
                    <a:bodyPr/>
                    <a:lstStyle/>
                    <a:p>
                      <a:pPr rtl="1"/>
                      <a:endParaRPr lang="fa-IR" b="1" dirty="0">
                        <a:cs typeface="B Nazanin" panose="00000400000000000000" pitchFamily="2" charset="-78"/>
                      </a:endParaRPr>
                    </a:p>
                  </a:txBody>
                  <a:tcPr/>
                </a:tc>
              </a:tr>
            </a:tbl>
          </a:graphicData>
        </a:graphic>
      </p:graphicFrame>
      <p:sp>
        <p:nvSpPr>
          <p:cNvPr id="2" name="Title 1"/>
          <p:cNvSpPr>
            <a:spLocks noGrp="1"/>
          </p:cNvSpPr>
          <p:nvPr>
            <p:ph type="title"/>
          </p:nvPr>
        </p:nvSpPr>
        <p:spPr/>
        <p:txBody>
          <a:bodyPr/>
          <a:lstStyle/>
          <a:p>
            <a:endParaRPr lang="fa-IR" dirty="0"/>
          </a:p>
        </p:txBody>
      </p:sp>
      <p:pic>
        <p:nvPicPr>
          <p:cNvPr id="2051" name="Picture 3"/>
          <p:cNvPicPr>
            <a:picLocks noChangeAspect="1" noChangeArrowheads="1"/>
          </p:cNvPicPr>
          <p:nvPr/>
        </p:nvPicPr>
        <p:blipFill>
          <a:blip r:embed="rId2" cstate="print"/>
          <a:srcRect/>
          <a:stretch>
            <a:fillRect/>
          </a:stretch>
        </p:blipFill>
        <p:spPr bwMode="auto">
          <a:xfrm>
            <a:off x="214282" y="500042"/>
            <a:ext cx="8725174" cy="3035431"/>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3074" name="Picture 2"/>
          <p:cNvPicPr>
            <a:picLocks noChangeAspect="1" noChangeArrowheads="1"/>
          </p:cNvPicPr>
          <p:nvPr/>
        </p:nvPicPr>
        <p:blipFill>
          <a:blip r:embed="rId2" cstate="print"/>
          <a:srcRect/>
          <a:stretch>
            <a:fillRect/>
          </a:stretch>
        </p:blipFill>
        <p:spPr bwMode="auto">
          <a:xfrm>
            <a:off x="500034" y="-27383"/>
            <a:ext cx="8267328" cy="4104455"/>
          </a:xfrm>
          <a:prstGeom prst="rect">
            <a:avLst/>
          </a:prstGeom>
          <a:noFill/>
          <a:ln w="9525">
            <a:noFill/>
            <a:miter lim="800000"/>
            <a:headEnd/>
            <a:tailEnd/>
          </a:ln>
          <a:effectLst/>
        </p:spPr>
      </p:pic>
      <p:graphicFrame>
        <p:nvGraphicFramePr>
          <p:cNvPr id="4" name="Content Placeholder 4"/>
          <p:cNvGraphicFramePr>
            <a:graphicFrameLocks/>
          </p:cNvGraphicFramePr>
          <p:nvPr>
            <p:extLst>
              <p:ext uri="{D42A27DB-BD31-4B8C-83A1-F6EECF244321}">
                <p14:modId xmlns:p14="http://schemas.microsoft.com/office/powerpoint/2010/main" xmlns="" val="3071896251"/>
              </p:ext>
            </p:extLst>
          </p:nvPr>
        </p:nvGraphicFramePr>
        <p:xfrm>
          <a:off x="500034" y="4214818"/>
          <a:ext cx="8286808" cy="1955705"/>
        </p:xfrm>
        <a:graphic>
          <a:graphicData uri="http://schemas.openxmlformats.org/drawingml/2006/table">
            <a:tbl>
              <a:tblPr rtl="1" firstRow="1" bandRow="1">
                <a:tableStyleId>{5C22544A-7EE6-4342-B048-85BDC9FD1C3A}</a:tableStyleId>
              </a:tblPr>
              <a:tblGrid>
                <a:gridCol w="7236420"/>
                <a:gridCol w="1050388"/>
              </a:tblGrid>
              <a:tr h="401225">
                <a:tc>
                  <a:txBody>
                    <a:bodyPr/>
                    <a:lstStyle/>
                    <a:p>
                      <a:pPr algn="ctr" rtl="1"/>
                      <a:r>
                        <a:rPr lang="fa-IR" sz="1800" dirty="0" smtClean="0">
                          <a:cs typeface="Nazanin" panose="00000400000000000000" pitchFamily="2" charset="-78"/>
                        </a:rPr>
                        <a:t>سوال</a:t>
                      </a:r>
                      <a:endParaRPr lang="fa-IR" sz="1800" dirty="0">
                        <a:cs typeface="Nazanin" panose="00000400000000000000" pitchFamily="2" charset="-78"/>
                      </a:endParaRPr>
                    </a:p>
                  </a:txBody>
                  <a:tcPr/>
                </a:tc>
                <a:tc>
                  <a:txBody>
                    <a:bodyPr/>
                    <a:lstStyle/>
                    <a:p>
                      <a:pPr algn="ctr" rtl="1"/>
                      <a:r>
                        <a:rPr lang="fa-IR" sz="1800" dirty="0" smtClean="0">
                          <a:cs typeface="Nazanin" panose="00000400000000000000" pitchFamily="2" charset="-78"/>
                        </a:rPr>
                        <a:t>تکرار</a:t>
                      </a:r>
                      <a:endParaRPr lang="fa-IR" sz="1800" dirty="0">
                        <a:cs typeface="Nazanin" panose="00000400000000000000" pitchFamily="2" charset="-78"/>
                      </a:endParaRPr>
                    </a:p>
                  </a:txBody>
                  <a:tcPr/>
                </a:tc>
              </a:tr>
              <a:tr h="608668">
                <a:tc>
                  <a:txBody>
                    <a:bodyPr/>
                    <a:lstStyle/>
                    <a:p>
                      <a:pPr rtl="1"/>
                      <a:r>
                        <a:rPr lang="fa-IR" sz="1800" b="1" kern="1200" dirty="0" smtClean="0">
                          <a:solidFill>
                            <a:srgbClr val="C00000"/>
                          </a:solidFill>
                          <a:latin typeface="+mn-lt"/>
                          <a:ea typeface="+mn-ea"/>
                          <a:cs typeface="2 Badr" pitchFamily="2" charset="-78"/>
                        </a:rPr>
                        <a:t>مستند سازی برنامه مشخص برای تعویض و یا سرویس دوره ای تجهیزات و ابزار پخت غذا به چه صورتی باشد؟</a:t>
                      </a:r>
                      <a:endParaRPr lang="en-US" sz="1800" b="1" kern="1200" dirty="0" smtClean="0">
                        <a:solidFill>
                          <a:srgbClr val="C00000"/>
                        </a:solidFill>
                        <a:latin typeface="+mn-lt"/>
                        <a:ea typeface="+mn-ea"/>
                        <a:cs typeface="2 Badr" pitchFamily="2" charset="-78"/>
                      </a:endParaRPr>
                    </a:p>
                  </a:txBody>
                  <a:tcPr/>
                </a:tc>
                <a:tc>
                  <a:txBody>
                    <a:bodyPr/>
                    <a:lstStyle/>
                    <a:p>
                      <a:pPr rtl="1"/>
                      <a:endParaRPr lang="fa-IR" sz="1800" dirty="0">
                        <a:cs typeface="Nazanin" panose="00000400000000000000" pitchFamily="2" charset="-78"/>
                      </a:endParaRPr>
                    </a:p>
                  </a:txBody>
                  <a:tcPr/>
                </a:tc>
              </a:tr>
              <a:tr h="844988">
                <a:tc>
                  <a:txBody>
                    <a:bodyPr/>
                    <a:lstStyle/>
                    <a:p>
                      <a:pPr rtl="1"/>
                      <a:r>
                        <a:rPr lang="fa-IR" sz="1800" b="1" kern="1200" dirty="0" smtClean="0">
                          <a:solidFill>
                            <a:srgbClr val="C00000"/>
                          </a:solidFill>
                          <a:latin typeface="+mn-lt"/>
                          <a:ea typeface="+mn-ea"/>
                          <a:cs typeface="2 Badr" pitchFamily="2" charset="-78"/>
                        </a:rPr>
                        <a:t>سنجه 3-</a:t>
                      </a:r>
                      <a:endParaRPr lang="en-US" sz="1800" b="1" kern="1200" dirty="0" smtClean="0">
                        <a:solidFill>
                          <a:srgbClr val="C00000"/>
                        </a:solidFill>
                        <a:latin typeface="+mn-lt"/>
                        <a:ea typeface="+mn-ea"/>
                        <a:cs typeface="2 Badr" pitchFamily="2" charset="-78"/>
                      </a:endParaRPr>
                    </a:p>
                    <a:p>
                      <a:pPr rtl="1"/>
                      <a:r>
                        <a:rPr lang="fa-IR" sz="1800" b="1" kern="1200" dirty="0" smtClean="0">
                          <a:solidFill>
                            <a:srgbClr val="C00000"/>
                          </a:solidFill>
                          <a:latin typeface="+mn-lt"/>
                          <a:ea typeface="+mn-ea"/>
                          <a:cs typeface="2 Badr" pitchFamily="2" charset="-78"/>
                        </a:rPr>
                        <a:t>با عنايت به اين كه تجهيزات صنعتي به عنوان يكي از شاخص هاي تغذيه مطرح شده است، آيا در اعتباربخشي بيمارستان وجود تجهيزات صنعتي در آشپزخانه اهميت دارد؟</a:t>
                      </a:r>
                      <a:endParaRPr lang="en-US" sz="1800" b="1" kern="1200" dirty="0" smtClean="0">
                        <a:solidFill>
                          <a:srgbClr val="C00000"/>
                        </a:solidFill>
                        <a:latin typeface="+mn-lt"/>
                        <a:ea typeface="+mn-ea"/>
                        <a:cs typeface="2 Badr" pitchFamily="2" charset="-78"/>
                      </a:endParaRPr>
                    </a:p>
                  </a:txBody>
                  <a:tcPr/>
                </a:tc>
                <a:tc>
                  <a:txBody>
                    <a:bodyPr/>
                    <a:lstStyle/>
                    <a:p>
                      <a:pPr rtl="1"/>
                      <a:endParaRPr lang="fa-IR" sz="1800" dirty="0">
                        <a:cs typeface="Nazanin" panose="00000400000000000000" pitchFamily="2" charset="-78"/>
                      </a:endParaRPr>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2696035152"/>
              </p:ext>
            </p:extLst>
          </p:nvPr>
        </p:nvGraphicFramePr>
        <p:xfrm>
          <a:off x="323528" y="188640"/>
          <a:ext cx="8568952" cy="5669252"/>
        </p:xfrm>
        <a:graphic>
          <a:graphicData uri="http://schemas.openxmlformats.org/drawingml/2006/table">
            <a:tbl>
              <a:tblPr rtl="1" firstRow="1" bandRow="1">
                <a:tableStyleId>{5C22544A-7EE6-4342-B048-85BDC9FD1C3A}</a:tableStyleId>
              </a:tblPr>
              <a:tblGrid>
                <a:gridCol w="8568952"/>
              </a:tblGrid>
              <a:tr h="5669252">
                <a:tc>
                  <a:txBody>
                    <a:bodyPr/>
                    <a:lstStyle/>
                    <a:p>
                      <a:pPr algn="just" rtl="1">
                        <a:lnSpc>
                          <a:spcPct val="200000"/>
                        </a:lnSpc>
                      </a:pPr>
                      <a:r>
                        <a:rPr lang="fa-IR" sz="3200" kern="1200" dirty="0" smtClean="0">
                          <a:solidFill>
                            <a:srgbClr val="C00000"/>
                          </a:solidFill>
                          <a:latin typeface="+mn-lt"/>
                          <a:ea typeface="+mn-ea"/>
                          <a:cs typeface="2 Titr" pitchFamily="2" charset="-78"/>
                        </a:rPr>
                        <a:t>در صورت استفاده از فرمولای تجاری برای گاواژوآماده سازی</a:t>
                      </a:r>
                      <a:r>
                        <a:rPr lang="fa-IR" sz="3200" kern="1200" baseline="0" dirty="0" smtClean="0">
                          <a:solidFill>
                            <a:srgbClr val="C00000"/>
                          </a:solidFill>
                          <a:latin typeface="+mn-lt"/>
                          <a:ea typeface="+mn-ea"/>
                          <a:cs typeface="2 Titr" pitchFamily="2" charset="-78"/>
                        </a:rPr>
                        <a:t> </a:t>
                      </a:r>
                      <a:r>
                        <a:rPr lang="fa-IR" sz="3200" kern="1200" dirty="0" smtClean="0">
                          <a:solidFill>
                            <a:srgbClr val="C00000"/>
                          </a:solidFill>
                          <a:latin typeface="+mn-lt"/>
                          <a:ea typeface="+mn-ea"/>
                          <a:cs typeface="2 Titr" pitchFamily="2" charset="-78"/>
                        </a:rPr>
                        <a:t>در بخش آيا نياز به اتاق اماده سازي گاواژهست يا خير؟</a:t>
                      </a:r>
                      <a:endParaRPr lang="en-US" sz="3200" kern="1200" dirty="0" smtClean="0">
                        <a:solidFill>
                          <a:srgbClr val="C00000"/>
                        </a:solidFill>
                        <a:latin typeface="+mn-lt"/>
                        <a:ea typeface="+mn-ea"/>
                        <a:cs typeface="2 Titr" pitchFamily="2" charset="-78"/>
                      </a:endParaRPr>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146" name="Picture 2"/>
          <p:cNvPicPr>
            <a:picLocks noGrp="1" noChangeAspect="1" noChangeArrowheads="1"/>
          </p:cNvPicPr>
          <p:nvPr>
            <p:ph idx="1"/>
          </p:nvPr>
        </p:nvPicPr>
        <p:blipFill>
          <a:blip r:embed="rId2" cstate="print"/>
          <a:srcRect/>
          <a:stretch>
            <a:fillRect/>
          </a:stretch>
        </p:blipFill>
        <p:spPr bwMode="auto">
          <a:xfrm>
            <a:off x="428596" y="571480"/>
            <a:ext cx="8358246" cy="552067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xmlns="" val="3073517549"/>
              </p:ext>
            </p:extLst>
          </p:nvPr>
        </p:nvGraphicFramePr>
        <p:xfrm>
          <a:off x="357158" y="260648"/>
          <a:ext cx="8443914" cy="6097309"/>
        </p:xfrm>
        <a:graphic>
          <a:graphicData uri="http://schemas.openxmlformats.org/drawingml/2006/table">
            <a:tbl>
              <a:tblPr rtl="1" firstRow="1" bandRow="1">
                <a:tableStyleId>{5C22544A-7EE6-4342-B048-85BDC9FD1C3A}</a:tableStyleId>
              </a:tblPr>
              <a:tblGrid>
                <a:gridCol w="8443914"/>
              </a:tblGrid>
              <a:tr h="609731">
                <a:tc>
                  <a:txBody>
                    <a:bodyPr/>
                    <a:lstStyle/>
                    <a:p>
                      <a:pPr algn="ctr" rtl="1"/>
                      <a:r>
                        <a:rPr lang="fa-IR" sz="2000" dirty="0" smtClean="0">
                          <a:cs typeface="Nazanin" panose="00000400000000000000" pitchFamily="2" charset="-78"/>
                        </a:rPr>
                        <a:t>سوال</a:t>
                      </a:r>
                      <a:endParaRPr lang="fa-IR" sz="2000" dirty="0">
                        <a:cs typeface="Nazanin" panose="00000400000000000000" pitchFamily="2" charset="-78"/>
                      </a:endParaRPr>
                    </a:p>
                  </a:txBody>
                  <a:tcPr/>
                </a:tc>
              </a:tr>
              <a:tr h="1266364">
                <a:tc>
                  <a:txBody>
                    <a:bodyPr/>
                    <a:lstStyle/>
                    <a:p>
                      <a:pPr marL="0" marR="0" indent="0" algn="r" defTabSz="914400" rtl="1" eaLnBrk="1" fontAlgn="auto" latinLnBrk="0" hangingPunct="1">
                        <a:lnSpc>
                          <a:spcPct val="200000"/>
                        </a:lnSpc>
                        <a:spcBef>
                          <a:spcPts val="0"/>
                        </a:spcBef>
                        <a:spcAft>
                          <a:spcPts val="0"/>
                        </a:spcAft>
                        <a:buClr>
                          <a:schemeClr val="tx2">
                            <a:lumMod val="50000"/>
                          </a:schemeClr>
                        </a:buClr>
                        <a:buSzTx/>
                        <a:buFont typeface="Wingdings" pitchFamily="2" charset="2"/>
                        <a:buChar char="v"/>
                        <a:tabLst/>
                        <a:defRPr/>
                      </a:pPr>
                      <a:r>
                        <a:rPr lang="fa-IR" sz="2400" kern="1200" dirty="0" smtClean="0">
                          <a:solidFill>
                            <a:srgbClr val="C00000"/>
                          </a:solidFill>
                          <a:latin typeface="+mn-lt"/>
                          <a:ea typeface="+mn-ea"/>
                          <a:cs typeface="2 Badr" pitchFamily="2" charset="-78"/>
                        </a:rPr>
                        <a:t>توزیع میان وعده برای همراهان هم لزومی دارد و چطور سنجیده می شود؟</a:t>
                      </a:r>
                      <a:endParaRPr lang="en-US" sz="2400" kern="1200" dirty="0" smtClean="0">
                        <a:solidFill>
                          <a:srgbClr val="C00000"/>
                        </a:solidFill>
                        <a:latin typeface="+mn-lt"/>
                        <a:ea typeface="+mn-ea"/>
                        <a:cs typeface="2 Badr" pitchFamily="2" charset="-78"/>
                      </a:endParaRPr>
                    </a:p>
                  </a:txBody>
                  <a:tcPr/>
                </a:tc>
              </a:tr>
              <a:tr h="1266364">
                <a:tc>
                  <a:txBody>
                    <a:bodyPr/>
                    <a:lstStyle/>
                    <a:p>
                      <a:pPr rtl="1">
                        <a:lnSpc>
                          <a:spcPct val="200000"/>
                        </a:lnSpc>
                        <a:buClr>
                          <a:schemeClr val="tx2">
                            <a:lumMod val="50000"/>
                          </a:schemeClr>
                        </a:buClr>
                        <a:buFont typeface="Wingdings" pitchFamily="2" charset="2"/>
                        <a:buNone/>
                      </a:pPr>
                      <a:endParaRPr lang="en-US" sz="2400" kern="1200" dirty="0" smtClean="0">
                        <a:solidFill>
                          <a:srgbClr val="C00000"/>
                        </a:solidFill>
                        <a:latin typeface="+mn-lt"/>
                        <a:ea typeface="+mn-ea"/>
                        <a:cs typeface="2 Badr" pitchFamily="2" charset="-78"/>
                      </a:endParaRPr>
                    </a:p>
                  </a:txBody>
                  <a:tcPr/>
                </a:tc>
              </a:tr>
              <a:tr h="2392022">
                <a:tc>
                  <a:txBody>
                    <a:bodyPr/>
                    <a:lstStyle/>
                    <a:p>
                      <a:pPr rtl="1">
                        <a:lnSpc>
                          <a:spcPct val="200000"/>
                        </a:lnSpc>
                        <a:buClr>
                          <a:schemeClr val="tx2">
                            <a:lumMod val="50000"/>
                          </a:schemeClr>
                        </a:buClr>
                        <a:buFont typeface="Wingdings" pitchFamily="2" charset="2"/>
                        <a:buChar char="v"/>
                      </a:pPr>
                      <a:r>
                        <a:rPr lang="fa-IR" sz="2400" kern="1200" dirty="0" smtClean="0">
                          <a:solidFill>
                            <a:srgbClr val="C00000"/>
                          </a:solidFill>
                          <a:latin typeface="+mn-lt"/>
                          <a:ea typeface="+mn-ea"/>
                          <a:cs typeface="2 Badr" pitchFamily="2" charset="-78"/>
                        </a:rPr>
                        <a:t>توزيع ميان وعده يا غذاي گرم قبل و پس از ساعت عادي سرو غذا يعني غذا</a:t>
                      </a:r>
                      <a:r>
                        <a:rPr lang="en-US" sz="2400" kern="1200" dirty="0" smtClean="0">
                          <a:solidFill>
                            <a:srgbClr val="C00000"/>
                          </a:solidFill>
                          <a:latin typeface="+mn-lt"/>
                          <a:ea typeface="+mn-ea"/>
                          <a:cs typeface="2 Badr" pitchFamily="2" charset="-78"/>
                        </a:rPr>
                        <a:t/>
                      </a:r>
                      <a:br>
                        <a:rPr lang="en-US" sz="2400" kern="1200" dirty="0" smtClean="0">
                          <a:solidFill>
                            <a:srgbClr val="C00000"/>
                          </a:solidFill>
                          <a:latin typeface="+mn-lt"/>
                          <a:ea typeface="+mn-ea"/>
                          <a:cs typeface="2 Badr" pitchFamily="2" charset="-78"/>
                        </a:rPr>
                      </a:br>
                      <a:r>
                        <a:rPr lang="fa-IR" sz="2400" kern="1200" dirty="0" smtClean="0">
                          <a:solidFill>
                            <a:srgbClr val="C00000"/>
                          </a:solidFill>
                          <a:latin typeface="+mn-lt"/>
                          <a:ea typeface="+mn-ea"/>
                          <a:cs typeface="2 Badr" pitchFamily="2" charset="-78"/>
                        </a:rPr>
                        <a:t>در هر ساعتي كه بيمار يا همراه مراجعه كرد و نياز داشت در اختيارش قرار گيرد؟ </a:t>
                      </a:r>
                      <a:endParaRPr lang="en-US" sz="2400" kern="1200" dirty="0" smtClean="0">
                        <a:solidFill>
                          <a:srgbClr val="C00000"/>
                        </a:solidFill>
                        <a:latin typeface="+mn-lt"/>
                        <a:ea typeface="+mn-ea"/>
                        <a:cs typeface="2 Badr" pitchFamily="2" charset="-78"/>
                      </a:endParaRPr>
                    </a:p>
                  </a:txBody>
                  <a:tcPr/>
                </a:tc>
              </a:tr>
              <a:tr h="562828">
                <a:tc>
                  <a:txBody>
                    <a:bodyPr/>
                    <a:lstStyle/>
                    <a:p>
                      <a:endParaRPr lang="fa-IR" dirty="0"/>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fa-IR"/>
          </a:p>
        </p:txBody>
      </p:sp>
      <p:sp>
        <p:nvSpPr>
          <p:cNvPr id="2" name="Title 1"/>
          <p:cNvSpPr>
            <a:spLocks noGrp="1"/>
          </p:cNvSpPr>
          <p:nvPr>
            <p:ph type="title"/>
          </p:nvPr>
        </p:nvSpPr>
        <p:spPr/>
        <p:txBody>
          <a:bodyPr/>
          <a:lstStyle/>
          <a:p>
            <a:endParaRPr lang="fa-IR"/>
          </a:p>
        </p:txBody>
      </p:sp>
      <p:pic>
        <p:nvPicPr>
          <p:cNvPr id="8194" name="Picture 2"/>
          <p:cNvPicPr>
            <a:picLocks noChangeAspect="1" noChangeArrowheads="1"/>
          </p:cNvPicPr>
          <p:nvPr/>
        </p:nvPicPr>
        <p:blipFill>
          <a:blip r:embed="rId2" cstate="print"/>
          <a:srcRect/>
          <a:stretch>
            <a:fillRect/>
          </a:stretch>
        </p:blipFill>
        <p:spPr bwMode="auto">
          <a:xfrm>
            <a:off x="642910" y="428604"/>
            <a:ext cx="8286808" cy="530465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649</TotalTime>
  <Words>338</Words>
  <Application>Microsoft Office PowerPoint</Application>
  <PresentationFormat>On-screen Show (4:3)</PresentationFormat>
  <Paragraphs>29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Paper</vt:lpstr>
      <vt:lpstr>سوالات سنجه های اعتباربخشی واحدتغذیه</vt:lpstr>
      <vt:lpstr>مهم: ظروف توزیع غذا دومنویی بودن غذا بارعایت رژیم غذایی وحق انتخاب بیماران توزیع میان وعده  و  وعده غذایی گرم در خارج ازساعات عادی توزیع غذا ( غذای گرم  : برای بیماروهمراه   ،  میان وعده  :  حداقل برای مادران باردار - کودکان  – بیماران دیابتی  ) نظارت میدانی کارشناس تغذیه در تمام مراحل پخت وپزدرهمه وعده ها نیاز به همکاری کادر پرستاری درخصوص گزارش بموقع وکامل آمارها،مشاوره ها ، تکمیل فرم ارزیابی اولیه و...  نیاز به همکاری پزشکان متخصص برای تایید ومهروامضاء فرم ارزیابی تخصصی تغذیه تجهیز اتاق گاواژحتی درمراکزی که فرمولای تجاری گاواژ استفاده می کنند  موارد برونسپاری خدمات پخت وپز به پیمانکارخارجی (انجام پخت وپزدرخارج ازبیمارستان انجام می گیرد)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parsian</dc:creator>
  <cp:lastModifiedBy>Admin</cp:lastModifiedBy>
  <cp:revision>105</cp:revision>
  <dcterms:created xsi:type="dcterms:W3CDTF">2016-11-24T07:27:30Z</dcterms:created>
  <dcterms:modified xsi:type="dcterms:W3CDTF">2017-01-14T10:24:33Z</dcterms:modified>
</cp:coreProperties>
</file>