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9"/>
  </p:notesMasterIdLst>
  <p:sldIdLst>
    <p:sldId id="257" r:id="rId2"/>
    <p:sldId id="288" r:id="rId3"/>
    <p:sldId id="348" r:id="rId4"/>
    <p:sldId id="323" r:id="rId5"/>
    <p:sldId id="324" r:id="rId6"/>
    <p:sldId id="325" r:id="rId7"/>
    <p:sldId id="326" r:id="rId8"/>
    <p:sldId id="327" r:id="rId9"/>
    <p:sldId id="328" r:id="rId10"/>
    <p:sldId id="337" r:id="rId11"/>
    <p:sldId id="329" r:id="rId12"/>
    <p:sldId id="330" r:id="rId13"/>
    <p:sldId id="331" r:id="rId14"/>
    <p:sldId id="332" r:id="rId15"/>
    <p:sldId id="333" r:id="rId16"/>
    <p:sldId id="334" r:id="rId17"/>
    <p:sldId id="335" r:id="rId18"/>
    <p:sldId id="336" r:id="rId19"/>
    <p:sldId id="290" r:id="rId20"/>
    <p:sldId id="305" r:id="rId21"/>
    <p:sldId id="289" r:id="rId22"/>
    <p:sldId id="306" r:id="rId23"/>
    <p:sldId id="307" r:id="rId24"/>
    <p:sldId id="308" r:id="rId25"/>
    <p:sldId id="309" r:id="rId26"/>
    <p:sldId id="310" r:id="rId27"/>
    <p:sldId id="311" r:id="rId28"/>
    <p:sldId id="346" r:id="rId29"/>
    <p:sldId id="347" r:id="rId30"/>
    <p:sldId id="313" r:id="rId31"/>
    <p:sldId id="314" r:id="rId32"/>
    <p:sldId id="315" r:id="rId33"/>
    <p:sldId id="317" r:id="rId34"/>
    <p:sldId id="318" r:id="rId35"/>
    <p:sldId id="319" r:id="rId36"/>
    <p:sldId id="320" r:id="rId37"/>
    <p:sldId id="321" r:id="rId38"/>
    <p:sldId id="322" r:id="rId39"/>
    <p:sldId id="291" r:id="rId40"/>
    <p:sldId id="292" r:id="rId41"/>
    <p:sldId id="293" r:id="rId42"/>
    <p:sldId id="294" r:id="rId43"/>
    <p:sldId id="295" r:id="rId44"/>
    <p:sldId id="338" r:id="rId45"/>
    <p:sldId id="350" r:id="rId46"/>
    <p:sldId id="351" r:id="rId47"/>
    <p:sldId id="341" r:id="rId48"/>
    <p:sldId id="342" r:id="rId49"/>
    <p:sldId id="339" r:id="rId50"/>
    <p:sldId id="340" r:id="rId51"/>
    <p:sldId id="344" r:id="rId52"/>
    <p:sldId id="349" r:id="rId53"/>
    <p:sldId id="352" r:id="rId54"/>
    <p:sldId id="353" r:id="rId55"/>
    <p:sldId id="354" r:id="rId56"/>
    <p:sldId id="345" r:id="rId57"/>
    <p:sldId id="296" r:id="rId58"/>
    <p:sldId id="299" r:id="rId59"/>
    <p:sldId id="355" r:id="rId60"/>
    <p:sldId id="357" r:id="rId61"/>
    <p:sldId id="356" r:id="rId62"/>
    <p:sldId id="358" r:id="rId63"/>
    <p:sldId id="300" r:id="rId64"/>
    <p:sldId id="301" r:id="rId65"/>
    <p:sldId id="302" r:id="rId66"/>
    <p:sldId id="303" r:id="rId67"/>
    <p:sldId id="304" r:id="rId6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Zar" pitchFamily="2" charset="-78"/>
      </a:defRPr>
    </a:lvl1pPr>
    <a:lvl2pPr marL="457200" algn="l" rtl="0" fontAlgn="base">
      <a:spcBef>
        <a:spcPct val="0"/>
      </a:spcBef>
      <a:spcAft>
        <a:spcPct val="0"/>
      </a:spcAft>
      <a:defRPr kern="1200">
        <a:solidFill>
          <a:schemeClr val="tx1"/>
        </a:solidFill>
        <a:latin typeface="Arial" pitchFamily="34" charset="0"/>
        <a:ea typeface="+mn-ea"/>
        <a:cs typeface="Zar" pitchFamily="2" charset="-78"/>
      </a:defRPr>
    </a:lvl2pPr>
    <a:lvl3pPr marL="914400" algn="l" rtl="0" fontAlgn="base">
      <a:spcBef>
        <a:spcPct val="0"/>
      </a:spcBef>
      <a:spcAft>
        <a:spcPct val="0"/>
      </a:spcAft>
      <a:defRPr kern="1200">
        <a:solidFill>
          <a:schemeClr val="tx1"/>
        </a:solidFill>
        <a:latin typeface="Arial" pitchFamily="34" charset="0"/>
        <a:ea typeface="+mn-ea"/>
        <a:cs typeface="Zar" pitchFamily="2" charset="-78"/>
      </a:defRPr>
    </a:lvl3pPr>
    <a:lvl4pPr marL="1371600" algn="l" rtl="0" fontAlgn="base">
      <a:spcBef>
        <a:spcPct val="0"/>
      </a:spcBef>
      <a:spcAft>
        <a:spcPct val="0"/>
      </a:spcAft>
      <a:defRPr kern="1200">
        <a:solidFill>
          <a:schemeClr val="tx1"/>
        </a:solidFill>
        <a:latin typeface="Arial" pitchFamily="34" charset="0"/>
        <a:ea typeface="+mn-ea"/>
        <a:cs typeface="Zar" pitchFamily="2" charset="-78"/>
      </a:defRPr>
    </a:lvl4pPr>
    <a:lvl5pPr marL="1828800" algn="l" rtl="0" fontAlgn="base">
      <a:spcBef>
        <a:spcPct val="0"/>
      </a:spcBef>
      <a:spcAft>
        <a:spcPct val="0"/>
      </a:spcAft>
      <a:defRPr kern="1200">
        <a:solidFill>
          <a:schemeClr val="tx1"/>
        </a:solidFill>
        <a:latin typeface="Arial" pitchFamily="34" charset="0"/>
        <a:ea typeface="+mn-ea"/>
        <a:cs typeface="Zar" pitchFamily="2" charset="-78"/>
      </a:defRPr>
    </a:lvl5pPr>
    <a:lvl6pPr marL="2286000" algn="r" defTabSz="914400" rtl="1" eaLnBrk="1" latinLnBrk="0" hangingPunct="1">
      <a:defRPr kern="1200">
        <a:solidFill>
          <a:schemeClr val="tx1"/>
        </a:solidFill>
        <a:latin typeface="Arial" pitchFamily="34" charset="0"/>
        <a:ea typeface="+mn-ea"/>
        <a:cs typeface="Zar" pitchFamily="2" charset="-78"/>
      </a:defRPr>
    </a:lvl6pPr>
    <a:lvl7pPr marL="2743200" algn="r" defTabSz="914400" rtl="1" eaLnBrk="1" latinLnBrk="0" hangingPunct="1">
      <a:defRPr kern="1200">
        <a:solidFill>
          <a:schemeClr val="tx1"/>
        </a:solidFill>
        <a:latin typeface="Arial" pitchFamily="34" charset="0"/>
        <a:ea typeface="+mn-ea"/>
        <a:cs typeface="Zar" pitchFamily="2" charset="-78"/>
      </a:defRPr>
    </a:lvl7pPr>
    <a:lvl8pPr marL="3200400" algn="r" defTabSz="914400" rtl="1" eaLnBrk="1" latinLnBrk="0" hangingPunct="1">
      <a:defRPr kern="1200">
        <a:solidFill>
          <a:schemeClr val="tx1"/>
        </a:solidFill>
        <a:latin typeface="Arial" pitchFamily="34" charset="0"/>
        <a:ea typeface="+mn-ea"/>
        <a:cs typeface="Zar" pitchFamily="2" charset="-78"/>
      </a:defRPr>
    </a:lvl8pPr>
    <a:lvl9pPr marL="3657600" algn="r" defTabSz="914400" rtl="1" eaLnBrk="1" latinLnBrk="0" hangingPunct="1">
      <a:defRPr kern="1200">
        <a:solidFill>
          <a:schemeClr val="tx1"/>
        </a:solidFill>
        <a:latin typeface="Arial" pitchFamily="34" charset="0"/>
        <a:ea typeface="+mn-ea"/>
        <a:cs typeface="Zar" pitchFamily="2" charset="-7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33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419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091EE4A3-85E3-456B-9EEC-CBFC655D2600}" type="slidenum">
              <a:rPr lang="en-US"/>
              <a:pPr>
                <a:defRPr/>
              </a:pPr>
              <a:t>‹#›</a:t>
            </a:fld>
            <a:endParaRPr lang="en-US"/>
          </a:p>
        </p:txBody>
      </p:sp>
    </p:spTree>
    <p:extLst>
      <p:ext uri="{BB962C8B-B14F-4D97-AF65-F5344CB8AC3E}">
        <p14:creationId xmlns:p14="http://schemas.microsoft.com/office/powerpoint/2010/main" val="16370963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miter lim="800000"/>
            <a:headEnd/>
            <a:tailEnd/>
          </a:ln>
        </p:spPr>
        <p:txBody>
          <a:bodyPr/>
          <a:lstStyle/>
          <a:p>
            <a:fld id="{2B9BF65A-459A-4AC3-8D25-E1C056986321}" type="slidenum">
              <a:rPr lang="en-US" smtClean="0">
                <a:latin typeface="Arial" pitchFamily="34" charset="0"/>
                <a:cs typeface="Arial" pitchFamily="34" charset="0"/>
              </a:rPr>
              <a:pPr/>
              <a:t>1</a:t>
            </a:fld>
            <a:endParaRPr lang="en-US" smtClean="0">
              <a:latin typeface="Arial" pitchFamily="34" charset="0"/>
              <a:cs typeface="Arial" pitchFamily="34"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175107" name="Notes Placeholder 2"/>
          <p:cNvSpPr>
            <a:spLocks noGrp="1"/>
          </p:cNvSpPr>
          <p:nvPr>
            <p:ph type="body" idx="1"/>
          </p:nvPr>
        </p:nvSpPr>
        <p:spPr>
          <a:noFill/>
          <a:ln/>
        </p:spPr>
        <p:txBody>
          <a:bodyPr/>
          <a:lstStyle/>
          <a:p>
            <a:endParaRPr lang="en-GB" smtClean="0">
              <a:cs typeface="Arial" pitchFamily="34" charset="0"/>
            </a:endParaRPr>
          </a:p>
        </p:txBody>
      </p:sp>
      <p:sp>
        <p:nvSpPr>
          <p:cNvPr id="175108" name="Slide Number Placeholder 3"/>
          <p:cNvSpPr>
            <a:spLocks noGrp="1"/>
          </p:cNvSpPr>
          <p:nvPr>
            <p:ph type="sldNum" sz="quarter" idx="5"/>
          </p:nvPr>
        </p:nvSpPr>
        <p:spPr>
          <a:noFill/>
        </p:spPr>
        <p:txBody>
          <a:bodyPr/>
          <a:lstStyle/>
          <a:p>
            <a:fld id="{33705A1B-C719-4FBA-A1C6-261A6680AE0C}" type="slidenum">
              <a:rPr lang="en-US" smtClean="0">
                <a:cs typeface="Arial" pitchFamily="34" charset="0"/>
              </a:rPr>
              <a:pPr/>
              <a:t>13</a:t>
            </a:fld>
            <a:endParaRPr lang="en-US" smtClean="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ln/>
        </p:spPr>
      </p:sp>
      <p:sp>
        <p:nvSpPr>
          <p:cNvPr id="176131" name="Notes Placeholder 2"/>
          <p:cNvSpPr>
            <a:spLocks noGrp="1"/>
          </p:cNvSpPr>
          <p:nvPr>
            <p:ph type="body" idx="1"/>
          </p:nvPr>
        </p:nvSpPr>
        <p:spPr>
          <a:noFill/>
          <a:ln/>
        </p:spPr>
        <p:txBody>
          <a:bodyPr/>
          <a:lstStyle/>
          <a:p>
            <a:endParaRPr lang="en-GB" smtClean="0">
              <a:cs typeface="Arial" pitchFamily="34" charset="0"/>
            </a:endParaRPr>
          </a:p>
        </p:txBody>
      </p:sp>
      <p:sp>
        <p:nvSpPr>
          <p:cNvPr id="176132" name="Slide Number Placeholder 3"/>
          <p:cNvSpPr>
            <a:spLocks noGrp="1"/>
          </p:cNvSpPr>
          <p:nvPr>
            <p:ph type="sldNum" sz="quarter" idx="5"/>
          </p:nvPr>
        </p:nvSpPr>
        <p:spPr>
          <a:noFill/>
        </p:spPr>
        <p:txBody>
          <a:bodyPr/>
          <a:lstStyle/>
          <a:p>
            <a:fld id="{29B86EA1-488C-4206-95BA-73DFBF02113F}" type="slidenum">
              <a:rPr lang="en-US" smtClean="0">
                <a:cs typeface="Arial" pitchFamily="34" charset="0"/>
              </a:rPr>
              <a:pPr/>
              <a:t>14</a:t>
            </a:fld>
            <a:endParaRPr lang="en-US" smtClean="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p:cNvSpPr>
            <a:spLocks noGrp="1"/>
          </p:cNvSpPr>
          <p:nvPr>
            <p:ph type="body" idx="1"/>
          </p:nvPr>
        </p:nvSpPr>
        <p:spPr>
          <a:noFill/>
          <a:ln/>
        </p:spPr>
        <p:txBody>
          <a:bodyPr/>
          <a:lstStyle/>
          <a:p>
            <a:endParaRPr lang="en-GB" smtClean="0">
              <a:cs typeface="Arial" pitchFamily="34" charset="0"/>
            </a:endParaRPr>
          </a:p>
        </p:txBody>
      </p:sp>
      <p:sp>
        <p:nvSpPr>
          <p:cNvPr id="17715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rtl="1"/>
            <a:fld id="{021898F0-2762-47B8-88FB-1E6CAB2E6F40}" type="slidenum">
              <a:rPr lang="en-US" sz="1200">
                <a:latin typeface="Comic Sans MS" pitchFamily="66" charset="0"/>
              </a:rPr>
              <a:pPr algn="r" rtl="1"/>
              <a:t>15</a:t>
            </a:fld>
            <a:endParaRPr lang="en-US" sz="1200">
              <a:latin typeface="Comic Sans MS" pitchFamily="66"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p:spPr>
        <p:txBody>
          <a:bodyPr/>
          <a:lstStyle/>
          <a:p>
            <a:pPr eaLnBrk="1" hangingPunct="1"/>
            <a:endParaRPr lang="en-GB" smtClean="0">
              <a:cs typeface="Arial" pitchFamily="34" charset="0"/>
            </a:endParaRPr>
          </a:p>
        </p:txBody>
      </p:sp>
      <p:sp>
        <p:nvSpPr>
          <p:cNvPr id="17818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rtl="1"/>
            <a:fld id="{0508EF70-2B1F-496F-B2AD-7A4448386F95}" type="slidenum">
              <a:rPr lang="en-US" sz="1200">
                <a:latin typeface="Comic Sans MS" pitchFamily="66" charset="0"/>
              </a:rPr>
              <a:pPr algn="r" rtl="1"/>
              <a:t>16</a:t>
            </a:fld>
            <a:endParaRPr lang="en-US" sz="1200">
              <a:latin typeface="Comic Sans MS" pitchFamily="66"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179203" name="Notes Placeholder 2"/>
          <p:cNvSpPr>
            <a:spLocks noGrp="1"/>
          </p:cNvSpPr>
          <p:nvPr>
            <p:ph type="body" idx="1"/>
          </p:nvPr>
        </p:nvSpPr>
        <p:spPr>
          <a:noFill/>
          <a:ln/>
        </p:spPr>
        <p:txBody>
          <a:bodyPr/>
          <a:lstStyle/>
          <a:p>
            <a:pPr eaLnBrk="1" hangingPunct="1"/>
            <a:endParaRPr lang="en-GB" smtClean="0">
              <a:cs typeface="Arial" pitchFamily="34" charset="0"/>
            </a:endParaRPr>
          </a:p>
        </p:txBody>
      </p:sp>
      <p:sp>
        <p:nvSpPr>
          <p:cNvPr id="17920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rtl="1"/>
            <a:fld id="{115E93D2-96AC-44E5-9ED8-272A2C7E7961}" type="slidenum">
              <a:rPr lang="en-US" sz="1200">
                <a:latin typeface="Comic Sans MS" pitchFamily="66" charset="0"/>
              </a:rPr>
              <a:pPr algn="r" rtl="1"/>
              <a:t>17</a:t>
            </a:fld>
            <a:endParaRPr lang="en-US" sz="1200">
              <a:latin typeface="Comic Sans MS" pitchFamily="66"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a:ln/>
        </p:spPr>
      </p:sp>
      <p:sp>
        <p:nvSpPr>
          <p:cNvPr id="180227" name="Notes Placeholder 2"/>
          <p:cNvSpPr>
            <a:spLocks noGrp="1"/>
          </p:cNvSpPr>
          <p:nvPr>
            <p:ph type="body" idx="1"/>
          </p:nvPr>
        </p:nvSpPr>
        <p:spPr>
          <a:noFill/>
          <a:ln/>
        </p:spPr>
        <p:txBody>
          <a:bodyPr/>
          <a:lstStyle/>
          <a:p>
            <a:pPr eaLnBrk="1" hangingPunct="1"/>
            <a:endParaRPr lang="en-GB" smtClean="0">
              <a:cs typeface="Arial" pitchFamily="34" charset="0"/>
            </a:endParaRPr>
          </a:p>
        </p:txBody>
      </p:sp>
      <p:sp>
        <p:nvSpPr>
          <p:cNvPr id="180228" name="Slide Number Placeholder 3"/>
          <p:cNvSpPr>
            <a:spLocks noGrp="1"/>
          </p:cNvSpPr>
          <p:nvPr>
            <p:ph type="sldNum" sz="quarter" idx="5"/>
          </p:nvPr>
        </p:nvSpPr>
        <p:spPr>
          <a:noFill/>
        </p:spPr>
        <p:txBody>
          <a:bodyPr/>
          <a:lstStyle/>
          <a:p>
            <a:fld id="{A45D75F3-F715-46F8-9D27-9ED6D6E97C51}" type="slidenum">
              <a:rPr lang="en-US" smtClean="0">
                <a:cs typeface="Arial" pitchFamily="34" charset="0"/>
              </a:rPr>
              <a:pPr/>
              <a:t>18</a:t>
            </a:fld>
            <a:endParaRPr lang="en-US" smtClean="0">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miter lim="800000"/>
            <a:headEnd/>
            <a:tailEnd/>
          </a:ln>
        </p:spPr>
        <p:txBody>
          <a:bodyPr/>
          <a:lstStyle/>
          <a:p>
            <a:fld id="{7E2C58BB-26DB-41B0-A6BA-D99573F082C4}" type="slidenum">
              <a:rPr lang="en-US" smtClean="0">
                <a:latin typeface="Arial" pitchFamily="34" charset="0"/>
                <a:cs typeface="Arial" pitchFamily="34" charset="0"/>
              </a:rPr>
              <a:pPr/>
              <a:t>19</a:t>
            </a:fld>
            <a:endParaRPr lang="en-US" smtClean="0">
              <a:latin typeface="Arial" pitchFamily="34" charset="0"/>
              <a:cs typeface="Arial" pitchFamily="34"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miter lim="800000"/>
            <a:headEnd/>
            <a:tailEnd/>
          </a:ln>
        </p:spPr>
        <p:txBody>
          <a:bodyPr/>
          <a:lstStyle/>
          <a:p>
            <a:fld id="{7E2C58BB-26DB-41B0-A6BA-D99573F082C4}" type="slidenum">
              <a:rPr lang="en-US" smtClean="0">
                <a:latin typeface="Arial" pitchFamily="34" charset="0"/>
                <a:cs typeface="Arial" pitchFamily="34" charset="0"/>
              </a:rPr>
              <a:pPr/>
              <a:t>20</a:t>
            </a:fld>
            <a:endParaRPr lang="en-US" smtClean="0">
              <a:latin typeface="Arial" pitchFamily="34" charset="0"/>
              <a:cs typeface="Arial" pitchFamily="34"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43C86F85-A322-452D-9E5A-7015F51856D6}" type="slidenum">
              <a:rPr lang="en-US" smtClean="0">
                <a:latin typeface="Arial" pitchFamily="34" charset="0"/>
                <a:cs typeface="Arial" pitchFamily="34" charset="0"/>
              </a:rPr>
              <a:pPr/>
              <a:t>21</a:t>
            </a:fld>
            <a:endParaRPr lang="en-US" smtClean="0">
              <a:latin typeface="Arial" pitchFamily="34" charset="0"/>
              <a:cs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43C86F85-A322-452D-9E5A-7015F51856D6}" type="slidenum">
              <a:rPr lang="en-US" smtClean="0">
                <a:latin typeface="Arial" pitchFamily="34" charset="0"/>
                <a:cs typeface="Arial" pitchFamily="34" charset="0"/>
              </a:rPr>
              <a:pPr/>
              <a:t>22</a:t>
            </a:fld>
            <a:endParaRPr lang="en-US" smtClean="0">
              <a:latin typeface="Arial" pitchFamily="34" charset="0"/>
              <a:cs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miter lim="800000"/>
            <a:headEnd/>
            <a:tailEnd/>
          </a:ln>
        </p:spPr>
        <p:txBody>
          <a:bodyPr/>
          <a:lstStyle/>
          <a:p>
            <a:fld id="{F246CD75-2BC2-4943-AD12-2C19599F7559}" type="slidenum">
              <a:rPr lang="en-US" smtClean="0">
                <a:latin typeface="Arial" pitchFamily="34" charset="0"/>
                <a:cs typeface="Arial" pitchFamily="34" charset="0"/>
              </a:rPr>
              <a:pPr/>
              <a:t>2</a:t>
            </a:fld>
            <a:endParaRPr lang="en-US" smtClean="0">
              <a:latin typeface="Arial" pitchFamily="34" charset="0"/>
              <a:cs typeface="Arial" pitchFamily="34"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43C86F85-A322-452D-9E5A-7015F51856D6}" type="slidenum">
              <a:rPr lang="en-US" smtClean="0">
                <a:latin typeface="Arial" pitchFamily="34" charset="0"/>
                <a:cs typeface="Arial" pitchFamily="34" charset="0"/>
              </a:rPr>
              <a:pPr/>
              <a:t>23</a:t>
            </a:fld>
            <a:endParaRPr lang="en-US" smtClean="0">
              <a:latin typeface="Arial" pitchFamily="34" charset="0"/>
              <a:cs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43C86F85-A322-452D-9E5A-7015F51856D6}" type="slidenum">
              <a:rPr lang="en-US" smtClean="0">
                <a:latin typeface="Arial" pitchFamily="34" charset="0"/>
                <a:cs typeface="Arial" pitchFamily="34" charset="0"/>
              </a:rPr>
              <a:pPr/>
              <a:t>24</a:t>
            </a:fld>
            <a:endParaRPr lang="en-US" smtClean="0">
              <a:latin typeface="Arial" pitchFamily="34" charset="0"/>
              <a:cs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43C86F85-A322-452D-9E5A-7015F51856D6}" type="slidenum">
              <a:rPr lang="en-US" smtClean="0">
                <a:latin typeface="Arial" pitchFamily="34" charset="0"/>
                <a:cs typeface="Arial" pitchFamily="34" charset="0"/>
              </a:rPr>
              <a:pPr/>
              <a:t>25</a:t>
            </a:fld>
            <a:endParaRPr lang="en-US" smtClean="0">
              <a:latin typeface="Arial" pitchFamily="34" charset="0"/>
              <a:cs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43C86F85-A322-452D-9E5A-7015F51856D6}" type="slidenum">
              <a:rPr lang="en-US" smtClean="0">
                <a:latin typeface="Arial" pitchFamily="34" charset="0"/>
                <a:cs typeface="Arial" pitchFamily="34" charset="0"/>
              </a:rPr>
              <a:pPr/>
              <a:t>26</a:t>
            </a:fld>
            <a:endParaRPr lang="en-US" smtClean="0">
              <a:latin typeface="Arial" pitchFamily="34" charset="0"/>
              <a:cs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43C86F85-A322-452D-9E5A-7015F51856D6}" type="slidenum">
              <a:rPr lang="en-US" smtClean="0">
                <a:latin typeface="Arial" pitchFamily="34" charset="0"/>
                <a:cs typeface="Arial" pitchFamily="34" charset="0"/>
              </a:rPr>
              <a:pPr/>
              <a:t>27</a:t>
            </a:fld>
            <a:endParaRPr lang="en-US" smtClean="0">
              <a:latin typeface="Arial" pitchFamily="34" charset="0"/>
              <a:cs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43C86F85-A322-452D-9E5A-7015F51856D6}" type="slidenum">
              <a:rPr lang="en-US" smtClean="0">
                <a:latin typeface="Arial" pitchFamily="34" charset="0"/>
                <a:cs typeface="Arial" pitchFamily="34" charset="0"/>
              </a:rPr>
              <a:pPr/>
              <a:t>28</a:t>
            </a:fld>
            <a:endParaRPr lang="en-US" smtClean="0">
              <a:latin typeface="Arial" pitchFamily="34" charset="0"/>
              <a:cs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43C86F85-A322-452D-9E5A-7015F51856D6}" type="slidenum">
              <a:rPr lang="en-US" smtClean="0">
                <a:latin typeface="Arial" pitchFamily="34" charset="0"/>
                <a:cs typeface="Arial" pitchFamily="34" charset="0"/>
              </a:rPr>
              <a:pPr/>
              <a:t>29</a:t>
            </a:fld>
            <a:endParaRPr lang="en-US" smtClean="0">
              <a:latin typeface="Arial" pitchFamily="34" charset="0"/>
              <a:cs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43C86F85-A322-452D-9E5A-7015F51856D6}" type="slidenum">
              <a:rPr lang="en-US" smtClean="0">
                <a:latin typeface="Arial" pitchFamily="34" charset="0"/>
                <a:cs typeface="Arial" pitchFamily="34" charset="0"/>
              </a:rPr>
              <a:pPr/>
              <a:t>30</a:t>
            </a:fld>
            <a:endParaRPr lang="en-US" smtClean="0">
              <a:latin typeface="Arial" pitchFamily="34" charset="0"/>
              <a:cs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43C86F85-A322-452D-9E5A-7015F51856D6}" type="slidenum">
              <a:rPr lang="en-US" smtClean="0">
                <a:latin typeface="Arial" pitchFamily="34" charset="0"/>
                <a:cs typeface="Arial" pitchFamily="34" charset="0"/>
              </a:rPr>
              <a:pPr/>
              <a:t>31</a:t>
            </a:fld>
            <a:endParaRPr lang="en-US" smtClean="0">
              <a:latin typeface="Arial" pitchFamily="34" charset="0"/>
              <a:cs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43C86F85-A322-452D-9E5A-7015F51856D6}" type="slidenum">
              <a:rPr lang="en-US" smtClean="0">
                <a:latin typeface="Arial" pitchFamily="34" charset="0"/>
                <a:cs typeface="Arial" pitchFamily="34" charset="0"/>
              </a:rPr>
              <a:pPr/>
              <a:t>32</a:t>
            </a:fld>
            <a:endParaRPr lang="en-US" smtClean="0">
              <a:latin typeface="Arial" pitchFamily="34" charset="0"/>
              <a:cs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ln/>
        </p:spPr>
      </p:sp>
      <p:sp>
        <p:nvSpPr>
          <p:cNvPr id="159747" name="Notes Placeholder 2"/>
          <p:cNvSpPr>
            <a:spLocks noGrp="1"/>
          </p:cNvSpPr>
          <p:nvPr>
            <p:ph type="body" idx="1"/>
          </p:nvPr>
        </p:nvSpPr>
        <p:spPr>
          <a:noFill/>
          <a:ln/>
        </p:spPr>
        <p:txBody>
          <a:bodyPr/>
          <a:lstStyle/>
          <a:p>
            <a:endParaRPr lang="en-GB" smtClean="0">
              <a:cs typeface="Arial" pitchFamily="34" charset="0"/>
            </a:endParaRPr>
          </a:p>
        </p:txBody>
      </p:sp>
      <p:sp>
        <p:nvSpPr>
          <p:cNvPr id="159748" name="Slide Number Placeholder 3"/>
          <p:cNvSpPr>
            <a:spLocks noGrp="1"/>
          </p:cNvSpPr>
          <p:nvPr>
            <p:ph type="sldNum" sz="quarter" idx="5"/>
          </p:nvPr>
        </p:nvSpPr>
        <p:spPr>
          <a:noFill/>
        </p:spPr>
        <p:txBody>
          <a:bodyPr/>
          <a:lstStyle/>
          <a:p>
            <a:fld id="{15C64CF0-4FD3-4FA7-8692-D07DA624F004}" type="slidenum">
              <a:rPr lang="en-US" smtClean="0">
                <a:cs typeface="Arial" pitchFamily="34" charset="0"/>
              </a:rPr>
              <a:pPr/>
              <a:t>4</a:t>
            </a:fld>
            <a:endParaRPr lang="en-US" smtClean="0">
              <a:cs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miter lim="800000"/>
            <a:headEnd/>
            <a:tailEnd/>
          </a:ln>
        </p:spPr>
        <p:txBody>
          <a:bodyPr/>
          <a:lstStyle/>
          <a:p>
            <a:fld id="{FA83BD85-EE57-4B57-87DF-E40A2451C081}" type="slidenum">
              <a:rPr lang="en-US" smtClean="0">
                <a:latin typeface="Arial" pitchFamily="34" charset="0"/>
                <a:cs typeface="Arial" pitchFamily="34" charset="0"/>
              </a:rPr>
              <a:pPr/>
              <a:t>39</a:t>
            </a:fld>
            <a:endParaRPr lang="en-US" smtClean="0">
              <a:latin typeface="Arial" pitchFamily="34" charset="0"/>
              <a:cs typeface="Arial" pitchFamily="34"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miter lim="800000"/>
            <a:headEnd/>
            <a:tailEnd/>
          </a:ln>
        </p:spPr>
        <p:txBody>
          <a:bodyPr/>
          <a:lstStyle/>
          <a:p>
            <a:fld id="{943FD677-9699-4DE6-AB0B-52F9B627A070}" type="slidenum">
              <a:rPr lang="en-US" smtClean="0">
                <a:latin typeface="Arial" pitchFamily="34" charset="0"/>
                <a:cs typeface="Arial" pitchFamily="34" charset="0"/>
              </a:rPr>
              <a:pPr/>
              <a:t>40</a:t>
            </a:fld>
            <a:endParaRPr lang="en-US" smtClean="0">
              <a:latin typeface="Arial" pitchFamily="34" charset="0"/>
              <a:cs typeface="Arial" pitchFamily="34"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CC880AB7-A839-4066-A7DB-980D984007B8}" type="slidenum">
              <a:rPr lang="en-US" smtClean="0">
                <a:latin typeface="Arial" pitchFamily="34" charset="0"/>
                <a:cs typeface="Arial" pitchFamily="34" charset="0"/>
              </a:rPr>
              <a:pPr/>
              <a:t>41</a:t>
            </a:fld>
            <a:endParaRPr lang="en-US" smtClean="0">
              <a:latin typeface="Arial" pitchFamily="34" charset="0"/>
              <a:cs typeface="Arial" pitchFamily="34"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miter lim="800000"/>
            <a:headEnd/>
            <a:tailEnd/>
          </a:ln>
        </p:spPr>
        <p:txBody>
          <a:bodyPr/>
          <a:lstStyle/>
          <a:p>
            <a:fld id="{CFF00D71-0819-497D-A8AB-77E3460CDF3B}" type="slidenum">
              <a:rPr lang="en-US" smtClean="0">
                <a:latin typeface="Arial" pitchFamily="34" charset="0"/>
                <a:cs typeface="Arial" pitchFamily="34" charset="0"/>
              </a:rPr>
              <a:pPr/>
              <a:t>42</a:t>
            </a:fld>
            <a:endParaRPr lang="en-US" smtClean="0">
              <a:latin typeface="Arial" pitchFamily="34" charset="0"/>
              <a:cs typeface="Arial" pitchFamily="34"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miter lim="800000"/>
            <a:headEnd/>
            <a:tailEnd/>
          </a:ln>
        </p:spPr>
        <p:txBody>
          <a:bodyPr/>
          <a:lstStyle/>
          <a:p>
            <a:fld id="{196F3168-7BA0-447E-A458-6A43D47649C8}" type="slidenum">
              <a:rPr lang="en-US" smtClean="0">
                <a:latin typeface="Arial" pitchFamily="34" charset="0"/>
                <a:cs typeface="Arial" pitchFamily="34" charset="0"/>
              </a:rPr>
              <a:pPr/>
              <a:t>43</a:t>
            </a:fld>
            <a:endParaRPr lang="en-US" smtClean="0">
              <a:latin typeface="Arial" pitchFamily="34" charset="0"/>
              <a:cs typeface="Arial" pitchFamily="34"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a:lstStyle/>
          <a:p>
            <a:endParaRPr lang="en-US" smtClean="0">
              <a:cs typeface="Arial" pitchFamily="34" charset="0"/>
            </a:endParaRPr>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F942E7-F5B7-4872-8F53-E04CC6B5BB82}" type="slidenum">
              <a:rPr lang="fa-IR" smtClean="0"/>
              <a:pPr/>
              <a:t>47</a:t>
            </a:fld>
            <a:endParaRPr lang="fa-IR"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a:lstStyle/>
          <a:p>
            <a:endParaRPr lang="en-US" smtClean="0">
              <a:cs typeface="Arial" pitchFamily="34" charset="0"/>
            </a:endParaRPr>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755AB19-2DA7-472E-9242-2D3EF232FF0C}" type="slidenum">
              <a:rPr lang="fa-IR" smtClean="0"/>
              <a:pPr/>
              <a:t>48</a:t>
            </a:fld>
            <a:endParaRPr lang="fa-IR"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pPr>
              <a:defRPr/>
            </a:pPr>
            <a:fld id="{091EE4A3-85E3-456B-9EEC-CBFC655D2600}" type="slidenum">
              <a:rPr lang="en-US" smtClean="0"/>
              <a:pPr>
                <a:defRPr/>
              </a:pPr>
              <a:t>54</a:t>
            </a:fld>
            <a:endParaRPr lang="en-US"/>
          </a:p>
        </p:txBody>
      </p:sp>
    </p:spTree>
    <p:extLst>
      <p:ext uri="{BB962C8B-B14F-4D97-AF65-F5344CB8AC3E}">
        <p14:creationId xmlns:p14="http://schemas.microsoft.com/office/powerpoint/2010/main" val="30783669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miter lim="800000"/>
            <a:headEnd/>
            <a:tailEnd/>
          </a:ln>
        </p:spPr>
        <p:txBody>
          <a:bodyPr/>
          <a:lstStyle/>
          <a:p>
            <a:fld id="{C3D6BDE6-7A39-4407-A279-4D560BDF4DA8}" type="slidenum">
              <a:rPr lang="en-US" smtClean="0">
                <a:latin typeface="Arial" pitchFamily="34" charset="0"/>
                <a:cs typeface="Arial" pitchFamily="34" charset="0"/>
              </a:rPr>
              <a:pPr/>
              <a:t>57</a:t>
            </a:fld>
            <a:endParaRPr lang="en-US" smtClean="0">
              <a:latin typeface="Arial" pitchFamily="34" charset="0"/>
              <a:cs typeface="Arial" pitchFamily="34"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miter lim="800000"/>
            <a:headEnd/>
            <a:tailEnd/>
          </a:ln>
        </p:spPr>
        <p:txBody>
          <a:bodyPr/>
          <a:lstStyle/>
          <a:p>
            <a:fld id="{CF171A19-8FA5-4E19-A907-9900858B2AFA}" type="slidenum">
              <a:rPr lang="en-US" smtClean="0">
                <a:latin typeface="Arial" pitchFamily="34" charset="0"/>
                <a:cs typeface="Arial" pitchFamily="34" charset="0"/>
              </a:rPr>
              <a:pPr/>
              <a:t>58</a:t>
            </a:fld>
            <a:endParaRPr lang="en-US" smtClean="0">
              <a:latin typeface="Arial" pitchFamily="34" charset="0"/>
              <a:cs typeface="Arial" pitchFamily="34"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a:ln/>
        </p:spPr>
        <p:txBody>
          <a:bodyPr/>
          <a:lstStyle/>
          <a:p>
            <a:endParaRPr lang="en-GB" smtClean="0">
              <a:cs typeface="Arial" pitchFamily="34" charset="0"/>
            </a:endParaRPr>
          </a:p>
        </p:txBody>
      </p:sp>
      <p:sp>
        <p:nvSpPr>
          <p:cNvPr id="16794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rtl="1"/>
            <a:fld id="{D2C42B2C-005F-42DD-B676-39F7B3AF03A3}" type="slidenum">
              <a:rPr lang="en-US" sz="1200">
                <a:latin typeface="Comic Sans MS" pitchFamily="66" charset="0"/>
              </a:rPr>
              <a:pPr algn="r" rtl="1"/>
              <a:t>7</a:t>
            </a:fld>
            <a:endParaRPr lang="en-US" sz="1200">
              <a:latin typeface="Comic Sans MS" pitchFamily="66"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miter lim="800000"/>
            <a:headEnd/>
            <a:tailEnd/>
          </a:ln>
        </p:spPr>
        <p:txBody>
          <a:bodyPr/>
          <a:lstStyle/>
          <a:p>
            <a:fld id="{90AE5D4A-498D-4DB9-AA78-A9DCC2EAC3E0}" type="slidenum">
              <a:rPr lang="en-US" smtClean="0">
                <a:latin typeface="Arial" pitchFamily="34" charset="0"/>
                <a:cs typeface="Arial" pitchFamily="34" charset="0"/>
              </a:rPr>
              <a:pPr/>
              <a:t>63</a:t>
            </a:fld>
            <a:endParaRPr lang="en-US" smtClean="0">
              <a:latin typeface="Arial" pitchFamily="34" charset="0"/>
              <a:cs typeface="Arial" pitchFamily="34"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miter lim="800000"/>
            <a:headEnd/>
            <a:tailEnd/>
          </a:ln>
        </p:spPr>
        <p:txBody>
          <a:bodyPr/>
          <a:lstStyle/>
          <a:p>
            <a:fld id="{1824824E-B6BD-45CD-901A-6D3EB3F393C9}" type="slidenum">
              <a:rPr lang="en-US" smtClean="0">
                <a:latin typeface="Arial" pitchFamily="34" charset="0"/>
                <a:cs typeface="Arial" pitchFamily="34" charset="0"/>
              </a:rPr>
              <a:pPr/>
              <a:t>64</a:t>
            </a:fld>
            <a:endParaRPr lang="en-US" smtClean="0">
              <a:latin typeface="Arial" pitchFamily="34" charset="0"/>
              <a:cs typeface="Arial" pitchFamily="34"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miter lim="800000"/>
            <a:headEnd/>
            <a:tailEnd/>
          </a:ln>
        </p:spPr>
        <p:txBody>
          <a:bodyPr/>
          <a:lstStyle/>
          <a:p>
            <a:fld id="{3958B8C3-E69E-4977-BB06-F3EC6C6A0B56}" type="slidenum">
              <a:rPr lang="en-US" smtClean="0">
                <a:latin typeface="Arial" pitchFamily="34" charset="0"/>
                <a:cs typeface="Arial" pitchFamily="34" charset="0"/>
              </a:rPr>
              <a:pPr/>
              <a:t>65</a:t>
            </a:fld>
            <a:endParaRPr lang="en-US" smtClean="0">
              <a:latin typeface="Arial" pitchFamily="34" charset="0"/>
              <a:cs typeface="Arial" pitchFamily="34" charset="0"/>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miter lim="800000"/>
            <a:headEnd/>
            <a:tailEnd/>
          </a:ln>
        </p:spPr>
        <p:txBody>
          <a:bodyPr/>
          <a:lstStyle/>
          <a:p>
            <a:fld id="{B408E912-A854-4370-B618-973BC41EC089}" type="slidenum">
              <a:rPr lang="en-US" smtClean="0">
                <a:latin typeface="Arial" pitchFamily="34" charset="0"/>
                <a:cs typeface="Arial" pitchFamily="34" charset="0"/>
              </a:rPr>
              <a:pPr/>
              <a:t>66</a:t>
            </a:fld>
            <a:endParaRPr lang="en-US" smtClean="0">
              <a:latin typeface="Arial" pitchFamily="34" charset="0"/>
              <a:cs typeface="Arial" pitchFamily="34"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miter lim="800000"/>
            <a:headEnd/>
            <a:tailEnd/>
          </a:ln>
        </p:spPr>
        <p:txBody>
          <a:bodyPr/>
          <a:lstStyle/>
          <a:p>
            <a:fld id="{2F5AD216-72BC-4E09-A16B-0098B38806FB}" type="slidenum">
              <a:rPr lang="en-US" smtClean="0">
                <a:latin typeface="Arial" pitchFamily="34" charset="0"/>
                <a:cs typeface="Arial" pitchFamily="34" charset="0"/>
              </a:rPr>
              <a:pPr/>
              <a:t>67</a:t>
            </a:fld>
            <a:endParaRPr lang="en-US" smtClean="0">
              <a:latin typeface="Arial" pitchFamily="34" charset="0"/>
              <a:cs typeface="Arial" pitchFamily="34"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endParaRPr lang="fa-IR"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168963" name="Notes Placeholder 2"/>
          <p:cNvSpPr>
            <a:spLocks noGrp="1"/>
          </p:cNvSpPr>
          <p:nvPr>
            <p:ph type="body" idx="1"/>
          </p:nvPr>
        </p:nvSpPr>
        <p:spPr>
          <a:noFill/>
          <a:ln/>
        </p:spPr>
        <p:txBody>
          <a:bodyPr/>
          <a:lstStyle/>
          <a:p>
            <a:endParaRPr lang="en-GB" smtClean="0">
              <a:cs typeface="Arial" pitchFamily="34" charset="0"/>
            </a:endParaRPr>
          </a:p>
        </p:txBody>
      </p:sp>
      <p:sp>
        <p:nvSpPr>
          <p:cNvPr id="16896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rtl="1"/>
            <a:fld id="{346DCD80-A77F-4457-A6FB-49F62E16CAED}" type="slidenum">
              <a:rPr lang="en-US" sz="1200">
                <a:latin typeface="Comic Sans MS" pitchFamily="66" charset="0"/>
              </a:rPr>
              <a:pPr algn="r" rtl="1"/>
              <a:t>8</a:t>
            </a:fld>
            <a:endParaRPr lang="en-US" sz="1200">
              <a:latin typeface="Comic Sans MS" pitchFamily="66"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p:spPr>
        <p:txBody>
          <a:bodyPr/>
          <a:lstStyle/>
          <a:p>
            <a:endParaRPr lang="en-GB" smtClean="0">
              <a:cs typeface="Arial" pitchFamily="34" charset="0"/>
            </a:endParaRPr>
          </a:p>
        </p:txBody>
      </p:sp>
      <p:sp>
        <p:nvSpPr>
          <p:cNvPr id="171012" name="Slide Number Placeholder 3"/>
          <p:cNvSpPr>
            <a:spLocks noGrp="1"/>
          </p:cNvSpPr>
          <p:nvPr>
            <p:ph type="sldNum" sz="quarter" idx="5"/>
          </p:nvPr>
        </p:nvSpPr>
        <p:spPr>
          <a:noFill/>
        </p:spPr>
        <p:txBody>
          <a:bodyPr/>
          <a:lstStyle/>
          <a:p>
            <a:fld id="{01A93160-C84D-4F14-81B4-54A0194D65AF}" type="slidenum">
              <a:rPr lang="en-US" smtClean="0">
                <a:cs typeface="Arial" pitchFamily="34" charset="0"/>
              </a:rPr>
              <a:pPr/>
              <a:t>9</a:t>
            </a:fld>
            <a:endParaRPr lang="en-US" smtClean="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endParaRPr lang="en-GB" smtClean="0">
              <a:cs typeface="Arial" pitchFamily="34" charset="0"/>
            </a:endParaRPr>
          </a:p>
        </p:txBody>
      </p:sp>
      <p:sp>
        <p:nvSpPr>
          <p:cNvPr id="172036" name="Slide Number Placeholder 3"/>
          <p:cNvSpPr>
            <a:spLocks noGrp="1"/>
          </p:cNvSpPr>
          <p:nvPr>
            <p:ph type="sldNum" sz="quarter" idx="5"/>
          </p:nvPr>
        </p:nvSpPr>
        <p:spPr>
          <a:noFill/>
        </p:spPr>
        <p:txBody>
          <a:bodyPr/>
          <a:lstStyle/>
          <a:p>
            <a:fld id="{DCF130D9-21F7-48FC-8EE6-13537324905A}" type="slidenum">
              <a:rPr lang="en-US" smtClean="0">
                <a:cs typeface="Arial" pitchFamily="34" charset="0"/>
              </a:rPr>
              <a:pPr/>
              <a:t>10</a:t>
            </a:fld>
            <a:endParaRPr lang="en-US" smtClean="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ln/>
        </p:spPr>
      </p:sp>
      <p:sp>
        <p:nvSpPr>
          <p:cNvPr id="174083" name="Notes Placeholder 2"/>
          <p:cNvSpPr>
            <a:spLocks noGrp="1"/>
          </p:cNvSpPr>
          <p:nvPr>
            <p:ph type="body" idx="1"/>
          </p:nvPr>
        </p:nvSpPr>
        <p:spPr>
          <a:noFill/>
          <a:ln/>
        </p:spPr>
        <p:txBody>
          <a:bodyPr/>
          <a:lstStyle/>
          <a:p>
            <a:endParaRPr lang="en-GB" smtClean="0">
              <a:cs typeface="Arial" pitchFamily="34" charset="0"/>
            </a:endParaRPr>
          </a:p>
        </p:txBody>
      </p:sp>
      <p:sp>
        <p:nvSpPr>
          <p:cNvPr id="174084" name="Slide Number Placeholder 3"/>
          <p:cNvSpPr>
            <a:spLocks noGrp="1"/>
          </p:cNvSpPr>
          <p:nvPr>
            <p:ph type="sldNum" sz="quarter" idx="5"/>
          </p:nvPr>
        </p:nvSpPr>
        <p:spPr>
          <a:noFill/>
        </p:spPr>
        <p:txBody>
          <a:bodyPr/>
          <a:lstStyle/>
          <a:p>
            <a:fld id="{F039D972-B08A-4656-93BD-CC92349CA902}" type="slidenum">
              <a:rPr lang="en-US" smtClean="0">
                <a:cs typeface="Arial" pitchFamily="34" charset="0"/>
              </a:rPr>
              <a:pPr/>
              <a:t>11</a:t>
            </a:fld>
            <a:endParaRPr lang="en-US" smtClean="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ln/>
        </p:spPr>
      </p:sp>
      <p:sp>
        <p:nvSpPr>
          <p:cNvPr id="173059" name="Notes Placeholder 2"/>
          <p:cNvSpPr>
            <a:spLocks noGrp="1"/>
          </p:cNvSpPr>
          <p:nvPr>
            <p:ph type="body" idx="1"/>
          </p:nvPr>
        </p:nvSpPr>
        <p:spPr>
          <a:noFill/>
          <a:ln/>
        </p:spPr>
        <p:txBody>
          <a:bodyPr/>
          <a:lstStyle/>
          <a:p>
            <a:endParaRPr lang="en-GB" smtClean="0">
              <a:cs typeface="Arial" pitchFamily="34" charset="0"/>
            </a:endParaRPr>
          </a:p>
        </p:txBody>
      </p:sp>
      <p:sp>
        <p:nvSpPr>
          <p:cNvPr id="173060" name="Slide Number Placeholder 3"/>
          <p:cNvSpPr>
            <a:spLocks noGrp="1"/>
          </p:cNvSpPr>
          <p:nvPr>
            <p:ph type="sldNum" sz="quarter" idx="5"/>
          </p:nvPr>
        </p:nvSpPr>
        <p:spPr>
          <a:noFill/>
        </p:spPr>
        <p:txBody>
          <a:bodyPr/>
          <a:lstStyle/>
          <a:p>
            <a:fld id="{3E93F5B1-E4F7-46C4-9CC1-BEC8C779603E}" type="slidenum">
              <a:rPr lang="en-US" smtClean="0">
                <a:cs typeface="Arial" pitchFamily="34" charset="0"/>
              </a:rPr>
              <a:pPr/>
              <a:t>12</a:t>
            </a:fld>
            <a:endParaRPr lang="en-US" smtClean="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6413"/>
            <a:chOff x="0" y="0"/>
            <a:chExt cx="5760" cy="4319"/>
          </a:xfrm>
        </p:grpSpPr>
        <p:sp>
          <p:nvSpPr>
            <p:cNvPr id="5" name="Freeform 3"/>
            <p:cNvSpPr>
              <a:spLocks/>
            </p:cNvSpPr>
            <p:nvPr/>
          </p:nvSpPr>
          <p:spPr bwMode="hidden">
            <a:xfrm>
              <a:off x="0" y="12"/>
              <a:ext cx="5758" cy="3273"/>
            </a:xfrm>
            <a:custGeom>
              <a:avLst/>
              <a:gdLst>
                <a:gd name="T0" fmla="*/ 3193 w 5740"/>
                <a:gd name="T1" fmla="*/ 1816 h 3273"/>
                <a:gd name="T2" fmla="*/ 0 w 5740"/>
                <a:gd name="T3" fmla="*/ 0 h 3273"/>
                <a:gd name="T4" fmla="*/ 0 w 5740"/>
                <a:gd name="T5" fmla="*/ 522 h 3273"/>
                <a:gd name="T6" fmla="*/ 3037 w 5740"/>
                <a:gd name="T7" fmla="*/ 1978 h 3273"/>
                <a:gd name="T8" fmla="*/ 5740 w 5740"/>
                <a:gd name="T9" fmla="*/ 3273 h 3273"/>
                <a:gd name="T10" fmla="*/ 5740 w 5740"/>
                <a:gd name="T11" fmla="*/ 3267 h 3273"/>
                <a:gd name="T12" fmla="*/ 3193 w 5740"/>
                <a:gd name="T13" fmla="*/ 1816 h 3273"/>
                <a:gd name="T14" fmla="*/ 3193 w 5740"/>
                <a:gd name="T15" fmla="*/ 1816 h 3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a:noFill/>
            </a:ln>
            <a:extLst/>
          </p:spPr>
          <p:txBody>
            <a:bodyPr/>
            <a:lstStyle/>
            <a:p>
              <a:pPr>
                <a:defRPr/>
              </a:pPr>
              <a:endParaRPr lang="en-US">
                <a:latin typeface="Arial" charset="0"/>
              </a:endParaRPr>
            </a:p>
          </p:txBody>
        </p:sp>
        <p:sp>
          <p:nvSpPr>
            <p:cNvPr id="6" name="Freeform 4"/>
            <p:cNvSpPr>
              <a:spLocks/>
            </p:cNvSpPr>
            <p:nvPr/>
          </p:nvSpPr>
          <p:spPr bwMode="hidden">
            <a:xfrm>
              <a:off x="149" y="0"/>
              <a:ext cx="5609" cy="3243"/>
            </a:xfrm>
            <a:custGeom>
              <a:avLst/>
              <a:gdLst>
                <a:gd name="T0" fmla="*/ 3163 w 5591"/>
                <a:gd name="T1" fmla="*/ 1714 h 3243"/>
                <a:gd name="T2" fmla="*/ 431 w 5591"/>
                <a:gd name="T3" fmla="*/ 0 h 3243"/>
                <a:gd name="T4" fmla="*/ 0 w 5591"/>
                <a:gd name="T5" fmla="*/ 0 h 3243"/>
                <a:gd name="T6" fmla="*/ 3086 w 5591"/>
                <a:gd name="T7" fmla="*/ 1786 h 3243"/>
                <a:gd name="T8" fmla="*/ 5591 w 5591"/>
                <a:gd name="T9" fmla="*/ 3243 h 3243"/>
                <a:gd name="T10" fmla="*/ 5591 w 5591"/>
                <a:gd name="T11" fmla="*/ 3237 h 3243"/>
                <a:gd name="T12" fmla="*/ 3163 w 5591"/>
                <a:gd name="T13" fmla="*/ 1714 h 3243"/>
                <a:gd name="T14" fmla="*/ 3163 w 5591"/>
                <a:gd name="T15" fmla="*/ 1714 h 3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a:noFill/>
            </a:ln>
            <a:extLst/>
          </p:spPr>
          <p:txBody>
            <a:bodyPr/>
            <a:lstStyle/>
            <a:p>
              <a:pPr>
                <a:defRPr/>
              </a:pPr>
              <a:endParaRPr lang="en-US">
                <a:latin typeface="Arial" charset="0"/>
              </a:endParaRPr>
            </a:p>
          </p:txBody>
        </p:sp>
        <p:sp>
          <p:nvSpPr>
            <p:cNvPr id="7" name="Freeform 5"/>
            <p:cNvSpPr>
              <a:spLocks/>
            </p:cNvSpPr>
            <p:nvPr/>
          </p:nvSpPr>
          <p:spPr bwMode="hidden">
            <a:xfrm>
              <a:off x="0" y="3433"/>
              <a:ext cx="4038" cy="191"/>
            </a:xfrm>
            <a:custGeom>
              <a:avLst/>
              <a:gdLst>
                <a:gd name="T0" fmla="*/ 0 w 4042"/>
                <a:gd name="T1" fmla="*/ 156 h 192"/>
                <a:gd name="T2" fmla="*/ 4042 w 4042"/>
                <a:gd name="T3" fmla="*/ 192 h 192"/>
                <a:gd name="T4" fmla="*/ 4042 w 4042"/>
                <a:gd name="T5" fmla="*/ 144 h 192"/>
                <a:gd name="T6" fmla="*/ 0 w 4042"/>
                <a:gd name="T7" fmla="*/ 0 h 192"/>
                <a:gd name="T8" fmla="*/ 0 w 4042"/>
                <a:gd name="T9" fmla="*/ 156 h 192"/>
                <a:gd name="T10" fmla="*/ 0 w 4042"/>
                <a:gd name="T11" fmla="*/ 156 h 192"/>
              </a:gdLst>
              <a:ahLst/>
              <a:cxnLst>
                <a:cxn ang="0">
                  <a:pos x="T0" y="T1"/>
                </a:cxn>
                <a:cxn ang="0">
                  <a:pos x="T2" y="T3"/>
                </a:cxn>
                <a:cxn ang="0">
                  <a:pos x="T4" y="T5"/>
                </a:cxn>
                <a:cxn ang="0">
                  <a:pos x="T6" y="T7"/>
                </a:cxn>
                <a:cxn ang="0">
                  <a:pos x="T8" y="T9"/>
                </a:cxn>
                <a:cxn ang="0">
                  <a:pos x="T10" y="T11"/>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a:noFill/>
            </a:ln>
            <a:extLst/>
          </p:spPr>
          <p:txBody>
            <a:bodyPr/>
            <a:lstStyle/>
            <a:p>
              <a:pPr>
                <a:defRPr/>
              </a:pPr>
              <a:endParaRPr lang="en-US">
                <a:latin typeface="Arial" charset="0"/>
              </a:endParaRPr>
            </a:p>
          </p:txBody>
        </p:sp>
        <p:sp>
          <p:nvSpPr>
            <p:cNvPr id="8" name="Freeform 6"/>
            <p:cNvSpPr>
              <a:spLocks/>
            </p:cNvSpPr>
            <p:nvPr/>
          </p:nvSpPr>
          <p:spPr bwMode="hidden">
            <a:xfrm>
              <a:off x="4038" y="3577"/>
              <a:ext cx="1720" cy="65"/>
            </a:xfrm>
            <a:custGeom>
              <a:avLst/>
              <a:gdLst>
                <a:gd name="T0" fmla="*/ 1720 w 1722"/>
                <a:gd name="T1" fmla="*/ 65 h 66"/>
                <a:gd name="T2" fmla="*/ 1720 w 1722"/>
                <a:gd name="T3" fmla="*/ 59 h 66"/>
                <a:gd name="T4" fmla="*/ 0 w 1722"/>
                <a:gd name="T5" fmla="*/ 0 h 66"/>
                <a:gd name="T6" fmla="*/ 0 w 1722"/>
                <a:gd name="T7" fmla="*/ 47 h 66"/>
                <a:gd name="T8" fmla="*/ 1720 w 1722"/>
                <a:gd name="T9" fmla="*/ 65 h 66"/>
                <a:gd name="T10" fmla="*/ 1720 w 1722"/>
                <a:gd name="T11" fmla="*/ 65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fa-IR"/>
            </a:p>
          </p:txBody>
        </p:sp>
        <p:sp>
          <p:nvSpPr>
            <p:cNvPr id="9" name="Freeform 7"/>
            <p:cNvSpPr>
              <a:spLocks/>
            </p:cNvSpPr>
            <p:nvPr/>
          </p:nvSpPr>
          <p:spPr bwMode="hidden">
            <a:xfrm>
              <a:off x="0" y="3726"/>
              <a:ext cx="4784" cy="329"/>
            </a:xfrm>
            <a:custGeom>
              <a:avLst/>
              <a:gdLst>
                <a:gd name="T0" fmla="*/ 0 w 4789"/>
                <a:gd name="T1" fmla="*/ 329 h 329"/>
                <a:gd name="T2" fmla="*/ 4789 w 4789"/>
                <a:gd name="T3" fmla="*/ 77 h 329"/>
                <a:gd name="T4" fmla="*/ 4789 w 4789"/>
                <a:gd name="T5" fmla="*/ 0 h 329"/>
                <a:gd name="T6" fmla="*/ 0 w 4789"/>
                <a:gd name="T7" fmla="*/ 107 h 329"/>
                <a:gd name="T8" fmla="*/ 0 w 4789"/>
                <a:gd name="T9" fmla="*/ 329 h 329"/>
                <a:gd name="T10" fmla="*/ 0 w 4789"/>
                <a:gd name="T11" fmla="*/ 329 h 329"/>
              </a:gdLst>
              <a:ahLst/>
              <a:cxnLst>
                <a:cxn ang="0">
                  <a:pos x="T0" y="T1"/>
                </a:cxn>
                <a:cxn ang="0">
                  <a:pos x="T2" y="T3"/>
                </a:cxn>
                <a:cxn ang="0">
                  <a:pos x="T4" y="T5"/>
                </a:cxn>
                <a:cxn ang="0">
                  <a:pos x="T6" y="T7"/>
                </a:cxn>
                <a:cxn ang="0">
                  <a:pos x="T8" y="T9"/>
                </a:cxn>
                <a:cxn ang="0">
                  <a:pos x="T10" y="T11"/>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a:noFill/>
            </a:ln>
            <a:effectLst/>
            <a:extLst/>
          </p:spPr>
          <p:txBody>
            <a:bodyPr/>
            <a:lstStyle/>
            <a:p>
              <a:pPr>
                <a:defRPr/>
              </a:pPr>
              <a:endParaRPr lang="en-US">
                <a:latin typeface="Arial" charset="0"/>
              </a:endParaRPr>
            </a:p>
          </p:txBody>
        </p:sp>
        <p:sp>
          <p:nvSpPr>
            <p:cNvPr id="10" name="Freeform 8"/>
            <p:cNvSpPr>
              <a:spLocks/>
            </p:cNvSpPr>
            <p:nvPr/>
          </p:nvSpPr>
          <p:spPr bwMode="hidden">
            <a:xfrm>
              <a:off x="4784" y="3702"/>
              <a:ext cx="974" cy="101"/>
            </a:xfrm>
            <a:custGeom>
              <a:avLst/>
              <a:gdLst>
                <a:gd name="T0" fmla="*/ 974 w 975"/>
                <a:gd name="T1" fmla="*/ 48 h 101"/>
                <a:gd name="T2" fmla="*/ 974 w 975"/>
                <a:gd name="T3" fmla="*/ 0 h 101"/>
                <a:gd name="T4" fmla="*/ 0 w 975"/>
                <a:gd name="T5" fmla="*/ 24 h 101"/>
                <a:gd name="T6" fmla="*/ 0 w 975"/>
                <a:gd name="T7" fmla="*/ 101 h 101"/>
                <a:gd name="T8" fmla="*/ 974 w 975"/>
                <a:gd name="T9" fmla="*/ 48 h 101"/>
                <a:gd name="T10" fmla="*/ 974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w="9525">
              <a:noFill/>
              <a:round/>
              <a:headEnd/>
              <a:tailEnd/>
            </a:ln>
          </p:spPr>
          <p:txBody>
            <a:bodyPr/>
            <a:lstStyle/>
            <a:p>
              <a:pPr>
                <a:defRPr/>
              </a:pPr>
              <a:endParaRPr lang="fa-IR"/>
            </a:p>
          </p:txBody>
        </p:sp>
        <p:sp>
          <p:nvSpPr>
            <p:cNvPr id="11" name="Freeform 9"/>
            <p:cNvSpPr>
              <a:spLocks/>
            </p:cNvSpPr>
            <p:nvPr/>
          </p:nvSpPr>
          <p:spPr bwMode="hidden">
            <a:xfrm>
              <a:off x="3619" y="3815"/>
              <a:ext cx="2139" cy="198"/>
            </a:xfrm>
            <a:custGeom>
              <a:avLst/>
              <a:gdLst>
                <a:gd name="T0" fmla="*/ 2139 w 2141"/>
                <a:gd name="T1" fmla="*/ 0 h 198"/>
                <a:gd name="T2" fmla="*/ 0 w 2141"/>
                <a:gd name="T3" fmla="*/ 156 h 198"/>
                <a:gd name="T4" fmla="*/ 0 w 2141"/>
                <a:gd name="T5" fmla="*/ 198 h 198"/>
                <a:gd name="T6" fmla="*/ 2139 w 2141"/>
                <a:gd name="T7" fmla="*/ 0 h 198"/>
                <a:gd name="T8" fmla="*/ 2139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w="9525">
              <a:noFill/>
              <a:round/>
              <a:headEnd/>
              <a:tailEnd/>
            </a:ln>
          </p:spPr>
          <p:txBody>
            <a:bodyPr/>
            <a:lstStyle/>
            <a:p>
              <a:pPr>
                <a:defRPr/>
              </a:pPr>
              <a:endParaRPr lang="fa-IR"/>
            </a:p>
          </p:txBody>
        </p:sp>
        <p:sp>
          <p:nvSpPr>
            <p:cNvPr id="12" name="Freeform 10"/>
            <p:cNvSpPr>
              <a:spLocks/>
            </p:cNvSpPr>
            <p:nvPr/>
          </p:nvSpPr>
          <p:spPr bwMode="hidden">
            <a:xfrm>
              <a:off x="0" y="3971"/>
              <a:ext cx="3619" cy="348"/>
            </a:xfrm>
            <a:custGeom>
              <a:avLst/>
              <a:gdLst>
                <a:gd name="T0" fmla="*/ 0 w 3623"/>
                <a:gd name="T1" fmla="*/ 348 h 348"/>
                <a:gd name="T2" fmla="*/ 311 w 3623"/>
                <a:gd name="T3" fmla="*/ 348 h 348"/>
                <a:gd name="T4" fmla="*/ 3623 w 3623"/>
                <a:gd name="T5" fmla="*/ 42 h 348"/>
                <a:gd name="T6" fmla="*/ 3623 w 3623"/>
                <a:gd name="T7" fmla="*/ 0 h 348"/>
                <a:gd name="T8" fmla="*/ 0 w 3623"/>
                <a:gd name="T9" fmla="*/ 264 h 348"/>
                <a:gd name="T10" fmla="*/ 0 w 3623"/>
                <a:gd name="T11" fmla="*/ 348 h 348"/>
                <a:gd name="T12" fmla="*/ 0 w 3623"/>
                <a:gd name="T13" fmla="*/ 348 h 348"/>
              </a:gdLst>
              <a:ahLst/>
              <a:cxnLst>
                <a:cxn ang="0">
                  <a:pos x="T0" y="T1"/>
                </a:cxn>
                <a:cxn ang="0">
                  <a:pos x="T2" y="T3"/>
                </a:cxn>
                <a:cxn ang="0">
                  <a:pos x="T4" y="T5"/>
                </a:cxn>
                <a:cxn ang="0">
                  <a:pos x="T6" y="T7"/>
                </a:cxn>
                <a:cxn ang="0">
                  <a:pos x="T8" y="T9"/>
                </a:cxn>
                <a:cxn ang="0">
                  <a:pos x="T10" y="T11"/>
                </a:cxn>
                <a:cxn ang="0">
                  <a:pos x="T12" y="T13"/>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a:noFill/>
            </a:ln>
            <a:extLst/>
          </p:spPr>
          <p:txBody>
            <a:bodyPr/>
            <a:lstStyle/>
            <a:p>
              <a:pPr>
                <a:defRPr/>
              </a:pPr>
              <a:endParaRPr lang="en-US">
                <a:latin typeface="Arial" charset="0"/>
              </a:endParaRPr>
            </a:p>
          </p:txBody>
        </p:sp>
        <p:sp>
          <p:nvSpPr>
            <p:cNvPr id="13" name="Freeform 11"/>
            <p:cNvSpPr>
              <a:spLocks/>
            </p:cNvSpPr>
            <p:nvPr/>
          </p:nvSpPr>
          <p:spPr bwMode="hidden">
            <a:xfrm>
              <a:off x="2097" y="4043"/>
              <a:ext cx="2514" cy="276"/>
            </a:xfrm>
            <a:custGeom>
              <a:avLst/>
              <a:gdLst>
                <a:gd name="T0" fmla="*/ 2179 w 2517"/>
                <a:gd name="T1" fmla="*/ 276 h 276"/>
                <a:gd name="T2" fmla="*/ 2514 w 2517"/>
                <a:gd name="T3" fmla="*/ 204 h 276"/>
                <a:gd name="T4" fmla="*/ 2257 w 2517"/>
                <a:gd name="T5" fmla="*/ 0 h 276"/>
                <a:gd name="T6" fmla="*/ 0 w 2517"/>
                <a:gd name="T7" fmla="*/ 276 h 276"/>
                <a:gd name="T8" fmla="*/ 2179 w 2517"/>
                <a:gd name="T9" fmla="*/ 276 h 276"/>
                <a:gd name="T10" fmla="*/ 2179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w="9525">
              <a:noFill/>
              <a:round/>
              <a:headEnd/>
              <a:tailEnd/>
            </a:ln>
          </p:spPr>
          <p:txBody>
            <a:bodyPr/>
            <a:lstStyle/>
            <a:p>
              <a:pPr>
                <a:defRPr/>
              </a:pPr>
              <a:endParaRPr lang="fa-IR"/>
            </a:p>
          </p:txBody>
        </p:sp>
        <p:sp>
          <p:nvSpPr>
            <p:cNvPr id="14" name="Freeform 12"/>
            <p:cNvSpPr>
              <a:spLocks/>
            </p:cNvSpPr>
            <p:nvPr/>
          </p:nvSpPr>
          <p:spPr bwMode="hidden">
            <a:xfrm>
              <a:off x="4354" y="3869"/>
              <a:ext cx="1404" cy="378"/>
            </a:xfrm>
            <a:custGeom>
              <a:avLst/>
              <a:gdLst>
                <a:gd name="T0" fmla="*/ 1405 w 1405"/>
                <a:gd name="T1" fmla="*/ 126 h 378"/>
                <a:gd name="T2" fmla="*/ 1405 w 1405"/>
                <a:gd name="T3" fmla="*/ 0 h 378"/>
                <a:gd name="T4" fmla="*/ 0 w 1405"/>
                <a:gd name="T5" fmla="*/ 174 h 378"/>
                <a:gd name="T6" fmla="*/ 257 w 1405"/>
                <a:gd name="T7" fmla="*/ 378 h 378"/>
                <a:gd name="T8" fmla="*/ 1405 w 1405"/>
                <a:gd name="T9" fmla="*/ 126 h 378"/>
                <a:gd name="T10" fmla="*/ 1405 w 1405"/>
                <a:gd name="T11" fmla="*/ 126 h 378"/>
              </a:gdLst>
              <a:ahLst/>
              <a:cxnLst>
                <a:cxn ang="0">
                  <a:pos x="T0" y="T1"/>
                </a:cxn>
                <a:cxn ang="0">
                  <a:pos x="T2" y="T3"/>
                </a:cxn>
                <a:cxn ang="0">
                  <a:pos x="T4" y="T5"/>
                </a:cxn>
                <a:cxn ang="0">
                  <a:pos x="T6" y="T7"/>
                </a:cxn>
                <a:cxn ang="0">
                  <a:pos x="T8" y="T9"/>
                </a:cxn>
                <a:cxn ang="0">
                  <a:pos x="T10" y="T11"/>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a:noFill/>
            </a:ln>
            <a:extLst/>
          </p:spPr>
          <p:txBody>
            <a:bodyPr/>
            <a:lstStyle/>
            <a:p>
              <a:pPr>
                <a:defRPr/>
              </a:pPr>
              <a:endParaRPr lang="en-US">
                <a:latin typeface="Arial" charset="0"/>
              </a:endParaRPr>
            </a:p>
          </p:txBody>
        </p:sp>
        <p:sp>
          <p:nvSpPr>
            <p:cNvPr id="15" name="Freeform 13"/>
            <p:cNvSpPr>
              <a:spLocks/>
            </p:cNvSpPr>
            <p:nvPr/>
          </p:nvSpPr>
          <p:spPr bwMode="hidden">
            <a:xfrm>
              <a:off x="5030" y="3151"/>
              <a:ext cx="728" cy="240"/>
            </a:xfrm>
            <a:custGeom>
              <a:avLst/>
              <a:gdLst>
                <a:gd name="T0" fmla="*/ 728 w 729"/>
                <a:gd name="T1" fmla="*/ 240 h 240"/>
                <a:gd name="T2" fmla="*/ 0 w 729"/>
                <a:gd name="T3" fmla="*/ 0 h 240"/>
                <a:gd name="T4" fmla="*/ 0 w 729"/>
                <a:gd name="T5" fmla="*/ 6 h 240"/>
                <a:gd name="T6" fmla="*/ 728 w 729"/>
                <a:gd name="T7" fmla="*/ 240 h 240"/>
                <a:gd name="T8" fmla="*/ 728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w="9525">
              <a:noFill/>
              <a:round/>
              <a:headEnd/>
              <a:tailEnd/>
            </a:ln>
          </p:spPr>
          <p:txBody>
            <a:bodyPr/>
            <a:lstStyle/>
            <a:p>
              <a:pPr>
                <a:defRPr/>
              </a:pPr>
              <a:endParaRPr lang="fa-IR"/>
            </a:p>
          </p:txBody>
        </p:sp>
        <p:sp>
          <p:nvSpPr>
            <p:cNvPr id="16" name="Freeform 14"/>
            <p:cNvSpPr>
              <a:spLocks/>
            </p:cNvSpPr>
            <p:nvPr/>
          </p:nvSpPr>
          <p:spPr bwMode="hidden">
            <a:xfrm>
              <a:off x="0" y="1486"/>
              <a:ext cx="5030" cy="1671"/>
            </a:xfrm>
            <a:custGeom>
              <a:avLst/>
              <a:gdLst>
                <a:gd name="T0" fmla="*/ 0 w 5035"/>
                <a:gd name="T1" fmla="*/ 72 h 1672"/>
                <a:gd name="T2" fmla="*/ 5035 w 5035"/>
                <a:gd name="T3" fmla="*/ 1672 h 1672"/>
                <a:gd name="T4" fmla="*/ 5035 w 5035"/>
                <a:gd name="T5" fmla="*/ 1666 h 1672"/>
                <a:gd name="T6" fmla="*/ 0 w 5035"/>
                <a:gd name="T7" fmla="*/ 0 h 1672"/>
                <a:gd name="T8" fmla="*/ 0 w 5035"/>
                <a:gd name="T9" fmla="*/ 72 h 1672"/>
                <a:gd name="T10" fmla="*/ 0 w 5035"/>
                <a:gd name="T11" fmla="*/ 72 h 1672"/>
              </a:gdLst>
              <a:ahLst/>
              <a:cxnLst>
                <a:cxn ang="0">
                  <a:pos x="T0" y="T1"/>
                </a:cxn>
                <a:cxn ang="0">
                  <a:pos x="T2" y="T3"/>
                </a:cxn>
                <a:cxn ang="0">
                  <a:pos x="T4" y="T5"/>
                </a:cxn>
                <a:cxn ang="0">
                  <a:pos x="T6" y="T7"/>
                </a:cxn>
                <a:cxn ang="0">
                  <a:pos x="T8" y="T9"/>
                </a:cxn>
                <a:cxn ang="0">
                  <a:pos x="T10" y="T11"/>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a:noFill/>
            </a:ln>
            <a:extLst/>
          </p:spPr>
          <p:txBody>
            <a:bodyPr/>
            <a:lstStyle/>
            <a:p>
              <a:pPr>
                <a:defRPr/>
              </a:pPr>
              <a:endParaRPr lang="en-US">
                <a:latin typeface="Arial" charset="0"/>
              </a:endParaRPr>
            </a:p>
          </p:txBody>
        </p:sp>
        <p:sp>
          <p:nvSpPr>
            <p:cNvPr id="17" name="Freeform 15"/>
            <p:cNvSpPr>
              <a:spLocks/>
            </p:cNvSpPr>
            <p:nvPr/>
          </p:nvSpPr>
          <p:spPr bwMode="hidden">
            <a:xfrm>
              <a:off x="5030" y="3049"/>
              <a:ext cx="728" cy="318"/>
            </a:xfrm>
            <a:custGeom>
              <a:avLst/>
              <a:gdLst>
                <a:gd name="T0" fmla="*/ 728 w 729"/>
                <a:gd name="T1" fmla="*/ 318 h 318"/>
                <a:gd name="T2" fmla="*/ 728 w 729"/>
                <a:gd name="T3" fmla="*/ 312 h 318"/>
                <a:gd name="T4" fmla="*/ 0 w 729"/>
                <a:gd name="T5" fmla="*/ 0 h 318"/>
                <a:gd name="T6" fmla="*/ 0 w 729"/>
                <a:gd name="T7" fmla="*/ 54 h 318"/>
                <a:gd name="T8" fmla="*/ 728 w 729"/>
                <a:gd name="T9" fmla="*/ 318 h 318"/>
                <a:gd name="T10" fmla="*/ 728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fa-IR"/>
            </a:p>
          </p:txBody>
        </p:sp>
        <p:sp>
          <p:nvSpPr>
            <p:cNvPr id="18" name="Freeform 16"/>
            <p:cNvSpPr>
              <a:spLocks/>
            </p:cNvSpPr>
            <p:nvPr/>
          </p:nvSpPr>
          <p:spPr bwMode="hidden">
            <a:xfrm>
              <a:off x="0" y="916"/>
              <a:ext cx="5030" cy="2187"/>
            </a:xfrm>
            <a:custGeom>
              <a:avLst/>
              <a:gdLst>
                <a:gd name="T0" fmla="*/ 0 w 5035"/>
                <a:gd name="T1" fmla="*/ 396 h 2188"/>
                <a:gd name="T2" fmla="*/ 5035 w 5035"/>
                <a:gd name="T3" fmla="*/ 2188 h 2188"/>
                <a:gd name="T4" fmla="*/ 5035 w 5035"/>
                <a:gd name="T5" fmla="*/ 2134 h 2188"/>
                <a:gd name="T6" fmla="*/ 0 w 5035"/>
                <a:gd name="T7" fmla="*/ 0 h 2188"/>
                <a:gd name="T8" fmla="*/ 0 w 5035"/>
                <a:gd name="T9" fmla="*/ 396 h 2188"/>
                <a:gd name="T10" fmla="*/ 0 w 5035"/>
                <a:gd name="T11" fmla="*/ 396 h 2188"/>
              </a:gdLst>
              <a:ahLst/>
              <a:cxnLst>
                <a:cxn ang="0">
                  <a:pos x="T0" y="T1"/>
                </a:cxn>
                <a:cxn ang="0">
                  <a:pos x="T2" y="T3"/>
                </a:cxn>
                <a:cxn ang="0">
                  <a:pos x="T4" y="T5"/>
                </a:cxn>
                <a:cxn ang="0">
                  <a:pos x="T6" y="T7"/>
                </a:cxn>
                <a:cxn ang="0">
                  <a:pos x="T8" y="T9"/>
                </a:cxn>
                <a:cxn ang="0">
                  <a:pos x="T10" y="T11"/>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a:noFill/>
            </a:ln>
            <a:extLst/>
          </p:spPr>
          <p:txBody>
            <a:bodyPr/>
            <a:lstStyle/>
            <a:p>
              <a:pPr>
                <a:defRPr/>
              </a:pPr>
              <a:endParaRPr lang="en-US">
                <a:latin typeface="Arial" charset="0"/>
              </a:endParaRPr>
            </a:p>
          </p:txBody>
        </p:sp>
        <p:sp>
          <p:nvSpPr>
            <p:cNvPr id="19" name="Freeform 17"/>
            <p:cNvSpPr>
              <a:spLocks/>
            </p:cNvSpPr>
            <p:nvPr/>
          </p:nvSpPr>
          <p:spPr bwMode="hidden">
            <a:xfrm>
              <a:off x="2294" y="0"/>
              <a:ext cx="3159" cy="2725"/>
            </a:xfrm>
            <a:custGeom>
              <a:avLst/>
              <a:gdLst>
                <a:gd name="T0" fmla="*/ 0 w 3163"/>
                <a:gd name="T1" fmla="*/ 0 h 2727"/>
                <a:gd name="T2" fmla="*/ 3145 w 3163"/>
                <a:gd name="T3" fmla="*/ 2727 h 2727"/>
                <a:gd name="T4" fmla="*/ 3163 w 3163"/>
                <a:gd name="T5" fmla="*/ 2704 h 2727"/>
                <a:gd name="T6" fmla="*/ 102 w 3163"/>
                <a:gd name="T7" fmla="*/ 0 h 2727"/>
                <a:gd name="T8" fmla="*/ 0 w 3163"/>
                <a:gd name="T9" fmla="*/ 0 h 2727"/>
                <a:gd name="T10" fmla="*/ 0 w 3163"/>
                <a:gd name="T11" fmla="*/ 0 h 2727"/>
              </a:gdLst>
              <a:ahLst/>
              <a:cxnLst>
                <a:cxn ang="0">
                  <a:pos x="T0" y="T1"/>
                </a:cxn>
                <a:cxn ang="0">
                  <a:pos x="T2" y="T3"/>
                </a:cxn>
                <a:cxn ang="0">
                  <a:pos x="T4" y="T5"/>
                </a:cxn>
                <a:cxn ang="0">
                  <a:pos x="T6" y="T7"/>
                </a:cxn>
                <a:cxn ang="0">
                  <a:pos x="T8" y="T9"/>
                </a:cxn>
                <a:cxn ang="0">
                  <a:pos x="T10" y="T11"/>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a:noFill/>
            </a:ln>
            <a:extLst/>
          </p:spPr>
          <p:txBody>
            <a:bodyPr/>
            <a:lstStyle/>
            <a:p>
              <a:pPr>
                <a:defRPr/>
              </a:pPr>
              <a:endParaRPr lang="en-US">
                <a:latin typeface="Arial" charset="0"/>
              </a:endParaRPr>
            </a:p>
          </p:txBody>
        </p:sp>
        <p:sp>
          <p:nvSpPr>
            <p:cNvPr id="20" name="Freeform 18"/>
            <p:cNvSpPr>
              <a:spLocks/>
            </p:cNvSpPr>
            <p:nvPr/>
          </p:nvSpPr>
          <p:spPr bwMode="hidden">
            <a:xfrm>
              <a:off x="5435" y="2702"/>
              <a:ext cx="323" cy="299"/>
            </a:xfrm>
            <a:custGeom>
              <a:avLst/>
              <a:gdLst>
                <a:gd name="T0" fmla="*/ 323 w 323"/>
                <a:gd name="T1" fmla="*/ 299 h 299"/>
                <a:gd name="T2" fmla="*/ 323 w 323"/>
                <a:gd name="T3" fmla="*/ 263 h 299"/>
                <a:gd name="T4" fmla="*/ 18 w 323"/>
                <a:gd name="T5" fmla="*/ 0 h 299"/>
                <a:gd name="T6" fmla="*/ 0 w 323"/>
                <a:gd name="T7" fmla="*/ 23 h 299"/>
                <a:gd name="T8" fmla="*/ 323 w 323"/>
                <a:gd name="T9" fmla="*/ 299 h 299"/>
                <a:gd name="T10" fmla="*/ 323 w 323"/>
                <a:gd name="T11" fmla="*/ 299 h 299"/>
              </a:gdLst>
              <a:ahLst/>
              <a:cxnLst>
                <a:cxn ang="0">
                  <a:pos x="T0" y="T1"/>
                </a:cxn>
                <a:cxn ang="0">
                  <a:pos x="T2" y="T3"/>
                </a:cxn>
                <a:cxn ang="0">
                  <a:pos x="T4" y="T5"/>
                </a:cxn>
                <a:cxn ang="0">
                  <a:pos x="T6" y="T7"/>
                </a:cxn>
                <a:cxn ang="0">
                  <a:pos x="T8" y="T9"/>
                </a:cxn>
                <a:cxn ang="0">
                  <a:pos x="T10" y="T11"/>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a:noFill/>
            </a:ln>
            <a:extLst/>
          </p:spPr>
          <p:txBody>
            <a:bodyPr/>
            <a:lstStyle/>
            <a:p>
              <a:pPr>
                <a:defRPr/>
              </a:pPr>
              <a:endParaRPr lang="en-US">
                <a:latin typeface="Arial" charset="0"/>
              </a:endParaRPr>
            </a:p>
          </p:txBody>
        </p:sp>
        <p:sp>
          <p:nvSpPr>
            <p:cNvPr id="21"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w="9525">
              <a:noFill/>
              <a:round/>
              <a:headEnd/>
              <a:tailEnd/>
            </a:ln>
          </p:spPr>
          <p:txBody>
            <a:bodyPr/>
            <a:lstStyle/>
            <a:p>
              <a:pPr>
                <a:defRPr/>
              </a:pPr>
              <a:endParaRPr lang="fa-IR"/>
            </a:p>
          </p:txBody>
        </p:sp>
        <p:sp>
          <p:nvSpPr>
            <p:cNvPr id="22" name="Freeform 20"/>
            <p:cNvSpPr>
              <a:spLocks/>
            </p:cNvSpPr>
            <p:nvPr/>
          </p:nvSpPr>
          <p:spPr bwMode="hidden">
            <a:xfrm>
              <a:off x="2454" y="0"/>
              <a:ext cx="3119" cy="2678"/>
            </a:xfrm>
            <a:custGeom>
              <a:avLst/>
              <a:gdLst>
                <a:gd name="T0" fmla="*/ 0 w 3122"/>
                <a:gd name="T1" fmla="*/ 0 h 2680"/>
                <a:gd name="T2" fmla="*/ 3026 w 3122"/>
                <a:gd name="T3" fmla="*/ 2680 h 2680"/>
                <a:gd name="T4" fmla="*/ 3122 w 3122"/>
                <a:gd name="T5" fmla="*/ 2590 h 2680"/>
                <a:gd name="T6" fmla="*/ 383 w 3122"/>
                <a:gd name="T7" fmla="*/ 0 h 2680"/>
                <a:gd name="T8" fmla="*/ 0 w 3122"/>
                <a:gd name="T9" fmla="*/ 0 h 2680"/>
                <a:gd name="T10" fmla="*/ 0 w 3122"/>
                <a:gd name="T11" fmla="*/ 0 h 2680"/>
              </a:gdLst>
              <a:ahLst/>
              <a:cxnLst>
                <a:cxn ang="0">
                  <a:pos x="T0" y="T1"/>
                </a:cxn>
                <a:cxn ang="0">
                  <a:pos x="T2" y="T3"/>
                </a:cxn>
                <a:cxn ang="0">
                  <a:pos x="T4" y="T5"/>
                </a:cxn>
                <a:cxn ang="0">
                  <a:pos x="T6" y="T7"/>
                </a:cxn>
                <a:cxn ang="0">
                  <a:pos x="T8" y="T9"/>
                </a:cxn>
                <a:cxn ang="0">
                  <a:pos x="T10" y="T11"/>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a:noFill/>
            </a:ln>
            <a:extLst/>
          </p:spPr>
          <p:txBody>
            <a:bodyPr/>
            <a:lstStyle/>
            <a:p>
              <a:pPr>
                <a:defRPr/>
              </a:pPr>
              <a:endParaRPr lang="en-US">
                <a:latin typeface="Arial" charset="0"/>
              </a:endParaRPr>
            </a:p>
          </p:txBody>
        </p:sp>
        <p:sp>
          <p:nvSpPr>
            <p:cNvPr id="23"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w="9525">
              <a:noFill/>
              <a:round/>
              <a:headEnd/>
              <a:tailEnd/>
            </a:ln>
          </p:spPr>
          <p:txBody>
            <a:bodyPr/>
            <a:lstStyle/>
            <a:p>
              <a:pPr>
                <a:defRPr/>
              </a:pPr>
              <a:endParaRPr lang="fa-IR"/>
            </a:p>
          </p:txBody>
        </p:sp>
        <p:sp>
          <p:nvSpPr>
            <p:cNvPr id="24" name="Freeform 22"/>
            <p:cNvSpPr>
              <a:spLocks/>
            </p:cNvSpPr>
            <p:nvPr/>
          </p:nvSpPr>
          <p:spPr bwMode="hidden">
            <a:xfrm>
              <a:off x="3112" y="0"/>
              <a:ext cx="2514" cy="2534"/>
            </a:xfrm>
            <a:custGeom>
              <a:avLst/>
              <a:gdLst>
                <a:gd name="T0" fmla="*/ 0 w 2517"/>
                <a:gd name="T1" fmla="*/ 0 h 2536"/>
                <a:gd name="T2" fmla="*/ 2517 w 2517"/>
                <a:gd name="T3" fmla="*/ 2536 h 2536"/>
                <a:gd name="T4" fmla="*/ 2517 w 2517"/>
                <a:gd name="T5" fmla="*/ 2536 h 2536"/>
                <a:gd name="T6" fmla="*/ 66 w 2517"/>
                <a:gd name="T7" fmla="*/ 0 h 2536"/>
                <a:gd name="T8" fmla="*/ 0 w 2517"/>
                <a:gd name="T9" fmla="*/ 0 h 2536"/>
                <a:gd name="T10" fmla="*/ 0 w 2517"/>
                <a:gd name="T11" fmla="*/ 0 h 2536"/>
              </a:gdLst>
              <a:ahLst/>
              <a:cxnLst>
                <a:cxn ang="0">
                  <a:pos x="T0" y="T1"/>
                </a:cxn>
                <a:cxn ang="0">
                  <a:pos x="T2" y="T3"/>
                </a:cxn>
                <a:cxn ang="0">
                  <a:pos x="T4" y="T5"/>
                </a:cxn>
                <a:cxn ang="0">
                  <a:pos x="T6" y="T7"/>
                </a:cxn>
                <a:cxn ang="0">
                  <a:pos x="T8" y="T9"/>
                </a:cxn>
                <a:cxn ang="0">
                  <a:pos x="T10" y="T11"/>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a:noFill/>
            </a:ln>
            <a:extLst/>
          </p:spPr>
          <p:txBody>
            <a:bodyPr/>
            <a:lstStyle/>
            <a:p>
              <a:pPr>
                <a:defRPr/>
              </a:pPr>
              <a:endParaRPr lang="en-US">
                <a:latin typeface="Arial" charset="0"/>
              </a:endParaRPr>
            </a:p>
          </p:txBody>
        </p:sp>
        <p:sp>
          <p:nvSpPr>
            <p:cNvPr id="25" name="Freeform 23"/>
            <p:cNvSpPr>
              <a:spLocks/>
            </p:cNvSpPr>
            <p:nvPr/>
          </p:nvSpPr>
          <p:spPr bwMode="hidden">
            <a:xfrm>
              <a:off x="3488" y="0"/>
              <a:ext cx="2198" cy="2480"/>
            </a:xfrm>
            <a:custGeom>
              <a:avLst/>
              <a:gdLst>
                <a:gd name="T0" fmla="*/ 0 w 2200"/>
                <a:gd name="T1" fmla="*/ 0 h 2482"/>
                <a:gd name="T2" fmla="*/ 2188 w 2200"/>
                <a:gd name="T3" fmla="*/ 2482 h 2482"/>
                <a:gd name="T4" fmla="*/ 2200 w 2200"/>
                <a:gd name="T5" fmla="*/ 2476 h 2482"/>
                <a:gd name="T6" fmla="*/ 317 w 2200"/>
                <a:gd name="T7" fmla="*/ 0 h 2482"/>
                <a:gd name="T8" fmla="*/ 0 w 2200"/>
                <a:gd name="T9" fmla="*/ 0 h 2482"/>
                <a:gd name="T10" fmla="*/ 0 w 2200"/>
                <a:gd name="T11" fmla="*/ 0 h 2482"/>
              </a:gdLst>
              <a:ahLst/>
              <a:cxnLst>
                <a:cxn ang="0">
                  <a:pos x="T0" y="T1"/>
                </a:cxn>
                <a:cxn ang="0">
                  <a:pos x="T2" y="T3"/>
                </a:cxn>
                <a:cxn ang="0">
                  <a:pos x="T4" y="T5"/>
                </a:cxn>
                <a:cxn ang="0">
                  <a:pos x="T6" y="T7"/>
                </a:cxn>
                <a:cxn ang="0">
                  <a:pos x="T8" y="T9"/>
                </a:cxn>
                <a:cxn ang="0">
                  <a:pos x="T10" y="T11"/>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a:noFill/>
            </a:ln>
            <a:effectLst/>
            <a:extLst/>
          </p:spPr>
          <p:txBody>
            <a:bodyPr/>
            <a:lstStyle/>
            <a:p>
              <a:pPr>
                <a:defRPr/>
              </a:pPr>
              <a:endParaRPr lang="en-US">
                <a:latin typeface="Arial" charset="0"/>
              </a:endParaRPr>
            </a:p>
          </p:txBody>
        </p:sp>
        <p:sp>
          <p:nvSpPr>
            <p:cNvPr id="26" name="Freeform 24"/>
            <p:cNvSpPr>
              <a:spLocks/>
            </p:cNvSpPr>
            <p:nvPr/>
          </p:nvSpPr>
          <p:spPr bwMode="hidden">
            <a:xfrm>
              <a:off x="5674" y="2474"/>
              <a:ext cx="84" cy="96"/>
            </a:xfrm>
            <a:custGeom>
              <a:avLst/>
              <a:gdLst>
                <a:gd name="T0" fmla="*/ 84 w 84"/>
                <a:gd name="T1" fmla="*/ 96 h 96"/>
                <a:gd name="T2" fmla="*/ 84 w 84"/>
                <a:gd name="T3" fmla="*/ 90 h 96"/>
                <a:gd name="T4" fmla="*/ 12 w 84"/>
                <a:gd name="T5" fmla="*/ 0 h 96"/>
                <a:gd name="T6" fmla="*/ 0 w 84"/>
                <a:gd name="T7" fmla="*/ 6 h 96"/>
                <a:gd name="T8" fmla="*/ 84 w 84"/>
                <a:gd name="T9" fmla="*/ 96 h 96"/>
                <a:gd name="T10" fmla="*/ 84 w 84"/>
                <a:gd name="T11" fmla="*/ 96 h 96"/>
              </a:gdLst>
              <a:ahLst/>
              <a:cxnLst>
                <a:cxn ang="0">
                  <a:pos x="T0" y="T1"/>
                </a:cxn>
                <a:cxn ang="0">
                  <a:pos x="T2" y="T3"/>
                </a:cxn>
                <a:cxn ang="0">
                  <a:pos x="T4" y="T5"/>
                </a:cxn>
                <a:cxn ang="0">
                  <a:pos x="T6" y="T7"/>
                </a:cxn>
                <a:cxn ang="0">
                  <a:pos x="T8" y="T9"/>
                </a:cxn>
                <a:cxn ang="0">
                  <a:pos x="T10" y="T11"/>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a:noFill/>
            </a:ln>
            <a:extLst/>
          </p:spPr>
          <p:txBody>
            <a:bodyPr/>
            <a:lstStyle/>
            <a:p>
              <a:pPr>
                <a:defRPr/>
              </a:pPr>
              <a:endParaRPr lang="en-US">
                <a:latin typeface="Arial" charset="0"/>
              </a:endParaRPr>
            </a:p>
          </p:txBody>
        </p:sp>
        <p:sp>
          <p:nvSpPr>
            <p:cNvPr id="27"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w="9525">
              <a:noFill/>
              <a:round/>
              <a:headEnd/>
              <a:tailEnd/>
            </a:ln>
          </p:spPr>
          <p:txBody>
            <a:bodyPr/>
            <a:lstStyle/>
            <a:p>
              <a:pPr>
                <a:defRPr/>
              </a:pPr>
              <a:endParaRPr lang="fa-IR"/>
            </a:p>
          </p:txBody>
        </p:sp>
        <p:sp>
          <p:nvSpPr>
            <p:cNvPr id="28" name="Freeform 26"/>
            <p:cNvSpPr>
              <a:spLocks/>
            </p:cNvSpPr>
            <p:nvPr/>
          </p:nvSpPr>
          <p:spPr bwMode="hidden">
            <a:xfrm>
              <a:off x="5107" y="0"/>
              <a:ext cx="573" cy="1042"/>
            </a:xfrm>
            <a:custGeom>
              <a:avLst/>
              <a:gdLst>
                <a:gd name="T0" fmla="*/ 0 w 574"/>
                <a:gd name="T1" fmla="*/ 0 h 1043"/>
                <a:gd name="T2" fmla="*/ 497 w 574"/>
                <a:gd name="T3" fmla="*/ 1043 h 1043"/>
                <a:gd name="T4" fmla="*/ 574 w 574"/>
                <a:gd name="T5" fmla="*/ 851 h 1043"/>
                <a:gd name="T6" fmla="*/ 251 w 574"/>
                <a:gd name="T7" fmla="*/ 0 h 1043"/>
                <a:gd name="T8" fmla="*/ 0 w 574"/>
                <a:gd name="T9" fmla="*/ 0 h 1043"/>
                <a:gd name="T10" fmla="*/ 0 w 574"/>
                <a:gd name="T11" fmla="*/ 0 h 1043"/>
              </a:gdLst>
              <a:ahLst/>
              <a:cxnLst>
                <a:cxn ang="0">
                  <a:pos x="T0" y="T1"/>
                </a:cxn>
                <a:cxn ang="0">
                  <a:pos x="T2" y="T3"/>
                </a:cxn>
                <a:cxn ang="0">
                  <a:pos x="T4" y="T5"/>
                </a:cxn>
                <a:cxn ang="0">
                  <a:pos x="T6" y="T7"/>
                </a:cxn>
                <a:cxn ang="0">
                  <a:pos x="T8" y="T9"/>
                </a:cxn>
                <a:cxn ang="0">
                  <a:pos x="T10" y="T11"/>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a:noFill/>
            </a:ln>
            <a:extLst/>
          </p:spPr>
          <p:txBody>
            <a:bodyPr/>
            <a:lstStyle/>
            <a:p>
              <a:pPr>
                <a:defRPr/>
              </a:pPr>
              <a:endParaRPr lang="en-US">
                <a:latin typeface="Arial" charset="0"/>
              </a:endParaRPr>
            </a:p>
          </p:txBody>
        </p:sp>
        <p:sp>
          <p:nvSpPr>
            <p:cNvPr id="29" name="Freeform 27"/>
            <p:cNvSpPr>
              <a:spLocks/>
            </p:cNvSpPr>
            <p:nvPr/>
          </p:nvSpPr>
          <p:spPr bwMode="hidden">
            <a:xfrm>
              <a:off x="5411" y="0"/>
              <a:ext cx="341" cy="796"/>
            </a:xfrm>
            <a:custGeom>
              <a:avLst/>
              <a:gdLst>
                <a:gd name="T0" fmla="*/ 144 w 341"/>
                <a:gd name="T1" fmla="*/ 0 h 797"/>
                <a:gd name="T2" fmla="*/ 0 w 341"/>
                <a:gd name="T3" fmla="*/ 0 h 797"/>
                <a:gd name="T4" fmla="*/ 287 w 341"/>
                <a:gd name="T5" fmla="*/ 797 h 797"/>
                <a:gd name="T6" fmla="*/ 341 w 341"/>
                <a:gd name="T7" fmla="*/ 653 h 797"/>
                <a:gd name="T8" fmla="*/ 144 w 341"/>
                <a:gd name="T9" fmla="*/ 0 h 797"/>
                <a:gd name="T10" fmla="*/ 144 w 341"/>
                <a:gd name="T11" fmla="*/ 0 h 797"/>
              </a:gdLst>
              <a:ahLst/>
              <a:cxnLst>
                <a:cxn ang="0">
                  <a:pos x="T0" y="T1"/>
                </a:cxn>
                <a:cxn ang="0">
                  <a:pos x="T2" y="T3"/>
                </a:cxn>
                <a:cxn ang="0">
                  <a:pos x="T4" y="T5"/>
                </a:cxn>
                <a:cxn ang="0">
                  <a:pos x="T6" y="T7"/>
                </a:cxn>
                <a:cxn ang="0">
                  <a:pos x="T8" y="T9"/>
                </a:cxn>
                <a:cxn ang="0">
                  <a:pos x="T10" y="T11"/>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a:noFill/>
            </a:ln>
            <a:extLst/>
          </p:spPr>
          <p:txBody>
            <a:bodyPr/>
            <a:lstStyle/>
            <a:p>
              <a:pPr>
                <a:defRPr/>
              </a:pPr>
              <a:endParaRPr lang="en-US">
                <a:latin typeface="Arial" charset="0"/>
              </a:endParaRPr>
            </a:p>
          </p:txBody>
        </p:sp>
        <p:sp>
          <p:nvSpPr>
            <p:cNvPr id="30" name="Freeform 28"/>
            <p:cNvSpPr>
              <a:spLocks/>
            </p:cNvSpPr>
            <p:nvPr/>
          </p:nvSpPr>
          <p:spPr bwMode="hidden">
            <a:xfrm>
              <a:off x="5698" y="653"/>
              <a:ext cx="60" cy="311"/>
            </a:xfrm>
            <a:custGeom>
              <a:avLst/>
              <a:gdLst>
                <a:gd name="T0" fmla="*/ 0 w 60"/>
                <a:gd name="T1" fmla="*/ 144 h 312"/>
                <a:gd name="T2" fmla="*/ 60 w 60"/>
                <a:gd name="T3" fmla="*/ 311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w="9525">
              <a:noFill/>
              <a:round/>
              <a:headEnd/>
              <a:tailEnd/>
            </a:ln>
          </p:spPr>
          <p:txBody>
            <a:bodyPr/>
            <a:lstStyle/>
            <a:p>
              <a:pPr>
                <a:defRPr/>
              </a:pPr>
              <a:endParaRPr lang="fa-IR"/>
            </a:p>
          </p:txBody>
        </p:sp>
        <p:sp>
          <p:nvSpPr>
            <p:cNvPr id="31" name="Freeform 29"/>
            <p:cNvSpPr>
              <a:spLocks/>
            </p:cNvSpPr>
            <p:nvPr/>
          </p:nvSpPr>
          <p:spPr bwMode="hidden">
            <a:xfrm>
              <a:off x="2" y="1601"/>
              <a:ext cx="5752" cy="1864"/>
            </a:xfrm>
            <a:custGeom>
              <a:avLst/>
              <a:gdLst>
                <a:gd name="T0" fmla="*/ 0 w 5740"/>
                <a:gd name="T1" fmla="*/ 371 h 1864"/>
                <a:gd name="T2" fmla="*/ 5740 w 5740"/>
                <a:gd name="T3" fmla="*/ 1864 h 1864"/>
                <a:gd name="T4" fmla="*/ 5740 w 5740"/>
                <a:gd name="T5" fmla="*/ 1834 h 1864"/>
                <a:gd name="T6" fmla="*/ 0 w 5740"/>
                <a:gd name="T7" fmla="*/ 0 h 1864"/>
                <a:gd name="T8" fmla="*/ 0 w 5740"/>
                <a:gd name="T9" fmla="*/ 371 h 1864"/>
                <a:gd name="T10" fmla="*/ 0 w 5740"/>
                <a:gd name="T11" fmla="*/ 371 h 1864"/>
              </a:gdLst>
              <a:ahLst/>
              <a:cxnLst>
                <a:cxn ang="0">
                  <a:pos x="T0" y="T1"/>
                </a:cxn>
                <a:cxn ang="0">
                  <a:pos x="T2" y="T3"/>
                </a:cxn>
                <a:cxn ang="0">
                  <a:pos x="T4" y="T5"/>
                </a:cxn>
                <a:cxn ang="0">
                  <a:pos x="T6" y="T7"/>
                </a:cxn>
                <a:cxn ang="0">
                  <a:pos x="T8" y="T9"/>
                </a:cxn>
                <a:cxn ang="0">
                  <a:pos x="T10" y="T1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a:noFill/>
            </a:ln>
            <a:extLst/>
          </p:spPr>
          <p:txBody>
            <a:bodyPr/>
            <a:lstStyle/>
            <a:p>
              <a:pPr>
                <a:defRPr/>
              </a:pPr>
              <a:endParaRPr lang="en-US">
                <a:latin typeface="Arial" charset="0"/>
              </a:endParaRPr>
            </a:p>
          </p:txBody>
        </p:sp>
        <p:sp>
          <p:nvSpPr>
            <p:cNvPr id="32"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w="9525">
              <a:noFill/>
              <a:round/>
              <a:headEnd/>
              <a:tailEnd/>
            </a:ln>
          </p:spPr>
          <p:txBody>
            <a:bodyPr/>
            <a:lstStyle/>
            <a:p>
              <a:pPr>
                <a:defRPr/>
              </a:pPr>
              <a:endParaRPr lang="fa-IR"/>
            </a:p>
          </p:txBody>
        </p:sp>
        <p:sp>
          <p:nvSpPr>
            <p:cNvPr id="33" name="Freeform 31"/>
            <p:cNvSpPr>
              <a:spLocks/>
            </p:cNvSpPr>
            <p:nvPr/>
          </p:nvSpPr>
          <p:spPr bwMode="hidden">
            <a:xfrm>
              <a:off x="2" y="2152"/>
              <a:ext cx="5752" cy="1337"/>
            </a:xfrm>
            <a:custGeom>
              <a:avLst/>
              <a:gdLst>
                <a:gd name="T0" fmla="*/ 0 w 5740"/>
                <a:gd name="T1" fmla="*/ 366 h 1337"/>
                <a:gd name="T2" fmla="*/ 5740 w 5740"/>
                <a:gd name="T3" fmla="*/ 1337 h 1337"/>
                <a:gd name="T4" fmla="*/ 5740 w 5740"/>
                <a:gd name="T5" fmla="*/ 1331 h 1337"/>
                <a:gd name="T6" fmla="*/ 0 w 5740"/>
                <a:gd name="T7" fmla="*/ 0 h 1337"/>
                <a:gd name="T8" fmla="*/ 0 w 5740"/>
                <a:gd name="T9" fmla="*/ 366 h 1337"/>
                <a:gd name="T10" fmla="*/ 0 w 5740"/>
                <a:gd name="T11" fmla="*/ 366 h 1337"/>
              </a:gdLst>
              <a:ahLst/>
              <a:cxnLst>
                <a:cxn ang="0">
                  <a:pos x="T0" y="T1"/>
                </a:cxn>
                <a:cxn ang="0">
                  <a:pos x="T2" y="T3"/>
                </a:cxn>
                <a:cxn ang="0">
                  <a:pos x="T4" y="T5"/>
                </a:cxn>
                <a:cxn ang="0">
                  <a:pos x="T6" y="T7"/>
                </a:cxn>
                <a:cxn ang="0">
                  <a:pos x="T8" y="T9"/>
                </a:cxn>
                <a:cxn ang="0">
                  <a:pos x="T10" y="T11"/>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a:noFill/>
            </a:ln>
            <a:extLst/>
          </p:spPr>
          <p:txBody>
            <a:bodyPr/>
            <a:lstStyle/>
            <a:p>
              <a:pPr>
                <a:defRPr/>
              </a:pPr>
              <a:endParaRPr lang="en-US">
                <a:latin typeface="Arial" charset="0"/>
              </a:endParaRPr>
            </a:p>
          </p:txBody>
        </p:sp>
        <p:sp>
          <p:nvSpPr>
            <p:cNvPr id="34" name="Freeform 32"/>
            <p:cNvSpPr>
              <a:spLocks/>
            </p:cNvSpPr>
            <p:nvPr/>
          </p:nvSpPr>
          <p:spPr bwMode="hidden">
            <a:xfrm>
              <a:off x="2" y="3177"/>
              <a:ext cx="5752" cy="414"/>
            </a:xfrm>
            <a:custGeom>
              <a:avLst/>
              <a:gdLst>
                <a:gd name="T0" fmla="*/ 0 w 5740"/>
                <a:gd name="T1" fmla="*/ 48 h 414"/>
                <a:gd name="T2" fmla="*/ 5740 w 5740"/>
                <a:gd name="T3" fmla="*/ 414 h 414"/>
                <a:gd name="T4" fmla="*/ 5740 w 5740"/>
                <a:gd name="T5" fmla="*/ 402 h 414"/>
                <a:gd name="T6" fmla="*/ 0 w 5740"/>
                <a:gd name="T7" fmla="*/ 0 h 414"/>
                <a:gd name="T8" fmla="*/ 0 w 5740"/>
                <a:gd name="T9" fmla="*/ 48 h 414"/>
                <a:gd name="T10" fmla="*/ 0 w 5740"/>
                <a:gd name="T11" fmla="*/ 48 h 414"/>
              </a:gdLst>
              <a:ahLst/>
              <a:cxnLst>
                <a:cxn ang="0">
                  <a:pos x="T0" y="T1"/>
                </a:cxn>
                <a:cxn ang="0">
                  <a:pos x="T2" y="T3"/>
                </a:cxn>
                <a:cxn ang="0">
                  <a:pos x="T4" y="T5"/>
                </a:cxn>
                <a:cxn ang="0">
                  <a:pos x="T6" y="T7"/>
                </a:cxn>
                <a:cxn ang="0">
                  <a:pos x="T8" y="T9"/>
                </a:cxn>
                <a:cxn ang="0">
                  <a:pos x="T10" y="T11"/>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a:noFill/>
            </a:ln>
            <a:extLst/>
          </p:spPr>
          <p:txBody>
            <a:bodyPr/>
            <a:lstStyle/>
            <a:p>
              <a:pPr>
                <a:defRPr/>
              </a:pPr>
              <a:endParaRPr lang="en-US">
                <a:latin typeface="Arial" charset="0"/>
              </a:endParaRPr>
            </a:p>
          </p:txBody>
        </p:sp>
        <p:sp>
          <p:nvSpPr>
            <p:cNvPr id="35" name="Freeform 33"/>
            <p:cNvSpPr>
              <a:spLocks/>
            </p:cNvSpPr>
            <p:nvPr/>
          </p:nvSpPr>
          <p:spPr bwMode="hidden">
            <a:xfrm>
              <a:off x="1297" y="0"/>
              <a:ext cx="4457" cy="3177"/>
            </a:xfrm>
            <a:custGeom>
              <a:avLst/>
              <a:gdLst>
                <a:gd name="T0" fmla="*/ 0 w 4448"/>
                <a:gd name="T1" fmla="*/ 0 h 3177"/>
                <a:gd name="T2" fmla="*/ 4448 w 4448"/>
                <a:gd name="T3" fmla="*/ 3177 h 3177"/>
                <a:gd name="T4" fmla="*/ 4448 w 4448"/>
                <a:gd name="T5" fmla="*/ 3153 h 3177"/>
                <a:gd name="T6" fmla="*/ 125 w 4448"/>
                <a:gd name="T7" fmla="*/ 0 h 3177"/>
                <a:gd name="T8" fmla="*/ 0 w 4448"/>
                <a:gd name="T9" fmla="*/ 0 h 3177"/>
                <a:gd name="T10" fmla="*/ 0 w 4448"/>
                <a:gd name="T11" fmla="*/ 0 h 3177"/>
              </a:gdLst>
              <a:ahLst/>
              <a:cxnLst>
                <a:cxn ang="0">
                  <a:pos x="T0" y="T1"/>
                </a:cxn>
                <a:cxn ang="0">
                  <a:pos x="T2" y="T3"/>
                </a:cxn>
                <a:cxn ang="0">
                  <a:pos x="T4" y="T5"/>
                </a:cxn>
                <a:cxn ang="0">
                  <a:pos x="T6" y="T7"/>
                </a:cxn>
                <a:cxn ang="0">
                  <a:pos x="T8" y="T9"/>
                </a:cxn>
                <a:cxn ang="0">
                  <a:pos x="T10" y="T11"/>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a:noFill/>
            </a:ln>
            <a:extLst/>
          </p:spPr>
          <p:txBody>
            <a:bodyPr/>
            <a:lstStyle/>
            <a:p>
              <a:pPr>
                <a:defRPr/>
              </a:pPr>
              <a:endParaRPr lang="en-US">
                <a:latin typeface="Arial" charset="0"/>
              </a:endParaRPr>
            </a:p>
          </p:txBody>
        </p:sp>
        <p:sp>
          <p:nvSpPr>
            <p:cNvPr id="36" name="Freeform 34"/>
            <p:cNvSpPr>
              <a:spLocks/>
            </p:cNvSpPr>
            <p:nvPr/>
          </p:nvSpPr>
          <p:spPr bwMode="hidden">
            <a:xfrm>
              <a:off x="3321" y="0"/>
              <a:ext cx="2433" cy="2614"/>
            </a:xfrm>
            <a:custGeom>
              <a:avLst/>
              <a:gdLst>
                <a:gd name="T0" fmla="*/ 0 w 2428"/>
                <a:gd name="T1" fmla="*/ 0 h 2614"/>
                <a:gd name="T2" fmla="*/ 2428 w 2428"/>
                <a:gd name="T3" fmla="*/ 2614 h 2614"/>
                <a:gd name="T4" fmla="*/ 2428 w 2428"/>
                <a:gd name="T5" fmla="*/ 2608 h 2614"/>
                <a:gd name="T6" fmla="*/ 66 w 2428"/>
                <a:gd name="T7" fmla="*/ 0 h 2614"/>
                <a:gd name="T8" fmla="*/ 0 w 2428"/>
                <a:gd name="T9" fmla="*/ 0 h 2614"/>
                <a:gd name="T10" fmla="*/ 0 w 2428"/>
                <a:gd name="T11" fmla="*/ 0 h 2614"/>
              </a:gdLst>
              <a:ahLst/>
              <a:cxnLst>
                <a:cxn ang="0">
                  <a:pos x="T0" y="T1"/>
                </a:cxn>
                <a:cxn ang="0">
                  <a:pos x="T2" y="T3"/>
                </a:cxn>
                <a:cxn ang="0">
                  <a:pos x="T4" y="T5"/>
                </a:cxn>
                <a:cxn ang="0">
                  <a:pos x="T6" y="T7"/>
                </a:cxn>
                <a:cxn ang="0">
                  <a:pos x="T8" y="T9"/>
                </a:cxn>
                <a:cxn ang="0">
                  <a:pos x="T10" y="T11"/>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a:noFill/>
            </a:ln>
            <a:extLst/>
          </p:spPr>
          <p:txBody>
            <a:bodyPr/>
            <a:lstStyle/>
            <a:p>
              <a:pPr>
                <a:defRPr/>
              </a:pPr>
              <a:endParaRPr lang="en-US">
                <a:latin typeface="Arial" charset="0"/>
              </a:endParaRPr>
            </a:p>
          </p:txBody>
        </p:sp>
        <p:sp>
          <p:nvSpPr>
            <p:cNvPr id="37" name="Freeform 35"/>
            <p:cNvSpPr>
              <a:spLocks/>
            </p:cNvSpPr>
            <p:nvPr/>
          </p:nvSpPr>
          <p:spPr bwMode="hidden">
            <a:xfrm>
              <a:off x="3950" y="0"/>
              <a:ext cx="1804" cy="2464"/>
            </a:xfrm>
            <a:custGeom>
              <a:avLst/>
              <a:gdLst>
                <a:gd name="T0" fmla="*/ 485 w 1800"/>
                <a:gd name="T1" fmla="*/ 0 h 2464"/>
                <a:gd name="T2" fmla="*/ 0 w 1800"/>
                <a:gd name="T3" fmla="*/ 0 h 2464"/>
                <a:gd name="T4" fmla="*/ 1800 w 1800"/>
                <a:gd name="T5" fmla="*/ 2464 h 2464"/>
                <a:gd name="T6" fmla="*/ 1800 w 1800"/>
                <a:gd name="T7" fmla="*/ 2248 h 2464"/>
                <a:gd name="T8" fmla="*/ 1794 w 1800"/>
                <a:gd name="T9" fmla="*/ 2248 h 2464"/>
                <a:gd name="T10" fmla="*/ 485 w 1800"/>
                <a:gd name="T11" fmla="*/ 0 h 2464"/>
                <a:gd name="T12" fmla="*/ 485 w 1800"/>
                <a:gd name="T13" fmla="*/ 0 h 2464"/>
              </a:gdLst>
              <a:ahLst/>
              <a:cxnLst>
                <a:cxn ang="0">
                  <a:pos x="T0" y="T1"/>
                </a:cxn>
                <a:cxn ang="0">
                  <a:pos x="T2" y="T3"/>
                </a:cxn>
                <a:cxn ang="0">
                  <a:pos x="T4" y="T5"/>
                </a:cxn>
                <a:cxn ang="0">
                  <a:pos x="T6" y="T7"/>
                </a:cxn>
                <a:cxn ang="0">
                  <a:pos x="T8" y="T9"/>
                </a:cxn>
                <a:cxn ang="0">
                  <a:pos x="T10" y="T11"/>
                </a:cxn>
                <a:cxn ang="0">
                  <a:pos x="T12" y="T13"/>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a:noFill/>
            </a:ln>
            <a:extLst/>
          </p:spPr>
          <p:txBody>
            <a:bodyPr/>
            <a:lstStyle/>
            <a:p>
              <a:pPr>
                <a:defRPr/>
              </a:pPr>
              <a:endParaRPr lang="en-US">
                <a:latin typeface="Arial" charset="0"/>
              </a:endParaRPr>
            </a:p>
          </p:txBody>
        </p:sp>
        <p:sp>
          <p:nvSpPr>
            <p:cNvPr id="38" name="Freeform 36"/>
            <p:cNvSpPr>
              <a:spLocks/>
            </p:cNvSpPr>
            <p:nvPr/>
          </p:nvSpPr>
          <p:spPr bwMode="hidden">
            <a:xfrm>
              <a:off x="4519" y="0"/>
              <a:ext cx="1235" cy="2074"/>
            </a:xfrm>
            <a:custGeom>
              <a:avLst/>
              <a:gdLst>
                <a:gd name="T0" fmla="*/ 0 w 1232"/>
                <a:gd name="T1" fmla="*/ 0 h 2074"/>
                <a:gd name="T2" fmla="*/ 1232 w 1232"/>
                <a:gd name="T3" fmla="*/ 2074 h 2074"/>
                <a:gd name="T4" fmla="*/ 1232 w 1232"/>
                <a:gd name="T5" fmla="*/ 2038 h 2074"/>
                <a:gd name="T6" fmla="*/ 42 w 1232"/>
                <a:gd name="T7" fmla="*/ 0 h 2074"/>
                <a:gd name="T8" fmla="*/ 0 w 1232"/>
                <a:gd name="T9" fmla="*/ 0 h 2074"/>
                <a:gd name="T10" fmla="*/ 0 w 1232"/>
                <a:gd name="T11" fmla="*/ 0 h 2074"/>
              </a:gdLst>
              <a:ahLst/>
              <a:cxnLst>
                <a:cxn ang="0">
                  <a:pos x="T0" y="T1"/>
                </a:cxn>
                <a:cxn ang="0">
                  <a:pos x="T2" y="T3"/>
                </a:cxn>
                <a:cxn ang="0">
                  <a:pos x="T4" y="T5"/>
                </a:cxn>
                <a:cxn ang="0">
                  <a:pos x="T6" y="T7"/>
                </a:cxn>
                <a:cxn ang="0">
                  <a:pos x="T8" y="T9"/>
                </a:cxn>
                <a:cxn ang="0">
                  <a:pos x="T10" y="T11"/>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a:noFill/>
            </a:ln>
            <a:extLst/>
          </p:spPr>
          <p:txBody>
            <a:bodyPr/>
            <a:lstStyle/>
            <a:p>
              <a:pPr>
                <a:defRPr/>
              </a:pPr>
              <a:endParaRPr lang="en-US">
                <a:latin typeface="Arial" charset="0"/>
              </a:endParaRPr>
            </a:p>
          </p:txBody>
        </p:sp>
        <p:sp>
          <p:nvSpPr>
            <p:cNvPr id="39" name="Freeform 37"/>
            <p:cNvSpPr>
              <a:spLocks/>
            </p:cNvSpPr>
            <p:nvPr/>
          </p:nvSpPr>
          <p:spPr bwMode="hidden">
            <a:xfrm>
              <a:off x="4694" y="0"/>
              <a:ext cx="1060" cy="1936"/>
            </a:xfrm>
            <a:custGeom>
              <a:avLst/>
              <a:gdLst>
                <a:gd name="T0" fmla="*/ 0 w 1058"/>
                <a:gd name="T1" fmla="*/ 0 h 1936"/>
                <a:gd name="T2" fmla="*/ 1058 w 1058"/>
                <a:gd name="T3" fmla="*/ 1936 h 1936"/>
                <a:gd name="T4" fmla="*/ 1058 w 1058"/>
                <a:gd name="T5" fmla="*/ 1930 h 1936"/>
                <a:gd name="T6" fmla="*/ 54 w 1058"/>
                <a:gd name="T7" fmla="*/ 0 h 1936"/>
                <a:gd name="T8" fmla="*/ 0 w 1058"/>
                <a:gd name="T9" fmla="*/ 0 h 1936"/>
                <a:gd name="T10" fmla="*/ 0 w 1058"/>
                <a:gd name="T11" fmla="*/ 0 h 1936"/>
              </a:gdLst>
              <a:ahLst/>
              <a:cxnLst>
                <a:cxn ang="0">
                  <a:pos x="T0" y="T1"/>
                </a:cxn>
                <a:cxn ang="0">
                  <a:pos x="T2" y="T3"/>
                </a:cxn>
                <a:cxn ang="0">
                  <a:pos x="T4" y="T5"/>
                </a:cxn>
                <a:cxn ang="0">
                  <a:pos x="T6" y="T7"/>
                </a:cxn>
                <a:cxn ang="0">
                  <a:pos x="T8" y="T9"/>
                </a:cxn>
                <a:cxn ang="0">
                  <a:pos x="T10" y="T11"/>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a:noFill/>
            </a:ln>
            <a:extLst/>
          </p:spPr>
          <p:txBody>
            <a:bodyPr/>
            <a:lstStyle/>
            <a:p>
              <a:pPr>
                <a:defRPr/>
              </a:pPr>
              <a:endParaRPr lang="en-US">
                <a:latin typeface="Arial" charset="0"/>
              </a:endParaRPr>
            </a:p>
          </p:txBody>
        </p:sp>
        <p:sp>
          <p:nvSpPr>
            <p:cNvPr id="40" name="Freeform 38"/>
            <p:cNvSpPr>
              <a:spLocks/>
            </p:cNvSpPr>
            <p:nvPr/>
          </p:nvSpPr>
          <p:spPr bwMode="hidden">
            <a:xfrm>
              <a:off x="4981" y="0"/>
              <a:ext cx="773" cy="1487"/>
            </a:xfrm>
            <a:custGeom>
              <a:avLst/>
              <a:gdLst>
                <a:gd name="T0" fmla="*/ 771 w 771"/>
                <a:gd name="T1" fmla="*/ 1433 h 1487"/>
                <a:gd name="T2" fmla="*/ 42 w 771"/>
                <a:gd name="T3" fmla="*/ 0 h 1487"/>
                <a:gd name="T4" fmla="*/ 0 w 771"/>
                <a:gd name="T5" fmla="*/ 0 h 1487"/>
                <a:gd name="T6" fmla="*/ 771 w 771"/>
                <a:gd name="T7" fmla="*/ 1487 h 1487"/>
                <a:gd name="T8" fmla="*/ 771 w 771"/>
                <a:gd name="T9" fmla="*/ 1433 h 1487"/>
                <a:gd name="T10" fmla="*/ 771 w 771"/>
                <a:gd name="T11" fmla="*/ 1433 h 1487"/>
              </a:gdLst>
              <a:ahLst/>
              <a:cxnLst>
                <a:cxn ang="0">
                  <a:pos x="T0" y="T1"/>
                </a:cxn>
                <a:cxn ang="0">
                  <a:pos x="T2" y="T3"/>
                </a:cxn>
                <a:cxn ang="0">
                  <a:pos x="T4" y="T5"/>
                </a:cxn>
                <a:cxn ang="0">
                  <a:pos x="T6" y="T7"/>
                </a:cxn>
                <a:cxn ang="0">
                  <a:pos x="T8" y="T9"/>
                </a:cxn>
                <a:cxn ang="0">
                  <a:pos x="T10" y="T11"/>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a:noFill/>
            </a:ln>
            <a:extLst/>
          </p:spPr>
          <p:txBody>
            <a:bodyPr/>
            <a:lstStyle/>
            <a:p>
              <a:pPr>
                <a:defRPr/>
              </a:pPr>
              <a:endParaRPr lang="en-US">
                <a:latin typeface="Arial" charset="0"/>
              </a:endParaRPr>
            </a:p>
          </p:txBody>
        </p:sp>
        <p:grpSp>
          <p:nvGrpSpPr>
            <p:cNvPr id="41" name="Group 39"/>
            <p:cNvGrpSpPr>
              <a:grpSpLocks/>
            </p:cNvGrpSpPr>
            <p:nvPr userDrawn="1"/>
          </p:nvGrpSpPr>
          <p:grpSpPr bwMode="auto">
            <a:xfrm>
              <a:off x="0" y="1632"/>
              <a:ext cx="5758" cy="1858"/>
              <a:chOff x="0" y="1632"/>
              <a:chExt cx="5758" cy="1858"/>
            </a:xfrm>
          </p:grpSpPr>
          <p:sp>
            <p:nvSpPr>
              <p:cNvPr id="42" name="Freeform 40"/>
              <p:cNvSpPr>
                <a:spLocks/>
              </p:cNvSpPr>
              <p:nvPr/>
            </p:nvSpPr>
            <p:spPr bwMode="hidden">
              <a:xfrm>
                <a:off x="0" y="1632"/>
                <a:ext cx="3670" cy="1313"/>
              </a:xfrm>
              <a:custGeom>
                <a:avLst/>
                <a:gdLst>
                  <a:gd name="T0" fmla="*/ 0 w 3659"/>
                  <a:gd name="T1" fmla="*/ 0 h 1313"/>
                  <a:gd name="T2" fmla="*/ 0 w 3659"/>
                  <a:gd name="T3" fmla="*/ 366 h 1313"/>
                  <a:gd name="T4" fmla="*/ 3635 w 3659"/>
                  <a:gd name="T5" fmla="*/ 1313 h 1313"/>
                  <a:gd name="T6" fmla="*/ 3647 w 3659"/>
                  <a:gd name="T7" fmla="*/ 1235 h 1313"/>
                  <a:gd name="T8" fmla="*/ 3659 w 3659"/>
                  <a:gd name="T9" fmla="*/ 1163 h 1313"/>
                  <a:gd name="T10" fmla="*/ 0 w 3659"/>
                  <a:gd name="T11" fmla="*/ 0 h 1313"/>
                  <a:gd name="T12" fmla="*/ 0 w 3659"/>
                  <a:gd name="T13" fmla="*/ 0 h 1313"/>
                </a:gdLst>
                <a:ahLst/>
                <a:cxnLst>
                  <a:cxn ang="0">
                    <a:pos x="T0" y="T1"/>
                  </a:cxn>
                  <a:cxn ang="0">
                    <a:pos x="T2" y="T3"/>
                  </a:cxn>
                  <a:cxn ang="0">
                    <a:pos x="T4" y="T5"/>
                  </a:cxn>
                  <a:cxn ang="0">
                    <a:pos x="T6" y="T7"/>
                  </a:cxn>
                  <a:cxn ang="0">
                    <a:pos x="T8" y="T9"/>
                  </a:cxn>
                  <a:cxn ang="0">
                    <a:pos x="T10" y="T11"/>
                  </a:cxn>
                  <a:cxn ang="0">
                    <a:pos x="T12" y="T13"/>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a:noFill/>
              </a:ln>
              <a:extLst/>
            </p:spPr>
            <p:txBody>
              <a:bodyPr/>
              <a:lstStyle/>
              <a:p>
                <a:pPr>
                  <a:defRPr/>
                </a:pPr>
                <a:endParaRPr lang="en-US">
                  <a:latin typeface="Arial" charset="0"/>
                </a:endParaRPr>
              </a:p>
            </p:txBody>
          </p:sp>
          <p:sp>
            <p:nvSpPr>
              <p:cNvPr id="43" name="Freeform 41"/>
              <p:cNvSpPr>
                <a:spLocks/>
              </p:cNvSpPr>
              <p:nvPr/>
            </p:nvSpPr>
            <p:spPr bwMode="hidden">
              <a:xfrm>
                <a:off x="3646" y="2795"/>
                <a:ext cx="2112" cy="695"/>
              </a:xfrm>
              <a:custGeom>
                <a:avLst/>
                <a:gdLst>
                  <a:gd name="T0" fmla="*/ 2105 w 2105"/>
                  <a:gd name="T1" fmla="*/ 665 h 695"/>
                  <a:gd name="T2" fmla="*/ 24 w 2105"/>
                  <a:gd name="T3" fmla="*/ 0 h 695"/>
                  <a:gd name="T4" fmla="*/ 12 w 2105"/>
                  <a:gd name="T5" fmla="*/ 72 h 695"/>
                  <a:gd name="T6" fmla="*/ 0 w 2105"/>
                  <a:gd name="T7" fmla="*/ 150 h 695"/>
                  <a:gd name="T8" fmla="*/ 2105 w 2105"/>
                  <a:gd name="T9" fmla="*/ 695 h 695"/>
                  <a:gd name="T10" fmla="*/ 2105 w 2105"/>
                  <a:gd name="T11" fmla="*/ 665 h 695"/>
                  <a:gd name="T12" fmla="*/ 2105 w 2105"/>
                  <a:gd name="T13" fmla="*/ 665 h 695"/>
                </a:gdLst>
                <a:ahLst/>
                <a:cxnLst>
                  <a:cxn ang="0">
                    <a:pos x="T0" y="T1"/>
                  </a:cxn>
                  <a:cxn ang="0">
                    <a:pos x="T2" y="T3"/>
                  </a:cxn>
                  <a:cxn ang="0">
                    <a:pos x="T4" y="T5"/>
                  </a:cxn>
                  <a:cxn ang="0">
                    <a:pos x="T6" y="T7"/>
                  </a:cxn>
                  <a:cxn ang="0">
                    <a:pos x="T8" y="T9"/>
                  </a:cxn>
                  <a:cxn ang="0">
                    <a:pos x="T10" y="T11"/>
                  </a:cxn>
                  <a:cxn ang="0">
                    <a:pos x="T12" y="T13"/>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a:noFill/>
              </a:ln>
              <a:extLst/>
            </p:spPr>
            <p:txBody>
              <a:bodyPr/>
              <a:lstStyle/>
              <a:p>
                <a:pPr>
                  <a:defRPr/>
                </a:pPr>
                <a:endParaRPr lang="en-US">
                  <a:latin typeface="Arial" charset="0"/>
                </a:endParaRPr>
              </a:p>
            </p:txBody>
          </p:sp>
        </p:grpSp>
      </p:grpSp>
      <p:sp>
        <p:nvSpPr>
          <p:cNvPr id="64554" name="Rectangle 42"/>
          <p:cNvSpPr>
            <a:spLocks noGrp="1" noChangeArrowheads="1"/>
          </p:cNvSpPr>
          <p:nvPr>
            <p:ph type="ctrTitle" sz="quarter"/>
          </p:nvPr>
        </p:nvSpPr>
        <p:spPr>
          <a:xfrm>
            <a:off x="457200" y="1600200"/>
            <a:ext cx="8229600" cy="1828800"/>
          </a:xfrm>
        </p:spPr>
        <p:txBody>
          <a:bodyPr/>
          <a:lstStyle>
            <a:lvl1pPr>
              <a:defRPr sz="4800"/>
            </a:lvl1pPr>
          </a:lstStyle>
          <a:p>
            <a:pPr lvl="0"/>
            <a:r>
              <a:rPr lang="en-US" noProof="0" smtClean="0"/>
              <a:t>Click to edit Master title style</a:t>
            </a:r>
          </a:p>
        </p:txBody>
      </p:sp>
      <p:sp>
        <p:nvSpPr>
          <p:cNvPr id="64555" name="Rectangle 4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sz="3600"/>
            </a:lvl1pPr>
          </a:lstStyle>
          <a:p>
            <a:pPr lvl="0"/>
            <a:r>
              <a:rPr lang="en-US" noProof="0" smtClean="0"/>
              <a:t>Click to edit Master subtitle style</a:t>
            </a:r>
          </a:p>
        </p:txBody>
      </p:sp>
      <p:sp>
        <p:nvSpPr>
          <p:cNvPr id="44" name="Rectangle 44"/>
          <p:cNvSpPr>
            <a:spLocks noGrp="1" noChangeArrowheads="1"/>
          </p:cNvSpPr>
          <p:nvPr>
            <p:ph type="dt" sz="quarter" idx="10"/>
          </p:nvPr>
        </p:nvSpPr>
        <p:spPr/>
        <p:txBody>
          <a:bodyPr/>
          <a:lstStyle>
            <a:lvl1pPr>
              <a:defRPr/>
            </a:lvl1pPr>
          </a:lstStyle>
          <a:p>
            <a:pPr>
              <a:defRPr/>
            </a:pPr>
            <a:endParaRPr lang="en-US"/>
          </a:p>
        </p:txBody>
      </p:sp>
      <p:sp>
        <p:nvSpPr>
          <p:cNvPr id="45" name="Rectangle 45"/>
          <p:cNvSpPr>
            <a:spLocks noGrp="1" noChangeArrowheads="1"/>
          </p:cNvSpPr>
          <p:nvPr>
            <p:ph type="ftr" sz="quarter" idx="11"/>
          </p:nvPr>
        </p:nvSpPr>
        <p:spPr/>
        <p:txBody>
          <a:bodyPr/>
          <a:lstStyle>
            <a:lvl1pPr>
              <a:defRPr/>
            </a:lvl1pPr>
          </a:lstStyle>
          <a:p>
            <a:pPr>
              <a:defRPr/>
            </a:pPr>
            <a:endParaRPr lang="en-US"/>
          </a:p>
        </p:txBody>
      </p:sp>
      <p:sp>
        <p:nvSpPr>
          <p:cNvPr id="46" name="Rectangle 46"/>
          <p:cNvSpPr>
            <a:spLocks noGrp="1" noChangeArrowheads="1"/>
          </p:cNvSpPr>
          <p:nvPr>
            <p:ph type="sldNum" sz="quarter" idx="12"/>
          </p:nvPr>
        </p:nvSpPr>
        <p:spPr/>
        <p:txBody>
          <a:bodyPr/>
          <a:lstStyle>
            <a:lvl1pPr>
              <a:defRPr/>
            </a:lvl1pPr>
          </a:lstStyle>
          <a:p>
            <a:pPr>
              <a:defRPr/>
            </a:pPr>
            <a:fld id="{1F3E1E95-1575-4869-9F6C-AF817EE43E7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9E600E81-8DF1-4A54-A63B-0B99A728B5C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0CC942E8-29AA-4A74-AA85-E236D14AA28A}"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30725"/>
          </a:xfrm>
        </p:spPr>
        <p:txBody>
          <a:bodyPr/>
          <a:lstStyle/>
          <a:p>
            <a:pPr lvl="0"/>
            <a:endParaRPr lang="en-US" noProof="0" smtClean="0"/>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5718D837-1420-45B3-857B-FB4528FFEEE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68325AF6-B671-469B-BACF-558655E6F64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FE47CD90-40FD-4E34-AE8F-CE98F262FDC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D619E29A-F13B-418E-BC4C-8842352BDBA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4"/>
          <p:cNvSpPr>
            <a:spLocks noGrp="1" noChangeArrowheads="1"/>
          </p:cNvSpPr>
          <p:nvPr>
            <p:ph type="dt" sz="half" idx="10"/>
          </p:nvPr>
        </p:nvSpPr>
        <p:spPr>
          <a:ln/>
        </p:spPr>
        <p:txBody>
          <a:bodyPr/>
          <a:lstStyle>
            <a:lvl1pPr>
              <a:defRPr/>
            </a:lvl1pPr>
          </a:lstStyle>
          <a:p>
            <a:pPr>
              <a:defRPr/>
            </a:pPr>
            <a:endParaRPr lang="en-US"/>
          </a:p>
        </p:txBody>
      </p:sp>
      <p:sp>
        <p:nvSpPr>
          <p:cNvPr id="8" name="Rectangle 45"/>
          <p:cNvSpPr>
            <a:spLocks noGrp="1" noChangeArrowheads="1"/>
          </p:cNvSpPr>
          <p:nvPr>
            <p:ph type="ftr" sz="quarter" idx="11"/>
          </p:nvPr>
        </p:nvSpPr>
        <p:spPr>
          <a:ln/>
        </p:spPr>
        <p:txBody>
          <a:bodyPr/>
          <a:lstStyle>
            <a:lvl1pPr>
              <a:defRPr/>
            </a:lvl1pPr>
          </a:lstStyle>
          <a:p>
            <a:pPr>
              <a:defRPr/>
            </a:pPr>
            <a:endParaRPr lang="en-US"/>
          </a:p>
        </p:txBody>
      </p:sp>
      <p:sp>
        <p:nvSpPr>
          <p:cNvPr id="9" name="Rectangle 46"/>
          <p:cNvSpPr>
            <a:spLocks noGrp="1" noChangeArrowheads="1"/>
          </p:cNvSpPr>
          <p:nvPr>
            <p:ph type="sldNum" sz="quarter" idx="12"/>
          </p:nvPr>
        </p:nvSpPr>
        <p:spPr>
          <a:ln/>
        </p:spPr>
        <p:txBody>
          <a:bodyPr/>
          <a:lstStyle>
            <a:lvl1pPr>
              <a:defRPr/>
            </a:lvl1pPr>
          </a:lstStyle>
          <a:p>
            <a:pPr>
              <a:defRPr/>
            </a:pPr>
            <a:fld id="{EC8C9B9A-3527-419C-ACD4-E894DA783D0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4"/>
          <p:cNvSpPr>
            <a:spLocks noGrp="1" noChangeArrowheads="1"/>
          </p:cNvSpPr>
          <p:nvPr>
            <p:ph type="dt" sz="half" idx="10"/>
          </p:nvPr>
        </p:nvSpPr>
        <p:spPr>
          <a:ln/>
        </p:spPr>
        <p:txBody>
          <a:bodyPr/>
          <a:lstStyle>
            <a:lvl1pPr>
              <a:defRPr/>
            </a:lvl1pPr>
          </a:lstStyle>
          <a:p>
            <a:pPr>
              <a:defRPr/>
            </a:pPr>
            <a:endParaRPr lang="en-US"/>
          </a:p>
        </p:txBody>
      </p:sp>
      <p:sp>
        <p:nvSpPr>
          <p:cNvPr id="4" name="Rectangle 45"/>
          <p:cNvSpPr>
            <a:spLocks noGrp="1" noChangeArrowheads="1"/>
          </p:cNvSpPr>
          <p:nvPr>
            <p:ph type="ftr" sz="quarter" idx="11"/>
          </p:nvPr>
        </p:nvSpPr>
        <p:spPr>
          <a:ln/>
        </p:spPr>
        <p:txBody>
          <a:bodyPr/>
          <a:lstStyle>
            <a:lvl1pPr>
              <a:defRPr/>
            </a:lvl1pPr>
          </a:lstStyle>
          <a:p>
            <a:pPr>
              <a:defRPr/>
            </a:pPr>
            <a:endParaRPr lang="en-US"/>
          </a:p>
        </p:txBody>
      </p:sp>
      <p:sp>
        <p:nvSpPr>
          <p:cNvPr id="5" name="Rectangle 46"/>
          <p:cNvSpPr>
            <a:spLocks noGrp="1" noChangeArrowheads="1"/>
          </p:cNvSpPr>
          <p:nvPr>
            <p:ph type="sldNum" sz="quarter" idx="12"/>
          </p:nvPr>
        </p:nvSpPr>
        <p:spPr>
          <a:ln/>
        </p:spPr>
        <p:txBody>
          <a:bodyPr/>
          <a:lstStyle>
            <a:lvl1pPr>
              <a:defRPr/>
            </a:lvl1pPr>
          </a:lstStyle>
          <a:p>
            <a:pPr>
              <a:defRPr/>
            </a:pPr>
            <a:fld id="{70339A39-881D-4A16-AD9A-10087BBBDFB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4"/>
          <p:cNvSpPr>
            <a:spLocks noGrp="1" noChangeArrowheads="1"/>
          </p:cNvSpPr>
          <p:nvPr>
            <p:ph type="dt" sz="half" idx="10"/>
          </p:nvPr>
        </p:nvSpPr>
        <p:spPr>
          <a:ln/>
        </p:spPr>
        <p:txBody>
          <a:bodyPr/>
          <a:lstStyle>
            <a:lvl1pPr>
              <a:defRPr/>
            </a:lvl1pPr>
          </a:lstStyle>
          <a:p>
            <a:pPr>
              <a:defRPr/>
            </a:pPr>
            <a:endParaRPr lang="en-US"/>
          </a:p>
        </p:txBody>
      </p:sp>
      <p:sp>
        <p:nvSpPr>
          <p:cNvPr id="3" name="Rectangle 45"/>
          <p:cNvSpPr>
            <a:spLocks noGrp="1" noChangeArrowheads="1"/>
          </p:cNvSpPr>
          <p:nvPr>
            <p:ph type="ftr" sz="quarter" idx="11"/>
          </p:nvPr>
        </p:nvSpPr>
        <p:spPr>
          <a:ln/>
        </p:spPr>
        <p:txBody>
          <a:bodyPr/>
          <a:lstStyle>
            <a:lvl1pPr>
              <a:defRPr/>
            </a:lvl1pPr>
          </a:lstStyle>
          <a:p>
            <a:pPr>
              <a:defRPr/>
            </a:pPr>
            <a:endParaRPr lang="en-US"/>
          </a:p>
        </p:txBody>
      </p:sp>
      <p:sp>
        <p:nvSpPr>
          <p:cNvPr id="4" name="Rectangle 46"/>
          <p:cNvSpPr>
            <a:spLocks noGrp="1" noChangeArrowheads="1"/>
          </p:cNvSpPr>
          <p:nvPr>
            <p:ph type="sldNum" sz="quarter" idx="12"/>
          </p:nvPr>
        </p:nvSpPr>
        <p:spPr>
          <a:ln/>
        </p:spPr>
        <p:txBody>
          <a:bodyPr/>
          <a:lstStyle>
            <a:lvl1pPr>
              <a:defRPr/>
            </a:lvl1pPr>
          </a:lstStyle>
          <a:p>
            <a:pPr>
              <a:defRPr/>
            </a:pPr>
            <a:fld id="{93266A33-479D-40BE-B36B-8D0923F70B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0A073D7A-9BEE-41A3-A70D-CAD58B652CA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ADEB0755-1B7A-43D9-AD6C-12237F140ED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57647"/>
                <a:invGamma/>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856413"/>
            <a:chOff x="0" y="0"/>
            <a:chExt cx="5760" cy="4319"/>
          </a:xfrm>
        </p:grpSpPr>
        <p:sp>
          <p:nvSpPr>
            <p:cNvPr id="63491" name="Freeform 3"/>
            <p:cNvSpPr>
              <a:spLocks/>
            </p:cNvSpPr>
            <p:nvPr/>
          </p:nvSpPr>
          <p:spPr bwMode="hidden">
            <a:xfrm>
              <a:off x="0" y="12"/>
              <a:ext cx="5758" cy="3273"/>
            </a:xfrm>
            <a:custGeom>
              <a:avLst/>
              <a:gdLst>
                <a:gd name="T0" fmla="*/ 3193 w 5740"/>
                <a:gd name="T1" fmla="*/ 1816 h 3273"/>
                <a:gd name="T2" fmla="*/ 0 w 5740"/>
                <a:gd name="T3" fmla="*/ 0 h 3273"/>
                <a:gd name="T4" fmla="*/ 0 w 5740"/>
                <a:gd name="T5" fmla="*/ 522 h 3273"/>
                <a:gd name="T6" fmla="*/ 3037 w 5740"/>
                <a:gd name="T7" fmla="*/ 1978 h 3273"/>
                <a:gd name="T8" fmla="*/ 5740 w 5740"/>
                <a:gd name="T9" fmla="*/ 3273 h 3273"/>
                <a:gd name="T10" fmla="*/ 5740 w 5740"/>
                <a:gd name="T11" fmla="*/ 3267 h 3273"/>
                <a:gd name="T12" fmla="*/ 3193 w 5740"/>
                <a:gd name="T13" fmla="*/ 1816 h 3273"/>
                <a:gd name="T14" fmla="*/ 3193 w 5740"/>
                <a:gd name="T15" fmla="*/ 1816 h 3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a:noFill/>
            </a:ln>
            <a:extLst/>
          </p:spPr>
          <p:txBody>
            <a:bodyPr/>
            <a:lstStyle/>
            <a:p>
              <a:pPr>
                <a:defRPr/>
              </a:pPr>
              <a:endParaRPr lang="en-US">
                <a:latin typeface="Arial" charset="0"/>
              </a:endParaRPr>
            </a:p>
          </p:txBody>
        </p:sp>
        <p:sp>
          <p:nvSpPr>
            <p:cNvPr id="63492" name="Freeform 4"/>
            <p:cNvSpPr>
              <a:spLocks/>
            </p:cNvSpPr>
            <p:nvPr/>
          </p:nvSpPr>
          <p:spPr bwMode="hidden">
            <a:xfrm>
              <a:off x="149" y="0"/>
              <a:ext cx="5609" cy="3243"/>
            </a:xfrm>
            <a:custGeom>
              <a:avLst/>
              <a:gdLst>
                <a:gd name="T0" fmla="*/ 3163 w 5591"/>
                <a:gd name="T1" fmla="*/ 1714 h 3243"/>
                <a:gd name="T2" fmla="*/ 431 w 5591"/>
                <a:gd name="T3" fmla="*/ 0 h 3243"/>
                <a:gd name="T4" fmla="*/ 0 w 5591"/>
                <a:gd name="T5" fmla="*/ 0 h 3243"/>
                <a:gd name="T6" fmla="*/ 3086 w 5591"/>
                <a:gd name="T7" fmla="*/ 1786 h 3243"/>
                <a:gd name="T8" fmla="*/ 5591 w 5591"/>
                <a:gd name="T9" fmla="*/ 3243 h 3243"/>
                <a:gd name="T10" fmla="*/ 5591 w 5591"/>
                <a:gd name="T11" fmla="*/ 3237 h 3243"/>
                <a:gd name="T12" fmla="*/ 3163 w 5591"/>
                <a:gd name="T13" fmla="*/ 1714 h 3243"/>
                <a:gd name="T14" fmla="*/ 3163 w 5591"/>
                <a:gd name="T15" fmla="*/ 1714 h 3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a:noFill/>
            </a:ln>
            <a:extLst/>
          </p:spPr>
          <p:txBody>
            <a:bodyPr/>
            <a:lstStyle/>
            <a:p>
              <a:pPr>
                <a:defRPr/>
              </a:pPr>
              <a:endParaRPr lang="en-US">
                <a:latin typeface="Arial" charset="0"/>
              </a:endParaRPr>
            </a:p>
          </p:txBody>
        </p:sp>
        <p:sp>
          <p:nvSpPr>
            <p:cNvPr id="63493" name="Freeform 5"/>
            <p:cNvSpPr>
              <a:spLocks/>
            </p:cNvSpPr>
            <p:nvPr/>
          </p:nvSpPr>
          <p:spPr bwMode="hidden">
            <a:xfrm>
              <a:off x="0" y="3433"/>
              <a:ext cx="4038" cy="191"/>
            </a:xfrm>
            <a:custGeom>
              <a:avLst/>
              <a:gdLst>
                <a:gd name="T0" fmla="*/ 0 w 4042"/>
                <a:gd name="T1" fmla="*/ 156 h 192"/>
                <a:gd name="T2" fmla="*/ 4042 w 4042"/>
                <a:gd name="T3" fmla="*/ 192 h 192"/>
                <a:gd name="T4" fmla="*/ 4042 w 4042"/>
                <a:gd name="T5" fmla="*/ 144 h 192"/>
                <a:gd name="T6" fmla="*/ 0 w 4042"/>
                <a:gd name="T7" fmla="*/ 0 h 192"/>
                <a:gd name="T8" fmla="*/ 0 w 4042"/>
                <a:gd name="T9" fmla="*/ 156 h 192"/>
                <a:gd name="T10" fmla="*/ 0 w 4042"/>
                <a:gd name="T11" fmla="*/ 156 h 192"/>
              </a:gdLst>
              <a:ahLst/>
              <a:cxnLst>
                <a:cxn ang="0">
                  <a:pos x="T0" y="T1"/>
                </a:cxn>
                <a:cxn ang="0">
                  <a:pos x="T2" y="T3"/>
                </a:cxn>
                <a:cxn ang="0">
                  <a:pos x="T4" y="T5"/>
                </a:cxn>
                <a:cxn ang="0">
                  <a:pos x="T6" y="T7"/>
                </a:cxn>
                <a:cxn ang="0">
                  <a:pos x="T8" y="T9"/>
                </a:cxn>
                <a:cxn ang="0">
                  <a:pos x="T10" y="T11"/>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a:noFill/>
            </a:ln>
            <a:extLst/>
          </p:spPr>
          <p:txBody>
            <a:bodyPr/>
            <a:lstStyle/>
            <a:p>
              <a:pPr>
                <a:defRPr/>
              </a:pPr>
              <a:endParaRPr lang="en-US">
                <a:latin typeface="Arial" charset="0"/>
              </a:endParaRPr>
            </a:p>
          </p:txBody>
        </p:sp>
        <p:sp>
          <p:nvSpPr>
            <p:cNvPr id="1035" name="Freeform 6"/>
            <p:cNvSpPr>
              <a:spLocks/>
            </p:cNvSpPr>
            <p:nvPr/>
          </p:nvSpPr>
          <p:spPr bwMode="hidden">
            <a:xfrm>
              <a:off x="4038" y="3577"/>
              <a:ext cx="1720" cy="65"/>
            </a:xfrm>
            <a:custGeom>
              <a:avLst/>
              <a:gdLst>
                <a:gd name="T0" fmla="*/ 1720 w 1722"/>
                <a:gd name="T1" fmla="*/ 65 h 66"/>
                <a:gd name="T2" fmla="*/ 1720 w 1722"/>
                <a:gd name="T3" fmla="*/ 59 h 66"/>
                <a:gd name="T4" fmla="*/ 0 w 1722"/>
                <a:gd name="T5" fmla="*/ 0 h 66"/>
                <a:gd name="T6" fmla="*/ 0 w 1722"/>
                <a:gd name="T7" fmla="*/ 47 h 66"/>
                <a:gd name="T8" fmla="*/ 1720 w 1722"/>
                <a:gd name="T9" fmla="*/ 65 h 66"/>
                <a:gd name="T10" fmla="*/ 1720 w 1722"/>
                <a:gd name="T11" fmla="*/ 65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fa-IR"/>
            </a:p>
          </p:txBody>
        </p:sp>
        <p:sp>
          <p:nvSpPr>
            <p:cNvPr id="63495" name="Freeform 7"/>
            <p:cNvSpPr>
              <a:spLocks/>
            </p:cNvSpPr>
            <p:nvPr/>
          </p:nvSpPr>
          <p:spPr bwMode="hidden">
            <a:xfrm>
              <a:off x="0" y="3726"/>
              <a:ext cx="4784" cy="329"/>
            </a:xfrm>
            <a:custGeom>
              <a:avLst/>
              <a:gdLst>
                <a:gd name="T0" fmla="*/ 0 w 4789"/>
                <a:gd name="T1" fmla="*/ 329 h 329"/>
                <a:gd name="T2" fmla="*/ 4789 w 4789"/>
                <a:gd name="T3" fmla="*/ 77 h 329"/>
                <a:gd name="T4" fmla="*/ 4789 w 4789"/>
                <a:gd name="T5" fmla="*/ 0 h 329"/>
                <a:gd name="T6" fmla="*/ 0 w 4789"/>
                <a:gd name="T7" fmla="*/ 107 h 329"/>
                <a:gd name="T8" fmla="*/ 0 w 4789"/>
                <a:gd name="T9" fmla="*/ 329 h 329"/>
                <a:gd name="T10" fmla="*/ 0 w 4789"/>
                <a:gd name="T11" fmla="*/ 329 h 329"/>
              </a:gdLst>
              <a:ahLst/>
              <a:cxnLst>
                <a:cxn ang="0">
                  <a:pos x="T0" y="T1"/>
                </a:cxn>
                <a:cxn ang="0">
                  <a:pos x="T2" y="T3"/>
                </a:cxn>
                <a:cxn ang="0">
                  <a:pos x="T4" y="T5"/>
                </a:cxn>
                <a:cxn ang="0">
                  <a:pos x="T6" y="T7"/>
                </a:cxn>
                <a:cxn ang="0">
                  <a:pos x="T8" y="T9"/>
                </a:cxn>
                <a:cxn ang="0">
                  <a:pos x="T10" y="T11"/>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a:noFill/>
            </a:ln>
            <a:effectLst/>
            <a:extLst/>
          </p:spPr>
          <p:txBody>
            <a:bodyPr/>
            <a:lstStyle/>
            <a:p>
              <a:pPr>
                <a:defRPr/>
              </a:pPr>
              <a:endParaRPr lang="en-US">
                <a:latin typeface="Arial" charset="0"/>
              </a:endParaRPr>
            </a:p>
          </p:txBody>
        </p:sp>
        <p:sp>
          <p:nvSpPr>
            <p:cNvPr id="1037" name="Freeform 8"/>
            <p:cNvSpPr>
              <a:spLocks/>
            </p:cNvSpPr>
            <p:nvPr/>
          </p:nvSpPr>
          <p:spPr bwMode="hidden">
            <a:xfrm>
              <a:off x="4784" y="3702"/>
              <a:ext cx="974" cy="101"/>
            </a:xfrm>
            <a:custGeom>
              <a:avLst/>
              <a:gdLst>
                <a:gd name="T0" fmla="*/ 974 w 975"/>
                <a:gd name="T1" fmla="*/ 48 h 101"/>
                <a:gd name="T2" fmla="*/ 974 w 975"/>
                <a:gd name="T3" fmla="*/ 0 h 101"/>
                <a:gd name="T4" fmla="*/ 0 w 975"/>
                <a:gd name="T5" fmla="*/ 24 h 101"/>
                <a:gd name="T6" fmla="*/ 0 w 975"/>
                <a:gd name="T7" fmla="*/ 101 h 101"/>
                <a:gd name="T8" fmla="*/ 974 w 975"/>
                <a:gd name="T9" fmla="*/ 48 h 101"/>
                <a:gd name="T10" fmla="*/ 974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w="9525">
              <a:noFill/>
              <a:round/>
              <a:headEnd/>
              <a:tailEnd/>
            </a:ln>
          </p:spPr>
          <p:txBody>
            <a:bodyPr/>
            <a:lstStyle/>
            <a:p>
              <a:pPr>
                <a:defRPr/>
              </a:pPr>
              <a:endParaRPr lang="fa-IR"/>
            </a:p>
          </p:txBody>
        </p:sp>
        <p:sp>
          <p:nvSpPr>
            <p:cNvPr id="1038" name="Freeform 9"/>
            <p:cNvSpPr>
              <a:spLocks/>
            </p:cNvSpPr>
            <p:nvPr/>
          </p:nvSpPr>
          <p:spPr bwMode="hidden">
            <a:xfrm>
              <a:off x="3619" y="3815"/>
              <a:ext cx="2139" cy="198"/>
            </a:xfrm>
            <a:custGeom>
              <a:avLst/>
              <a:gdLst>
                <a:gd name="T0" fmla="*/ 2139 w 2141"/>
                <a:gd name="T1" fmla="*/ 0 h 198"/>
                <a:gd name="T2" fmla="*/ 0 w 2141"/>
                <a:gd name="T3" fmla="*/ 156 h 198"/>
                <a:gd name="T4" fmla="*/ 0 w 2141"/>
                <a:gd name="T5" fmla="*/ 198 h 198"/>
                <a:gd name="T6" fmla="*/ 2139 w 2141"/>
                <a:gd name="T7" fmla="*/ 0 h 198"/>
                <a:gd name="T8" fmla="*/ 2139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w="9525">
              <a:noFill/>
              <a:round/>
              <a:headEnd/>
              <a:tailEnd/>
            </a:ln>
          </p:spPr>
          <p:txBody>
            <a:bodyPr/>
            <a:lstStyle/>
            <a:p>
              <a:pPr>
                <a:defRPr/>
              </a:pPr>
              <a:endParaRPr lang="fa-IR"/>
            </a:p>
          </p:txBody>
        </p:sp>
        <p:sp>
          <p:nvSpPr>
            <p:cNvPr id="63498" name="Freeform 10"/>
            <p:cNvSpPr>
              <a:spLocks/>
            </p:cNvSpPr>
            <p:nvPr/>
          </p:nvSpPr>
          <p:spPr bwMode="hidden">
            <a:xfrm>
              <a:off x="0" y="3971"/>
              <a:ext cx="3619" cy="348"/>
            </a:xfrm>
            <a:custGeom>
              <a:avLst/>
              <a:gdLst>
                <a:gd name="T0" fmla="*/ 0 w 3623"/>
                <a:gd name="T1" fmla="*/ 348 h 348"/>
                <a:gd name="T2" fmla="*/ 311 w 3623"/>
                <a:gd name="T3" fmla="*/ 348 h 348"/>
                <a:gd name="T4" fmla="*/ 3623 w 3623"/>
                <a:gd name="T5" fmla="*/ 42 h 348"/>
                <a:gd name="T6" fmla="*/ 3623 w 3623"/>
                <a:gd name="T7" fmla="*/ 0 h 348"/>
                <a:gd name="T8" fmla="*/ 0 w 3623"/>
                <a:gd name="T9" fmla="*/ 264 h 348"/>
                <a:gd name="T10" fmla="*/ 0 w 3623"/>
                <a:gd name="T11" fmla="*/ 348 h 348"/>
                <a:gd name="T12" fmla="*/ 0 w 3623"/>
                <a:gd name="T13" fmla="*/ 348 h 348"/>
              </a:gdLst>
              <a:ahLst/>
              <a:cxnLst>
                <a:cxn ang="0">
                  <a:pos x="T0" y="T1"/>
                </a:cxn>
                <a:cxn ang="0">
                  <a:pos x="T2" y="T3"/>
                </a:cxn>
                <a:cxn ang="0">
                  <a:pos x="T4" y="T5"/>
                </a:cxn>
                <a:cxn ang="0">
                  <a:pos x="T6" y="T7"/>
                </a:cxn>
                <a:cxn ang="0">
                  <a:pos x="T8" y="T9"/>
                </a:cxn>
                <a:cxn ang="0">
                  <a:pos x="T10" y="T11"/>
                </a:cxn>
                <a:cxn ang="0">
                  <a:pos x="T12" y="T13"/>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a:noFill/>
            </a:ln>
            <a:extLst/>
          </p:spPr>
          <p:txBody>
            <a:bodyPr/>
            <a:lstStyle/>
            <a:p>
              <a:pPr>
                <a:defRPr/>
              </a:pPr>
              <a:endParaRPr lang="en-US">
                <a:latin typeface="Arial" charset="0"/>
              </a:endParaRPr>
            </a:p>
          </p:txBody>
        </p:sp>
        <p:sp>
          <p:nvSpPr>
            <p:cNvPr id="1040" name="Freeform 11"/>
            <p:cNvSpPr>
              <a:spLocks/>
            </p:cNvSpPr>
            <p:nvPr/>
          </p:nvSpPr>
          <p:spPr bwMode="hidden">
            <a:xfrm>
              <a:off x="2097" y="4043"/>
              <a:ext cx="2514" cy="276"/>
            </a:xfrm>
            <a:custGeom>
              <a:avLst/>
              <a:gdLst>
                <a:gd name="T0" fmla="*/ 2179 w 2517"/>
                <a:gd name="T1" fmla="*/ 276 h 276"/>
                <a:gd name="T2" fmla="*/ 2514 w 2517"/>
                <a:gd name="T3" fmla="*/ 204 h 276"/>
                <a:gd name="T4" fmla="*/ 2257 w 2517"/>
                <a:gd name="T5" fmla="*/ 0 h 276"/>
                <a:gd name="T6" fmla="*/ 0 w 2517"/>
                <a:gd name="T7" fmla="*/ 276 h 276"/>
                <a:gd name="T8" fmla="*/ 2179 w 2517"/>
                <a:gd name="T9" fmla="*/ 276 h 276"/>
                <a:gd name="T10" fmla="*/ 2179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w="9525">
              <a:noFill/>
              <a:round/>
              <a:headEnd/>
              <a:tailEnd/>
            </a:ln>
          </p:spPr>
          <p:txBody>
            <a:bodyPr/>
            <a:lstStyle/>
            <a:p>
              <a:pPr>
                <a:defRPr/>
              </a:pPr>
              <a:endParaRPr lang="fa-IR"/>
            </a:p>
          </p:txBody>
        </p:sp>
        <p:sp>
          <p:nvSpPr>
            <p:cNvPr id="63500" name="Freeform 12"/>
            <p:cNvSpPr>
              <a:spLocks/>
            </p:cNvSpPr>
            <p:nvPr/>
          </p:nvSpPr>
          <p:spPr bwMode="hidden">
            <a:xfrm>
              <a:off x="4354" y="3869"/>
              <a:ext cx="1404" cy="378"/>
            </a:xfrm>
            <a:custGeom>
              <a:avLst/>
              <a:gdLst>
                <a:gd name="T0" fmla="*/ 1405 w 1405"/>
                <a:gd name="T1" fmla="*/ 126 h 378"/>
                <a:gd name="T2" fmla="*/ 1405 w 1405"/>
                <a:gd name="T3" fmla="*/ 0 h 378"/>
                <a:gd name="T4" fmla="*/ 0 w 1405"/>
                <a:gd name="T5" fmla="*/ 174 h 378"/>
                <a:gd name="T6" fmla="*/ 257 w 1405"/>
                <a:gd name="T7" fmla="*/ 378 h 378"/>
                <a:gd name="T8" fmla="*/ 1405 w 1405"/>
                <a:gd name="T9" fmla="*/ 126 h 378"/>
                <a:gd name="T10" fmla="*/ 1405 w 1405"/>
                <a:gd name="T11" fmla="*/ 126 h 378"/>
              </a:gdLst>
              <a:ahLst/>
              <a:cxnLst>
                <a:cxn ang="0">
                  <a:pos x="T0" y="T1"/>
                </a:cxn>
                <a:cxn ang="0">
                  <a:pos x="T2" y="T3"/>
                </a:cxn>
                <a:cxn ang="0">
                  <a:pos x="T4" y="T5"/>
                </a:cxn>
                <a:cxn ang="0">
                  <a:pos x="T6" y="T7"/>
                </a:cxn>
                <a:cxn ang="0">
                  <a:pos x="T8" y="T9"/>
                </a:cxn>
                <a:cxn ang="0">
                  <a:pos x="T10" y="T11"/>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a:noFill/>
            </a:ln>
            <a:extLst/>
          </p:spPr>
          <p:txBody>
            <a:bodyPr/>
            <a:lstStyle/>
            <a:p>
              <a:pPr>
                <a:defRPr/>
              </a:pPr>
              <a:endParaRPr lang="en-US">
                <a:latin typeface="Arial" charset="0"/>
              </a:endParaRPr>
            </a:p>
          </p:txBody>
        </p:sp>
        <p:sp>
          <p:nvSpPr>
            <p:cNvPr id="1042" name="Freeform 13"/>
            <p:cNvSpPr>
              <a:spLocks/>
            </p:cNvSpPr>
            <p:nvPr/>
          </p:nvSpPr>
          <p:spPr bwMode="hidden">
            <a:xfrm>
              <a:off x="5030" y="3151"/>
              <a:ext cx="728" cy="240"/>
            </a:xfrm>
            <a:custGeom>
              <a:avLst/>
              <a:gdLst>
                <a:gd name="T0" fmla="*/ 728 w 729"/>
                <a:gd name="T1" fmla="*/ 240 h 240"/>
                <a:gd name="T2" fmla="*/ 0 w 729"/>
                <a:gd name="T3" fmla="*/ 0 h 240"/>
                <a:gd name="T4" fmla="*/ 0 w 729"/>
                <a:gd name="T5" fmla="*/ 6 h 240"/>
                <a:gd name="T6" fmla="*/ 728 w 729"/>
                <a:gd name="T7" fmla="*/ 240 h 240"/>
                <a:gd name="T8" fmla="*/ 728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w="9525">
              <a:noFill/>
              <a:round/>
              <a:headEnd/>
              <a:tailEnd/>
            </a:ln>
          </p:spPr>
          <p:txBody>
            <a:bodyPr/>
            <a:lstStyle/>
            <a:p>
              <a:pPr>
                <a:defRPr/>
              </a:pPr>
              <a:endParaRPr lang="fa-IR"/>
            </a:p>
          </p:txBody>
        </p:sp>
        <p:sp>
          <p:nvSpPr>
            <p:cNvPr id="63502" name="Freeform 14"/>
            <p:cNvSpPr>
              <a:spLocks/>
            </p:cNvSpPr>
            <p:nvPr/>
          </p:nvSpPr>
          <p:spPr bwMode="hidden">
            <a:xfrm>
              <a:off x="0" y="1486"/>
              <a:ext cx="5030" cy="1671"/>
            </a:xfrm>
            <a:custGeom>
              <a:avLst/>
              <a:gdLst>
                <a:gd name="T0" fmla="*/ 0 w 5035"/>
                <a:gd name="T1" fmla="*/ 72 h 1672"/>
                <a:gd name="T2" fmla="*/ 5035 w 5035"/>
                <a:gd name="T3" fmla="*/ 1672 h 1672"/>
                <a:gd name="T4" fmla="*/ 5035 w 5035"/>
                <a:gd name="T5" fmla="*/ 1666 h 1672"/>
                <a:gd name="T6" fmla="*/ 0 w 5035"/>
                <a:gd name="T7" fmla="*/ 0 h 1672"/>
                <a:gd name="T8" fmla="*/ 0 w 5035"/>
                <a:gd name="T9" fmla="*/ 72 h 1672"/>
                <a:gd name="T10" fmla="*/ 0 w 5035"/>
                <a:gd name="T11" fmla="*/ 72 h 1672"/>
              </a:gdLst>
              <a:ahLst/>
              <a:cxnLst>
                <a:cxn ang="0">
                  <a:pos x="T0" y="T1"/>
                </a:cxn>
                <a:cxn ang="0">
                  <a:pos x="T2" y="T3"/>
                </a:cxn>
                <a:cxn ang="0">
                  <a:pos x="T4" y="T5"/>
                </a:cxn>
                <a:cxn ang="0">
                  <a:pos x="T6" y="T7"/>
                </a:cxn>
                <a:cxn ang="0">
                  <a:pos x="T8" y="T9"/>
                </a:cxn>
                <a:cxn ang="0">
                  <a:pos x="T10" y="T11"/>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a:noFill/>
            </a:ln>
            <a:extLst/>
          </p:spPr>
          <p:txBody>
            <a:bodyPr/>
            <a:lstStyle/>
            <a:p>
              <a:pPr>
                <a:defRPr/>
              </a:pPr>
              <a:endParaRPr lang="en-US">
                <a:latin typeface="Arial" charset="0"/>
              </a:endParaRPr>
            </a:p>
          </p:txBody>
        </p:sp>
        <p:sp>
          <p:nvSpPr>
            <p:cNvPr id="1044" name="Freeform 15"/>
            <p:cNvSpPr>
              <a:spLocks/>
            </p:cNvSpPr>
            <p:nvPr/>
          </p:nvSpPr>
          <p:spPr bwMode="hidden">
            <a:xfrm>
              <a:off x="5030" y="3049"/>
              <a:ext cx="728" cy="318"/>
            </a:xfrm>
            <a:custGeom>
              <a:avLst/>
              <a:gdLst>
                <a:gd name="T0" fmla="*/ 728 w 729"/>
                <a:gd name="T1" fmla="*/ 318 h 318"/>
                <a:gd name="T2" fmla="*/ 728 w 729"/>
                <a:gd name="T3" fmla="*/ 312 h 318"/>
                <a:gd name="T4" fmla="*/ 0 w 729"/>
                <a:gd name="T5" fmla="*/ 0 h 318"/>
                <a:gd name="T6" fmla="*/ 0 w 729"/>
                <a:gd name="T7" fmla="*/ 54 h 318"/>
                <a:gd name="T8" fmla="*/ 728 w 729"/>
                <a:gd name="T9" fmla="*/ 318 h 318"/>
                <a:gd name="T10" fmla="*/ 728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fa-IR"/>
            </a:p>
          </p:txBody>
        </p:sp>
        <p:sp>
          <p:nvSpPr>
            <p:cNvPr id="63504" name="Freeform 16"/>
            <p:cNvSpPr>
              <a:spLocks/>
            </p:cNvSpPr>
            <p:nvPr/>
          </p:nvSpPr>
          <p:spPr bwMode="hidden">
            <a:xfrm>
              <a:off x="0" y="916"/>
              <a:ext cx="5030" cy="2187"/>
            </a:xfrm>
            <a:custGeom>
              <a:avLst/>
              <a:gdLst>
                <a:gd name="T0" fmla="*/ 0 w 5035"/>
                <a:gd name="T1" fmla="*/ 396 h 2188"/>
                <a:gd name="T2" fmla="*/ 5035 w 5035"/>
                <a:gd name="T3" fmla="*/ 2188 h 2188"/>
                <a:gd name="T4" fmla="*/ 5035 w 5035"/>
                <a:gd name="T5" fmla="*/ 2134 h 2188"/>
                <a:gd name="T6" fmla="*/ 0 w 5035"/>
                <a:gd name="T7" fmla="*/ 0 h 2188"/>
                <a:gd name="T8" fmla="*/ 0 w 5035"/>
                <a:gd name="T9" fmla="*/ 396 h 2188"/>
                <a:gd name="T10" fmla="*/ 0 w 5035"/>
                <a:gd name="T11" fmla="*/ 396 h 2188"/>
              </a:gdLst>
              <a:ahLst/>
              <a:cxnLst>
                <a:cxn ang="0">
                  <a:pos x="T0" y="T1"/>
                </a:cxn>
                <a:cxn ang="0">
                  <a:pos x="T2" y="T3"/>
                </a:cxn>
                <a:cxn ang="0">
                  <a:pos x="T4" y="T5"/>
                </a:cxn>
                <a:cxn ang="0">
                  <a:pos x="T6" y="T7"/>
                </a:cxn>
                <a:cxn ang="0">
                  <a:pos x="T8" y="T9"/>
                </a:cxn>
                <a:cxn ang="0">
                  <a:pos x="T10" y="T11"/>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a:noFill/>
            </a:ln>
            <a:extLst/>
          </p:spPr>
          <p:txBody>
            <a:bodyPr/>
            <a:lstStyle/>
            <a:p>
              <a:pPr>
                <a:defRPr/>
              </a:pPr>
              <a:endParaRPr lang="en-US">
                <a:latin typeface="Arial" charset="0"/>
              </a:endParaRPr>
            </a:p>
          </p:txBody>
        </p:sp>
        <p:sp>
          <p:nvSpPr>
            <p:cNvPr id="63505" name="Freeform 17"/>
            <p:cNvSpPr>
              <a:spLocks/>
            </p:cNvSpPr>
            <p:nvPr/>
          </p:nvSpPr>
          <p:spPr bwMode="hidden">
            <a:xfrm>
              <a:off x="2294" y="0"/>
              <a:ext cx="3159" cy="2725"/>
            </a:xfrm>
            <a:custGeom>
              <a:avLst/>
              <a:gdLst>
                <a:gd name="T0" fmla="*/ 0 w 3163"/>
                <a:gd name="T1" fmla="*/ 0 h 2727"/>
                <a:gd name="T2" fmla="*/ 3145 w 3163"/>
                <a:gd name="T3" fmla="*/ 2727 h 2727"/>
                <a:gd name="T4" fmla="*/ 3163 w 3163"/>
                <a:gd name="T5" fmla="*/ 2704 h 2727"/>
                <a:gd name="T6" fmla="*/ 102 w 3163"/>
                <a:gd name="T7" fmla="*/ 0 h 2727"/>
                <a:gd name="T8" fmla="*/ 0 w 3163"/>
                <a:gd name="T9" fmla="*/ 0 h 2727"/>
                <a:gd name="T10" fmla="*/ 0 w 3163"/>
                <a:gd name="T11" fmla="*/ 0 h 2727"/>
              </a:gdLst>
              <a:ahLst/>
              <a:cxnLst>
                <a:cxn ang="0">
                  <a:pos x="T0" y="T1"/>
                </a:cxn>
                <a:cxn ang="0">
                  <a:pos x="T2" y="T3"/>
                </a:cxn>
                <a:cxn ang="0">
                  <a:pos x="T4" y="T5"/>
                </a:cxn>
                <a:cxn ang="0">
                  <a:pos x="T6" y="T7"/>
                </a:cxn>
                <a:cxn ang="0">
                  <a:pos x="T8" y="T9"/>
                </a:cxn>
                <a:cxn ang="0">
                  <a:pos x="T10" y="T11"/>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a:noFill/>
            </a:ln>
            <a:extLst/>
          </p:spPr>
          <p:txBody>
            <a:bodyPr/>
            <a:lstStyle/>
            <a:p>
              <a:pPr>
                <a:defRPr/>
              </a:pPr>
              <a:endParaRPr lang="en-US">
                <a:latin typeface="Arial" charset="0"/>
              </a:endParaRPr>
            </a:p>
          </p:txBody>
        </p:sp>
        <p:sp>
          <p:nvSpPr>
            <p:cNvPr id="63506" name="Freeform 18"/>
            <p:cNvSpPr>
              <a:spLocks/>
            </p:cNvSpPr>
            <p:nvPr/>
          </p:nvSpPr>
          <p:spPr bwMode="hidden">
            <a:xfrm>
              <a:off x="5435" y="2702"/>
              <a:ext cx="323" cy="299"/>
            </a:xfrm>
            <a:custGeom>
              <a:avLst/>
              <a:gdLst>
                <a:gd name="T0" fmla="*/ 323 w 323"/>
                <a:gd name="T1" fmla="*/ 299 h 299"/>
                <a:gd name="T2" fmla="*/ 323 w 323"/>
                <a:gd name="T3" fmla="*/ 263 h 299"/>
                <a:gd name="T4" fmla="*/ 18 w 323"/>
                <a:gd name="T5" fmla="*/ 0 h 299"/>
                <a:gd name="T6" fmla="*/ 0 w 323"/>
                <a:gd name="T7" fmla="*/ 23 h 299"/>
                <a:gd name="T8" fmla="*/ 323 w 323"/>
                <a:gd name="T9" fmla="*/ 299 h 299"/>
                <a:gd name="T10" fmla="*/ 323 w 323"/>
                <a:gd name="T11" fmla="*/ 299 h 299"/>
              </a:gdLst>
              <a:ahLst/>
              <a:cxnLst>
                <a:cxn ang="0">
                  <a:pos x="T0" y="T1"/>
                </a:cxn>
                <a:cxn ang="0">
                  <a:pos x="T2" y="T3"/>
                </a:cxn>
                <a:cxn ang="0">
                  <a:pos x="T4" y="T5"/>
                </a:cxn>
                <a:cxn ang="0">
                  <a:pos x="T6" y="T7"/>
                </a:cxn>
                <a:cxn ang="0">
                  <a:pos x="T8" y="T9"/>
                </a:cxn>
                <a:cxn ang="0">
                  <a:pos x="T10" y="T11"/>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a:noFill/>
            </a:ln>
            <a:extLst/>
          </p:spPr>
          <p:txBody>
            <a:bodyPr/>
            <a:lstStyle/>
            <a:p>
              <a:pPr>
                <a:defRPr/>
              </a:pPr>
              <a:endParaRPr lang="en-US">
                <a:latin typeface="Arial" charset="0"/>
              </a:endParaRPr>
            </a:p>
          </p:txBody>
        </p:sp>
        <p:sp>
          <p:nvSpPr>
            <p:cNvPr id="1048"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w="9525">
              <a:noFill/>
              <a:round/>
              <a:headEnd/>
              <a:tailEnd/>
            </a:ln>
          </p:spPr>
          <p:txBody>
            <a:bodyPr/>
            <a:lstStyle/>
            <a:p>
              <a:pPr>
                <a:defRPr/>
              </a:pPr>
              <a:endParaRPr lang="fa-IR"/>
            </a:p>
          </p:txBody>
        </p:sp>
        <p:sp>
          <p:nvSpPr>
            <p:cNvPr id="63508" name="Freeform 20"/>
            <p:cNvSpPr>
              <a:spLocks/>
            </p:cNvSpPr>
            <p:nvPr/>
          </p:nvSpPr>
          <p:spPr bwMode="hidden">
            <a:xfrm>
              <a:off x="2454" y="0"/>
              <a:ext cx="3119" cy="2678"/>
            </a:xfrm>
            <a:custGeom>
              <a:avLst/>
              <a:gdLst>
                <a:gd name="T0" fmla="*/ 0 w 3122"/>
                <a:gd name="T1" fmla="*/ 0 h 2680"/>
                <a:gd name="T2" fmla="*/ 3026 w 3122"/>
                <a:gd name="T3" fmla="*/ 2680 h 2680"/>
                <a:gd name="T4" fmla="*/ 3122 w 3122"/>
                <a:gd name="T5" fmla="*/ 2590 h 2680"/>
                <a:gd name="T6" fmla="*/ 383 w 3122"/>
                <a:gd name="T7" fmla="*/ 0 h 2680"/>
                <a:gd name="T8" fmla="*/ 0 w 3122"/>
                <a:gd name="T9" fmla="*/ 0 h 2680"/>
                <a:gd name="T10" fmla="*/ 0 w 3122"/>
                <a:gd name="T11" fmla="*/ 0 h 2680"/>
              </a:gdLst>
              <a:ahLst/>
              <a:cxnLst>
                <a:cxn ang="0">
                  <a:pos x="T0" y="T1"/>
                </a:cxn>
                <a:cxn ang="0">
                  <a:pos x="T2" y="T3"/>
                </a:cxn>
                <a:cxn ang="0">
                  <a:pos x="T4" y="T5"/>
                </a:cxn>
                <a:cxn ang="0">
                  <a:pos x="T6" y="T7"/>
                </a:cxn>
                <a:cxn ang="0">
                  <a:pos x="T8" y="T9"/>
                </a:cxn>
                <a:cxn ang="0">
                  <a:pos x="T10" y="T11"/>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a:noFill/>
            </a:ln>
            <a:extLst/>
          </p:spPr>
          <p:txBody>
            <a:bodyPr/>
            <a:lstStyle/>
            <a:p>
              <a:pPr>
                <a:defRPr/>
              </a:pPr>
              <a:endParaRPr lang="en-US">
                <a:latin typeface="Arial" charset="0"/>
              </a:endParaRPr>
            </a:p>
          </p:txBody>
        </p:sp>
        <p:sp>
          <p:nvSpPr>
            <p:cNvPr id="1050"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w="9525">
              <a:noFill/>
              <a:round/>
              <a:headEnd/>
              <a:tailEnd/>
            </a:ln>
          </p:spPr>
          <p:txBody>
            <a:bodyPr/>
            <a:lstStyle/>
            <a:p>
              <a:pPr>
                <a:defRPr/>
              </a:pPr>
              <a:endParaRPr lang="fa-IR"/>
            </a:p>
          </p:txBody>
        </p:sp>
        <p:sp>
          <p:nvSpPr>
            <p:cNvPr id="63510" name="Freeform 22"/>
            <p:cNvSpPr>
              <a:spLocks/>
            </p:cNvSpPr>
            <p:nvPr/>
          </p:nvSpPr>
          <p:spPr bwMode="hidden">
            <a:xfrm>
              <a:off x="3112" y="0"/>
              <a:ext cx="2514" cy="2534"/>
            </a:xfrm>
            <a:custGeom>
              <a:avLst/>
              <a:gdLst>
                <a:gd name="T0" fmla="*/ 0 w 2517"/>
                <a:gd name="T1" fmla="*/ 0 h 2536"/>
                <a:gd name="T2" fmla="*/ 2517 w 2517"/>
                <a:gd name="T3" fmla="*/ 2536 h 2536"/>
                <a:gd name="T4" fmla="*/ 2517 w 2517"/>
                <a:gd name="T5" fmla="*/ 2536 h 2536"/>
                <a:gd name="T6" fmla="*/ 66 w 2517"/>
                <a:gd name="T7" fmla="*/ 0 h 2536"/>
                <a:gd name="T8" fmla="*/ 0 w 2517"/>
                <a:gd name="T9" fmla="*/ 0 h 2536"/>
                <a:gd name="T10" fmla="*/ 0 w 2517"/>
                <a:gd name="T11" fmla="*/ 0 h 2536"/>
              </a:gdLst>
              <a:ahLst/>
              <a:cxnLst>
                <a:cxn ang="0">
                  <a:pos x="T0" y="T1"/>
                </a:cxn>
                <a:cxn ang="0">
                  <a:pos x="T2" y="T3"/>
                </a:cxn>
                <a:cxn ang="0">
                  <a:pos x="T4" y="T5"/>
                </a:cxn>
                <a:cxn ang="0">
                  <a:pos x="T6" y="T7"/>
                </a:cxn>
                <a:cxn ang="0">
                  <a:pos x="T8" y="T9"/>
                </a:cxn>
                <a:cxn ang="0">
                  <a:pos x="T10" y="T11"/>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a:noFill/>
            </a:ln>
            <a:extLst/>
          </p:spPr>
          <p:txBody>
            <a:bodyPr/>
            <a:lstStyle/>
            <a:p>
              <a:pPr>
                <a:defRPr/>
              </a:pPr>
              <a:endParaRPr lang="en-US">
                <a:latin typeface="Arial" charset="0"/>
              </a:endParaRPr>
            </a:p>
          </p:txBody>
        </p:sp>
        <p:sp>
          <p:nvSpPr>
            <p:cNvPr id="63511" name="Freeform 23"/>
            <p:cNvSpPr>
              <a:spLocks/>
            </p:cNvSpPr>
            <p:nvPr/>
          </p:nvSpPr>
          <p:spPr bwMode="hidden">
            <a:xfrm>
              <a:off x="3488" y="0"/>
              <a:ext cx="2198" cy="2480"/>
            </a:xfrm>
            <a:custGeom>
              <a:avLst/>
              <a:gdLst>
                <a:gd name="T0" fmla="*/ 0 w 2200"/>
                <a:gd name="T1" fmla="*/ 0 h 2482"/>
                <a:gd name="T2" fmla="*/ 2188 w 2200"/>
                <a:gd name="T3" fmla="*/ 2482 h 2482"/>
                <a:gd name="T4" fmla="*/ 2200 w 2200"/>
                <a:gd name="T5" fmla="*/ 2476 h 2482"/>
                <a:gd name="T6" fmla="*/ 317 w 2200"/>
                <a:gd name="T7" fmla="*/ 0 h 2482"/>
                <a:gd name="T8" fmla="*/ 0 w 2200"/>
                <a:gd name="T9" fmla="*/ 0 h 2482"/>
                <a:gd name="T10" fmla="*/ 0 w 2200"/>
                <a:gd name="T11" fmla="*/ 0 h 2482"/>
              </a:gdLst>
              <a:ahLst/>
              <a:cxnLst>
                <a:cxn ang="0">
                  <a:pos x="T0" y="T1"/>
                </a:cxn>
                <a:cxn ang="0">
                  <a:pos x="T2" y="T3"/>
                </a:cxn>
                <a:cxn ang="0">
                  <a:pos x="T4" y="T5"/>
                </a:cxn>
                <a:cxn ang="0">
                  <a:pos x="T6" y="T7"/>
                </a:cxn>
                <a:cxn ang="0">
                  <a:pos x="T8" y="T9"/>
                </a:cxn>
                <a:cxn ang="0">
                  <a:pos x="T10" y="T11"/>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a:noFill/>
            </a:ln>
            <a:effectLst/>
            <a:extLst/>
          </p:spPr>
          <p:txBody>
            <a:bodyPr/>
            <a:lstStyle/>
            <a:p>
              <a:pPr>
                <a:defRPr/>
              </a:pPr>
              <a:endParaRPr lang="en-US">
                <a:latin typeface="Arial" charset="0"/>
              </a:endParaRPr>
            </a:p>
          </p:txBody>
        </p:sp>
        <p:sp>
          <p:nvSpPr>
            <p:cNvPr id="63512" name="Freeform 24"/>
            <p:cNvSpPr>
              <a:spLocks/>
            </p:cNvSpPr>
            <p:nvPr/>
          </p:nvSpPr>
          <p:spPr bwMode="hidden">
            <a:xfrm>
              <a:off x="5674" y="2474"/>
              <a:ext cx="84" cy="96"/>
            </a:xfrm>
            <a:custGeom>
              <a:avLst/>
              <a:gdLst>
                <a:gd name="T0" fmla="*/ 84 w 84"/>
                <a:gd name="T1" fmla="*/ 96 h 96"/>
                <a:gd name="T2" fmla="*/ 84 w 84"/>
                <a:gd name="T3" fmla="*/ 90 h 96"/>
                <a:gd name="T4" fmla="*/ 12 w 84"/>
                <a:gd name="T5" fmla="*/ 0 h 96"/>
                <a:gd name="T6" fmla="*/ 0 w 84"/>
                <a:gd name="T7" fmla="*/ 6 h 96"/>
                <a:gd name="T8" fmla="*/ 84 w 84"/>
                <a:gd name="T9" fmla="*/ 96 h 96"/>
                <a:gd name="T10" fmla="*/ 84 w 84"/>
                <a:gd name="T11" fmla="*/ 96 h 96"/>
              </a:gdLst>
              <a:ahLst/>
              <a:cxnLst>
                <a:cxn ang="0">
                  <a:pos x="T0" y="T1"/>
                </a:cxn>
                <a:cxn ang="0">
                  <a:pos x="T2" y="T3"/>
                </a:cxn>
                <a:cxn ang="0">
                  <a:pos x="T4" y="T5"/>
                </a:cxn>
                <a:cxn ang="0">
                  <a:pos x="T6" y="T7"/>
                </a:cxn>
                <a:cxn ang="0">
                  <a:pos x="T8" y="T9"/>
                </a:cxn>
                <a:cxn ang="0">
                  <a:pos x="T10" y="T11"/>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a:noFill/>
            </a:ln>
            <a:extLst/>
          </p:spPr>
          <p:txBody>
            <a:bodyPr/>
            <a:lstStyle/>
            <a:p>
              <a:pPr>
                <a:defRPr/>
              </a:pPr>
              <a:endParaRPr lang="en-US">
                <a:latin typeface="Arial" charset="0"/>
              </a:endParaRPr>
            </a:p>
          </p:txBody>
        </p:sp>
        <p:sp>
          <p:nvSpPr>
            <p:cNvPr id="1054"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w="9525">
              <a:noFill/>
              <a:round/>
              <a:headEnd/>
              <a:tailEnd/>
            </a:ln>
          </p:spPr>
          <p:txBody>
            <a:bodyPr/>
            <a:lstStyle/>
            <a:p>
              <a:pPr>
                <a:defRPr/>
              </a:pPr>
              <a:endParaRPr lang="fa-IR"/>
            </a:p>
          </p:txBody>
        </p:sp>
        <p:sp>
          <p:nvSpPr>
            <p:cNvPr id="63514" name="Freeform 26"/>
            <p:cNvSpPr>
              <a:spLocks/>
            </p:cNvSpPr>
            <p:nvPr/>
          </p:nvSpPr>
          <p:spPr bwMode="hidden">
            <a:xfrm>
              <a:off x="5107" y="0"/>
              <a:ext cx="573" cy="1042"/>
            </a:xfrm>
            <a:custGeom>
              <a:avLst/>
              <a:gdLst>
                <a:gd name="T0" fmla="*/ 0 w 574"/>
                <a:gd name="T1" fmla="*/ 0 h 1043"/>
                <a:gd name="T2" fmla="*/ 497 w 574"/>
                <a:gd name="T3" fmla="*/ 1043 h 1043"/>
                <a:gd name="T4" fmla="*/ 574 w 574"/>
                <a:gd name="T5" fmla="*/ 851 h 1043"/>
                <a:gd name="T6" fmla="*/ 251 w 574"/>
                <a:gd name="T7" fmla="*/ 0 h 1043"/>
                <a:gd name="T8" fmla="*/ 0 w 574"/>
                <a:gd name="T9" fmla="*/ 0 h 1043"/>
                <a:gd name="T10" fmla="*/ 0 w 574"/>
                <a:gd name="T11" fmla="*/ 0 h 1043"/>
              </a:gdLst>
              <a:ahLst/>
              <a:cxnLst>
                <a:cxn ang="0">
                  <a:pos x="T0" y="T1"/>
                </a:cxn>
                <a:cxn ang="0">
                  <a:pos x="T2" y="T3"/>
                </a:cxn>
                <a:cxn ang="0">
                  <a:pos x="T4" y="T5"/>
                </a:cxn>
                <a:cxn ang="0">
                  <a:pos x="T6" y="T7"/>
                </a:cxn>
                <a:cxn ang="0">
                  <a:pos x="T8" y="T9"/>
                </a:cxn>
                <a:cxn ang="0">
                  <a:pos x="T10" y="T11"/>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a:noFill/>
            </a:ln>
            <a:extLst/>
          </p:spPr>
          <p:txBody>
            <a:bodyPr/>
            <a:lstStyle/>
            <a:p>
              <a:pPr>
                <a:defRPr/>
              </a:pPr>
              <a:endParaRPr lang="en-US">
                <a:latin typeface="Arial" charset="0"/>
              </a:endParaRPr>
            </a:p>
          </p:txBody>
        </p:sp>
        <p:sp>
          <p:nvSpPr>
            <p:cNvPr id="63515" name="Freeform 27"/>
            <p:cNvSpPr>
              <a:spLocks/>
            </p:cNvSpPr>
            <p:nvPr/>
          </p:nvSpPr>
          <p:spPr bwMode="hidden">
            <a:xfrm>
              <a:off x="5411" y="0"/>
              <a:ext cx="341" cy="796"/>
            </a:xfrm>
            <a:custGeom>
              <a:avLst/>
              <a:gdLst>
                <a:gd name="T0" fmla="*/ 144 w 341"/>
                <a:gd name="T1" fmla="*/ 0 h 797"/>
                <a:gd name="T2" fmla="*/ 0 w 341"/>
                <a:gd name="T3" fmla="*/ 0 h 797"/>
                <a:gd name="T4" fmla="*/ 287 w 341"/>
                <a:gd name="T5" fmla="*/ 797 h 797"/>
                <a:gd name="T6" fmla="*/ 341 w 341"/>
                <a:gd name="T7" fmla="*/ 653 h 797"/>
                <a:gd name="T8" fmla="*/ 144 w 341"/>
                <a:gd name="T9" fmla="*/ 0 h 797"/>
                <a:gd name="T10" fmla="*/ 144 w 341"/>
                <a:gd name="T11" fmla="*/ 0 h 797"/>
              </a:gdLst>
              <a:ahLst/>
              <a:cxnLst>
                <a:cxn ang="0">
                  <a:pos x="T0" y="T1"/>
                </a:cxn>
                <a:cxn ang="0">
                  <a:pos x="T2" y="T3"/>
                </a:cxn>
                <a:cxn ang="0">
                  <a:pos x="T4" y="T5"/>
                </a:cxn>
                <a:cxn ang="0">
                  <a:pos x="T6" y="T7"/>
                </a:cxn>
                <a:cxn ang="0">
                  <a:pos x="T8" y="T9"/>
                </a:cxn>
                <a:cxn ang="0">
                  <a:pos x="T10" y="T11"/>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a:noFill/>
            </a:ln>
            <a:extLst/>
          </p:spPr>
          <p:txBody>
            <a:bodyPr/>
            <a:lstStyle/>
            <a:p>
              <a:pPr>
                <a:defRPr/>
              </a:pPr>
              <a:endParaRPr lang="en-US">
                <a:latin typeface="Arial" charset="0"/>
              </a:endParaRPr>
            </a:p>
          </p:txBody>
        </p:sp>
        <p:sp>
          <p:nvSpPr>
            <p:cNvPr id="1057" name="Freeform 28"/>
            <p:cNvSpPr>
              <a:spLocks/>
            </p:cNvSpPr>
            <p:nvPr/>
          </p:nvSpPr>
          <p:spPr bwMode="hidden">
            <a:xfrm>
              <a:off x="5698" y="653"/>
              <a:ext cx="60" cy="311"/>
            </a:xfrm>
            <a:custGeom>
              <a:avLst/>
              <a:gdLst>
                <a:gd name="T0" fmla="*/ 0 w 60"/>
                <a:gd name="T1" fmla="*/ 144 h 312"/>
                <a:gd name="T2" fmla="*/ 60 w 60"/>
                <a:gd name="T3" fmla="*/ 311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w="9525">
              <a:noFill/>
              <a:round/>
              <a:headEnd/>
              <a:tailEnd/>
            </a:ln>
          </p:spPr>
          <p:txBody>
            <a:bodyPr/>
            <a:lstStyle/>
            <a:p>
              <a:pPr>
                <a:defRPr/>
              </a:pPr>
              <a:endParaRPr lang="fa-IR"/>
            </a:p>
          </p:txBody>
        </p:sp>
        <p:sp>
          <p:nvSpPr>
            <p:cNvPr id="63517" name="Freeform 29"/>
            <p:cNvSpPr>
              <a:spLocks/>
            </p:cNvSpPr>
            <p:nvPr/>
          </p:nvSpPr>
          <p:spPr bwMode="hidden">
            <a:xfrm>
              <a:off x="2" y="1601"/>
              <a:ext cx="5752" cy="1864"/>
            </a:xfrm>
            <a:custGeom>
              <a:avLst/>
              <a:gdLst>
                <a:gd name="T0" fmla="*/ 0 w 5740"/>
                <a:gd name="T1" fmla="*/ 371 h 1864"/>
                <a:gd name="T2" fmla="*/ 5740 w 5740"/>
                <a:gd name="T3" fmla="*/ 1864 h 1864"/>
                <a:gd name="T4" fmla="*/ 5740 w 5740"/>
                <a:gd name="T5" fmla="*/ 1834 h 1864"/>
                <a:gd name="T6" fmla="*/ 0 w 5740"/>
                <a:gd name="T7" fmla="*/ 0 h 1864"/>
                <a:gd name="T8" fmla="*/ 0 w 5740"/>
                <a:gd name="T9" fmla="*/ 371 h 1864"/>
                <a:gd name="T10" fmla="*/ 0 w 5740"/>
                <a:gd name="T11" fmla="*/ 371 h 1864"/>
              </a:gdLst>
              <a:ahLst/>
              <a:cxnLst>
                <a:cxn ang="0">
                  <a:pos x="T0" y="T1"/>
                </a:cxn>
                <a:cxn ang="0">
                  <a:pos x="T2" y="T3"/>
                </a:cxn>
                <a:cxn ang="0">
                  <a:pos x="T4" y="T5"/>
                </a:cxn>
                <a:cxn ang="0">
                  <a:pos x="T6" y="T7"/>
                </a:cxn>
                <a:cxn ang="0">
                  <a:pos x="T8" y="T9"/>
                </a:cxn>
                <a:cxn ang="0">
                  <a:pos x="T10" y="T1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a:noFill/>
            </a:ln>
            <a:extLst/>
          </p:spPr>
          <p:txBody>
            <a:bodyPr/>
            <a:lstStyle/>
            <a:p>
              <a:pPr>
                <a:defRPr/>
              </a:pPr>
              <a:endParaRPr lang="en-US">
                <a:latin typeface="Arial" charset="0"/>
              </a:endParaRPr>
            </a:p>
          </p:txBody>
        </p:sp>
        <p:sp>
          <p:nvSpPr>
            <p:cNvPr id="1059"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w="9525">
              <a:noFill/>
              <a:round/>
              <a:headEnd/>
              <a:tailEnd/>
            </a:ln>
          </p:spPr>
          <p:txBody>
            <a:bodyPr/>
            <a:lstStyle/>
            <a:p>
              <a:pPr>
                <a:defRPr/>
              </a:pPr>
              <a:endParaRPr lang="fa-IR"/>
            </a:p>
          </p:txBody>
        </p:sp>
        <p:sp>
          <p:nvSpPr>
            <p:cNvPr id="63519" name="Freeform 31"/>
            <p:cNvSpPr>
              <a:spLocks/>
            </p:cNvSpPr>
            <p:nvPr/>
          </p:nvSpPr>
          <p:spPr bwMode="hidden">
            <a:xfrm>
              <a:off x="2" y="2152"/>
              <a:ext cx="5752" cy="1337"/>
            </a:xfrm>
            <a:custGeom>
              <a:avLst/>
              <a:gdLst>
                <a:gd name="T0" fmla="*/ 0 w 5740"/>
                <a:gd name="T1" fmla="*/ 366 h 1337"/>
                <a:gd name="T2" fmla="*/ 5740 w 5740"/>
                <a:gd name="T3" fmla="*/ 1337 h 1337"/>
                <a:gd name="T4" fmla="*/ 5740 w 5740"/>
                <a:gd name="T5" fmla="*/ 1331 h 1337"/>
                <a:gd name="T6" fmla="*/ 0 w 5740"/>
                <a:gd name="T7" fmla="*/ 0 h 1337"/>
                <a:gd name="T8" fmla="*/ 0 w 5740"/>
                <a:gd name="T9" fmla="*/ 366 h 1337"/>
                <a:gd name="T10" fmla="*/ 0 w 5740"/>
                <a:gd name="T11" fmla="*/ 366 h 1337"/>
              </a:gdLst>
              <a:ahLst/>
              <a:cxnLst>
                <a:cxn ang="0">
                  <a:pos x="T0" y="T1"/>
                </a:cxn>
                <a:cxn ang="0">
                  <a:pos x="T2" y="T3"/>
                </a:cxn>
                <a:cxn ang="0">
                  <a:pos x="T4" y="T5"/>
                </a:cxn>
                <a:cxn ang="0">
                  <a:pos x="T6" y="T7"/>
                </a:cxn>
                <a:cxn ang="0">
                  <a:pos x="T8" y="T9"/>
                </a:cxn>
                <a:cxn ang="0">
                  <a:pos x="T10" y="T11"/>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a:noFill/>
            </a:ln>
            <a:extLst/>
          </p:spPr>
          <p:txBody>
            <a:bodyPr/>
            <a:lstStyle/>
            <a:p>
              <a:pPr>
                <a:defRPr/>
              </a:pPr>
              <a:endParaRPr lang="en-US">
                <a:latin typeface="Arial" charset="0"/>
              </a:endParaRPr>
            </a:p>
          </p:txBody>
        </p:sp>
        <p:sp>
          <p:nvSpPr>
            <p:cNvPr id="63520" name="Freeform 32"/>
            <p:cNvSpPr>
              <a:spLocks/>
            </p:cNvSpPr>
            <p:nvPr/>
          </p:nvSpPr>
          <p:spPr bwMode="hidden">
            <a:xfrm>
              <a:off x="2" y="3177"/>
              <a:ext cx="5752" cy="414"/>
            </a:xfrm>
            <a:custGeom>
              <a:avLst/>
              <a:gdLst>
                <a:gd name="T0" fmla="*/ 0 w 5740"/>
                <a:gd name="T1" fmla="*/ 48 h 414"/>
                <a:gd name="T2" fmla="*/ 5740 w 5740"/>
                <a:gd name="T3" fmla="*/ 414 h 414"/>
                <a:gd name="T4" fmla="*/ 5740 w 5740"/>
                <a:gd name="T5" fmla="*/ 402 h 414"/>
                <a:gd name="T6" fmla="*/ 0 w 5740"/>
                <a:gd name="T7" fmla="*/ 0 h 414"/>
                <a:gd name="T8" fmla="*/ 0 w 5740"/>
                <a:gd name="T9" fmla="*/ 48 h 414"/>
                <a:gd name="T10" fmla="*/ 0 w 5740"/>
                <a:gd name="T11" fmla="*/ 48 h 414"/>
              </a:gdLst>
              <a:ahLst/>
              <a:cxnLst>
                <a:cxn ang="0">
                  <a:pos x="T0" y="T1"/>
                </a:cxn>
                <a:cxn ang="0">
                  <a:pos x="T2" y="T3"/>
                </a:cxn>
                <a:cxn ang="0">
                  <a:pos x="T4" y="T5"/>
                </a:cxn>
                <a:cxn ang="0">
                  <a:pos x="T6" y="T7"/>
                </a:cxn>
                <a:cxn ang="0">
                  <a:pos x="T8" y="T9"/>
                </a:cxn>
                <a:cxn ang="0">
                  <a:pos x="T10" y="T11"/>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a:noFill/>
            </a:ln>
            <a:extLst/>
          </p:spPr>
          <p:txBody>
            <a:bodyPr/>
            <a:lstStyle/>
            <a:p>
              <a:pPr>
                <a:defRPr/>
              </a:pPr>
              <a:endParaRPr lang="en-US">
                <a:latin typeface="Arial" charset="0"/>
              </a:endParaRPr>
            </a:p>
          </p:txBody>
        </p:sp>
        <p:sp>
          <p:nvSpPr>
            <p:cNvPr id="63521" name="Freeform 33"/>
            <p:cNvSpPr>
              <a:spLocks/>
            </p:cNvSpPr>
            <p:nvPr/>
          </p:nvSpPr>
          <p:spPr bwMode="hidden">
            <a:xfrm>
              <a:off x="1297" y="0"/>
              <a:ext cx="4457" cy="3177"/>
            </a:xfrm>
            <a:custGeom>
              <a:avLst/>
              <a:gdLst>
                <a:gd name="T0" fmla="*/ 0 w 4448"/>
                <a:gd name="T1" fmla="*/ 0 h 3177"/>
                <a:gd name="T2" fmla="*/ 4448 w 4448"/>
                <a:gd name="T3" fmla="*/ 3177 h 3177"/>
                <a:gd name="T4" fmla="*/ 4448 w 4448"/>
                <a:gd name="T5" fmla="*/ 3153 h 3177"/>
                <a:gd name="T6" fmla="*/ 125 w 4448"/>
                <a:gd name="T7" fmla="*/ 0 h 3177"/>
                <a:gd name="T8" fmla="*/ 0 w 4448"/>
                <a:gd name="T9" fmla="*/ 0 h 3177"/>
                <a:gd name="T10" fmla="*/ 0 w 4448"/>
                <a:gd name="T11" fmla="*/ 0 h 3177"/>
              </a:gdLst>
              <a:ahLst/>
              <a:cxnLst>
                <a:cxn ang="0">
                  <a:pos x="T0" y="T1"/>
                </a:cxn>
                <a:cxn ang="0">
                  <a:pos x="T2" y="T3"/>
                </a:cxn>
                <a:cxn ang="0">
                  <a:pos x="T4" y="T5"/>
                </a:cxn>
                <a:cxn ang="0">
                  <a:pos x="T6" y="T7"/>
                </a:cxn>
                <a:cxn ang="0">
                  <a:pos x="T8" y="T9"/>
                </a:cxn>
                <a:cxn ang="0">
                  <a:pos x="T10" y="T11"/>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a:noFill/>
            </a:ln>
            <a:extLst/>
          </p:spPr>
          <p:txBody>
            <a:bodyPr/>
            <a:lstStyle/>
            <a:p>
              <a:pPr>
                <a:defRPr/>
              </a:pPr>
              <a:endParaRPr lang="en-US">
                <a:latin typeface="Arial" charset="0"/>
              </a:endParaRPr>
            </a:p>
          </p:txBody>
        </p:sp>
        <p:sp>
          <p:nvSpPr>
            <p:cNvPr id="63522" name="Freeform 34"/>
            <p:cNvSpPr>
              <a:spLocks/>
            </p:cNvSpPr>
            <p:nvPr/>
          </p:nvSpPr>
          <p:spPr bwMode="hidden">
            <a:xfrm>
              <a:off x="3321" y="0"/>
              <a:ext cx="2433" cy="2614"/>
            </a:xfrm>
            <a:custGeom>
              <a:avLst/>
              <a:gdLst>
                <a:gd name="T0" fmla="*/ 0 w 2428"/>
                <a:gd name="T1" fmla="*/ 0 h 2614"/>
                <a:gd name="T2" fmla="*/ 2428 w 2428"/>
                <a:gd name="T3" fmla="*/ 2614 h 2614"/>
                <a:gd name="T4" fmla="*/ 2428 w 2428"/>
                <a:gd name="T5" fmla="*/ 2608 h 2614"/>
                <a:gd name="T6" fmla="*/ 66 w 2428"/>
                <a:gd name="T7" fmla="*/ 0 h 2614"/>
                <a:gd name="T8" fmla="*/ 0 w 2428"/>
                <a:gd name="T9" fmla="*/ 0 h 2614"/>
                <a:gd name="T10" fmla="*/ 0 w 2428"/>
                <a:gd name="T11" fmla="*/ 0 h 2614"/>
              </a:gdLst>
              <a:ahLst/>
              <a:cxnLst>
                <a:cxn ang="0">
                  <a:pos x="T0" y="T1"/>
                </a:cxn>
                <a:cxn ang="0">
                  <a:pos x="T2" y="T3"/>
                </a:cxn>
                <a:cxn ang="0">
                  <a:pos x="T4" y="T5"/>
                </a:cxn>
                <a:cxn ang="0">
                  <a:pos x="T6" y="T7"/>
                </a:cxn>
                <a:cxn ang="0">
                  <a:pos x="T8" y="T9"/>
                </a:cxn>
                <a:cxn ang="0">
                  <a:pos x="T10" y="T11"/>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a:noFill/>
            </a:ln>
            <a:extLst/>
          </p:spPr>
          <p:txBody>
            <a:bodyPr/>
            <a:lstStyle/>
            <a:p>
              <a:pPr>
                <a:defRPr/>
              </a:pPr>
              <a:endParaRPr lang="en-US">
                <a:latin typeface="Arial" charset="0"/>
              </a:endParaRPr>
            </a:p>
          </p:txBody>
        </p:sp>
        <p:sp>
          <p:nvSpPr>
            <p:cNvPr id="63523" name="Freeform 35"/>
            <p:cNvSpPr>
              <a:spLocks/>
            </p:cNvSpPr>
            <p:nvPr/>
          </p:nvSpPr>
          <p:spPr bwMode="hidden">
            <a:xfrm>
              <a:off x="3950" y="0"/>
              <a:ext cx="1804" cy="2464"/>
            </a:xfrm>
            <a:custGeom>
              <a:avLst/>
              <a:gdLst>
                <a:gd name="T0" fmla="*/ 485 w 1800"/>
                <a:gd name="T1" fmla="*/ 0 h 2464"/>
                <a:gd name="T2" fmla="*/ 0 w 1800"/>
                <a:gd name="T3" fmla="*/ 0 h 2464"/>
                <a:gd name="T4" fmla="*/ 1800 w 1800"/>
                <a:gd name="T5" fmla="*/ 2464 h 2464"/>
                <a:gd name="T6" fmla="*/ 1800 w 1800"/>
                <a:gd name="T7" fmla="*/ 2248 h 2464"/>
                <a:gd name="T8" fmla="*/ 1794 w 1800"/>
                <a:gd name="T9" fmla="*/ 2248 h 2464"/>
                <a:gd name="T10" fmla="*/ 485 w 1800"/>
                <a:gd name="T11" fmla="*/ 0 h 2464"/>
                <a:gd name="T12" fmla="*/ 485 w 1800"/>
                <a:gd name="T13" fmla="*/ 0 h 2464"/>
              </a:gdLst>
              <a:ahLst/>
              <a:cxnLst>
                <a:cxn ang="0">
                  <a:pos x="T0" y="T1"/>
                </a:cxn>
                <a:cxn ang="0">
                  <a:pos x="T2" y="T3"/>
                </a:cxn>
                <a:cxn ang="0">
                  <a:pos x="T4" y="T5"/>
                </a:cxn>
                <a:cxn ang="0">
                  <a:pos x="T6" y="T7"/>
                </a:cxn>
                <a:cxn ang="0">
                  <a:pos x="T8" y="T9"/>
                </a:cxn>
                <a:cxn ang="0">
                  <a:pos x="T10" y="T11"/>
                </a:cxn>
                <a:cxn ang="0">
                  <a:pos x="T12" y="T13"/>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a:noFill/>
            </a:ln>
            <a:extLst/>
          </p:spPr>
          <p:txBody>
            <a:bodyPr/>
            <a:lstStyle/>
            <a:p>
              <a:pPr>
                <a:defRPr/>
              </a:pPr>
              <a:endParaRPr lang="en-US">
                <a:latin typeface="Arial" charset="0"/>
              </a:endParaRPr>
            </a:p>
          </p:txBody>
        </p:sp>
        <p:sp>
          <p:nvSpPr>
            <p:cNvPr id="63524" name="Freeform 36"/>
            <p:cNvSpPr>
              <a:spLocks/>
            </p:cNvSpPr>
            <p:nvPr/>
          </p:nvSpPr>
          <p:spPr bwMode="hidden">
            <a:xfrm>
              <a:off x="4519" y="0"/>
              <a:ext cx="1235" cy="2074"/>
            </a:xfrm>
            <a:custGeom>
              <a:avLst/>
              <a:gdLst>
                <a:gd name="T0" fmla="*/ 0 w 1232"/>
                <a:gd name="T1" fmla="*/ 0 h 2074"/>
                <a:gd name="T2" fmla="*/ 1232 w 1232"/>
                <a:gd name="T3" fmla="*/ 2074 h 2074"/>
                <a:gd name="T4" fmla="*/ 1232 w 1232"/>
                <a:gd name="T5" fmla="*/ 2038 h 2074"/>
                <a:gd name="T6" fmla="*/ 42 w 1232"/>
                <a:gd name="T7" fmla="*/ 0 h 2074"/>
                <a:gd name="T8" fmla="*/ 0 w 1232"/>
                <a:gd name="T9" fmla="*/ 0 h 2074"/>
                <a:gd name="T10" fmla="*/ 0 w 1232"/>
                <a:gd name="T11" fmla="*/ 0 h 2074"/>
              </a:gdLst>
              <a:ahLst/>
              <a:cxnLst>
                <a:cxn ang="0">
                  <a:pos x="T0" y="T1"/>
                </a:cxn>
                <a:cxn ang="0">
                  <a:pos x="T2" y="T3"/>
                </a:cxn>
                <a:cxn ang="0">
                  <a:pos x="T4" y="T5"/>
                </a:cxn>
                <a:cxn ang="0">
                  <a:pos x="T6" y="T7"/>
                </a:cxn>
                <a:cxn ang="0">
                  <a:pos x="T8" y="T9"/>
                </a:cxn>
                <a:cxn ang="0">
                  <a:pos x="T10" y="T11"/>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a:noFill/>
            </a:ln>
            <a:extLst/>
          </p:spPr>
          <p:txBody>
            <a:bodyPr/>
            <a:lstStyle/>
            <a:p>
              <a:pPr>
                <a:defRPr/>
              </a:pPr>
              <a:endParaRPr lang="en-US">
                <a:latin typeface="Arial" charset="0"/>
              </a:endParaRPr>
            </a:p>
          </p:txBody>
        </p:sp>
        <p:sp>
          <p:nvSpPr>
            <p:cNvPr id="63525" name="Freeform 37"/>
            <p:cNvSpPr>
              <a:spLocks/>
            </p:cNvSpPr>
            <p:nvPr/>
          </p:nvSpPr>
          <p:spPr bwMode="hidden">
            <a:xfrm>
              <a:off x="4694" y="0"/>
              <a:ext cx="1060" cy="1936"/>
            </a:xfrm>
            <a:custGeom>
              <a:avLst/>
              <a:gdLst>
                <a:gd name="T0" fmla="*/ 0 w 1058"/>
                <a:gd name="T1" fmla="*/ 0 h 1936"/>
                <a:gd name="T2" fmla="*/ 1058 w 1058"/>
                <a:gd name="T3" fmla="*/ 1936 h 1936"/>
                <a:gd name="T4" fmla="*/ 1058 w 1058"/>
                <a:gd name="T5" fmla="*/ 1930 h 1936"/>
                <a:gd name="T6" fmla="*/ 54 w 1058"/>
                <a:gd name="T7" fmla="*/ 0 h 1936"/>
                <a:gd name="T8" fmla="*/ 0 w 1058"/>
                <a:gd name="T9" fmla="*/ 0 h 1936"/>
                <a:gd name="T10" fmla="*/ 0 w 1058"/>
                <a:gd name="T11" fmla="*/ 0 h 1936"/>
              </a:gdLst>
              <a:ahLst/>
              <a:cxnLst>
                <a:cxn ang="0">
                  <a:pos x="T0" y="T1"/>
                </a:cxn>
                <a:cxn ang="0">
                  <a:pos x="T2" y="T3"/>
                </a:cxn>
                <a:cxn ang="0">
                  <a:pos x="T4" y="T5"/>
                </a:cxn>
                <a:cxn ang="0">
                  <a:pos x="T6" y="T7"/>
                </a:cxn>
                <a:cxn ang="0">
                  <a:pos x="T8" y="T9"/>
                </a:cxn>
                <a:cxn ang="0">
                  <a:pos x="T10" y="T11"/>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a:noFill/>
            </a:ln>
            <a:extLst/>
          </p:spPr>
          <p:txBody>
            <a:bodyPr/>
            <a:lstStyle/>
            <a:p>
              <a:pPr>
                <a:defRPr/>
              </a:pPr>
              <a:endParaRPr lang="en-US">
                <a:latin typeface="Arial" charset="0"/>
              </a:endParaRPr>
            </a:p>
          </p:txBody>
        </p:sp>
        <p:sp>
          <p:nvSpPr>
            <p:cNvPr id="63526" name="Freeform 38"/>
            <p:cNvSpPr>
              <a:spLocks/>
            </p:cNvSpPr>
            <p:nvPr/>
          </p:nvSpPr>
          <p:spPr bwMode="hidden">
            <a:xfrm>
              <a:off x="4981" y="0"/>
              <a:ext cx="773" cy="1487"/>
            </a:xfrm>
            <a:custGeom>
              <a:avLst/>
              <a:gdLst>
                <a:gd name="T0" fmla="*/ 771 w 771"/>
                <a:gd name="T1" fmla="*/ 1433 h 1487"/>
                <a:gd name="T2" fmla="*/ 42 w 771"/>
                <a:gd name="T3" fmla="*/ 0 h 1487"/>
                <a:gd name="T4" fmla="*/ 0 w 771"/>
                <a:gd name="T5" fmla="*/ 0 h 1487"/>
                <a:gd name="T6" fmla="*/ 771 w 771"/>
                <a:gd name="T7" fmla="*/ 1487 h 1487"/>
                <a:gd name="T8" fmla="*/ 771 w 771"/>
                <a:gd name="T9" fmla="*/ 1433 h 1487"/>
                <a:gd name="T10" fmla="*/ 771 w 771"/>
                <a:gd name="T11" fmla="*/ 1433 h 1487"/>
              </a:gdLst>
              <a:ahLst/>
              <a:cxnLst>
                <a:cxn ang="0">
                  <a:pos x="T0" y="T1"/>
                </a:cxn>
                <a:cxn ang="0">
                  <a:pos x="T2" y="T3"/>
                </a:cxn>
                <a:cxn ang="0">
                  <a:pos x="T4" y="T5"/>
                </a:cxn>
                <a:cxn ang="0">
                  <a:pos x="T6" y="T7"/>
                </a:cxn>
                <a:cxn ang="0">
                  <a:pos x="T8" y="T9"/>
                </a:cxn>
                <a:cxn ang="0">
                  <a:pos x="T10" y="T11"/>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a:noFill/>
            </a:ln>
            <a:extLst/>
          </p:spPr>
          <p:txBody>
            <a:bodyPr/>
            <a:lstStyle/>
            <a:p>
              <a:pPr>
                <a:defRPr/>
              </a:pPr>
              <a:endParaRPr lang="en-US">
                <a:latin typeface="Arial" charset="0"/>
              </a:endParaRPr>
            </a:p>
          </p:txBody>
        </p:sp>
        <p:grpSp>
          <p:nvGrpSpPr>
            <p:cNvPr id="1068" name="Group 39"/>
            <p:cNvGrpSpPr>
              <a:grpSpLocks/>
            </p:cNvGrpSpPr>
            <p:nvPr userDrawn="1"/>
          </p:nvGrpSpPr>
          <p:grpSpPr bwMode="auto">
            <a:xfrm>
              <a:off x="0" y="1632"/>
              <a:ext cx="5758" cy="1858"/>
              <a:chOff x="0" y="1632"/>
              <a:chExt cx="5758" cy="1858"/>
            </a:xfrm>
          </p:grpSpPr>
          <p:sp>
            <p:nvSpPr>
              <p:cNvPr id="63528" name="Freeform 40"/>
              <p:cNvSpPr>
                <a:spLocks/>
              </p:cNvSpPr>
              <p:nvPr/>
            </p:nvSpPr>
            <p:spPr bwMode="hidden">
              <a:xfrm>
                <a:off x="0" y="1632"/>
                <a:ext cx="3670" cy="1313"/>
              </a:xfrm>
              <a:custGeom>
                <a:avLst/>
                <a:gdLst>
                  <a:gd name="T0" fmla="*/ 0 w 3659"/>
                  <a:gd name="T1" fmla="*/ 0 h 1313"/>
                  <a:gd name="T2" fmla="*/ 0 w 3659"/>
                  <a:gd name="T3" fmla="*/ 366 h 1313"/>
                  <a:gd name="T4" fmla="*/ 3635 w 3659"/>
                  <a:gd name="T5" fmla="*/ 1313 h 1313"/>
                  <a:gd name="T6" fmla="*/ 3647 w 3659"/>
                  <a:gd name="T7" fmla="*/ 1235 h 1313"/>
                  <a:gd name="T8" fmla="*/ 3659 w 3659"/>
                  <a:gd name="T9" fmla="*/ 1163 h 1313"/>
                  <a:gd name="T10" fmla="*/ 0 w 3659"/>
                  <a:gd name="T11" fmla="*/ 0 h 1313"/>
                  <a:gd name="T12" fmla="*/ 0 w 3659"/>
                  <a:gd name="T13" fmla="*/ 0 h 1313"/>
                </a:gdLst>
                <a:ahLst/>
                <a:cxnLst>
                  <a:cxn ang="0">
                    <a:pos x="T0" y="T1"/>
                  </a:cxn>
                  <a:cxn ang="0">
                    <a:pos x="T2" y="T3"/>
                  </a:cxn>
                  <a:cxn ang="0">
                    <a:pos x="T4" y="T5"/>
                  </a:cxn>
                  <a:cxn ang="0">
                    <a:pos x="T6" y="T7"/>
                  </a:cxn>
                  <a:cxn ang="0">
                    <a:pos x="T8" y="T9"/>
                  </a:cxn>
                  <a:cxn ang="0">
                    <a:pos x="T10" y="T11"/>
                  </a:cxn>
                  <a:cxn ang="0">
                    <a:pos x="T12" y="T13"/>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a:noFill/>
              </a:ln>
              <a:extLst/>
            </p:spPr>
            <p:txBody>
              <a:bodyPr/>
              <a:lstStyle/>
              <a:p>
                <a:pPr>
                  <a:defRPr/>
                </a:pPr>
                <a:endParaRPr lang="en-US">
                  <a:latin typeface="Arial" charset="0"/>
                </a:endParaRPr>
              </a:p>
            </p:txBody>
          </p:sp>
          <p:sp>
            <p:nvSpPr>
              <p:cNvPr id="63529" name="Freeform 41"/>
              <p:cNvSpPr>
                <a:spLocks/>
              </p:cNvSpPr>
              <p:nvPr/>
            </p:nvSpPr>
            <p:spPr bwMode="hidden">
              <a:xfrm>
                <a:off x="3646" y="2795"/>
                <a:ext cx="2112" cy="695"/>
              </a:xfrm>
              <a:custGeom>
                <a:avLst/>
                <a:gdLst>
                  <a:gd name="T0" fmla="*/ 2105 w 2105"/>
                  <a:gd name="T1" fmla="*/ 665 h 695"/>
                  <a:gd name="T2" fmla="*/ 24 w 2105"/>
                  <a:gd name="T3" fmla="*/ 0 h 695"/>
                  <a:gd name="T4" fmla="*/ 12 w 2105"/>
                  <a:gd name="T5" fmla="*/ 72 h 695"/>
                  <a:gd name="T6" fmla="*/ 0 w 2105"/>
                  <a:gd name="T7" fmla="*/ 150 h 695"/>
                  <a:gd name="T8" fmla="*/ 2105 w 2105"/>
                  <a:gd name="T9" fmla="*/ 695 h 695"/>
                  <a:gd name="T10" fmla="*/ 2105 w 2105"/>
                  <a:gd name="T11" fmla="*/ 665 h 695"/>
                  <a:gd name="T12" fmla="*/ 2105 w 2105"/>
                  <a:gd name="T13" fmla="*/ 665 h 695"/>
                </a:gdLst>
                <a:ahLst/>
                <a:cxnLst>
                  <a:cxn ang="0">
                    <a:pos x="T0" y="T1"/>
                  </a:cxn>
                  <a:cxn ang="0">
                    <a:pos x="T2" y="T3"/>
                  </a:cxn>
                  <a:cxn ang="0">
                    <a:pos x="T4" y="T5"/>
                  </a:cxn>
                  <a:cxn ang="0">
                    <a:pos x="T6" y="T7"/>
                  </a:cxn>
                  <a:cxn ang="0">
                    <a:pos x="T8" y="T9"/>
                  </a:cxn>
                  <a:cxn ang="0">
                    <a:pos x="T10" y="T11"/>
                  </a:cxn>
                  <a:cxn ang="0">
                    <a:pos x="T12" y="T13"/>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a:noFill/>
              </a:ln>
              <a:extLst/>
            </p:spPr>
            <p:txBody>
              <a:bodyPr/>
              <a:lstStyle/>
              <a:p>
                <a:pPr>
                  <a:defRPr/>
                </a:pPr>
                <a:endParaRPr lang="en-US">
                  <a:latin typeface="Arial" charset="0"/>
                </a:endParaRPr>
              </a:p>
            </p:txBody>
          </p:sp>
        </p:grpSp>
      </p:grpSp>
      <p:sp>
        <p:nvSpPr>
          <p:cNvPr id="63530" name="Rectangle 42"/>
          <p:cNvSpPr>
            <a:spLocks noGrp="1" noChangeArrowheads="1"/>
          </p:cNvSpPr>
          <p:nvPr>
            <p:ph type="title"/>
          </p:nvPr>
        </p:nvSpPr>
        <p:spPr bwMode="auto">
          <a:xfrm>
            <a:off x="457200" y="277813"/>
            <a:ext cx="8229600" cy="1143000"/>
          </a:xfrm>
          <a:prstGeom prst="rect">
            <a:avLst/>
          </a:prstGeom>
          <a:noFill/>
          <a:ln>
            <a:noFill/>
          </a:ln>
          <a:effectLs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3531" name="Rectangle 43"/>
          <p:cNvSpPr>
            <a:spLocks noGrp="1" noChangeArrowheads="1"/>
          </p:cNvSpPr>
          <p:nvPr>
            <p:ph type="body" idx="1"/>
          </p:nvPr>
        </p:nvSpPr>
        <p:spPr bwMode="auto">
          <a:xfrm>
            <a:off x="457200" y="1600200"/>
            <a:ext cx="8229600" cy="4530725"/>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3532" name="Rectangle 44"/>
          <p:cNvSpPr>
            <a:spLocks noGrp="1" noChangeArrowheads="1"/>
          </p:cNvSpPr>
          <p:nvPr>
            <p:ph type="dt" sz="half" idx="2"/>
          </p:nvPr>
        </p:nvSpPr>
        <p:spPr bwMode="auto">
          <a:xfrm>
            <a:off x="457200" y="6243638"/>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latin typeface="Arial" charset="0"/>
                <a:cs typeface="+mn-cs"/>
              </a:defRPr>
            </a:lvl1pPr>
          </a:lstStyle>
          <a:p>
            <a:pPr>
              <a:defRPr/>
            </a:pPr>
            <a:endParaRPr lang="en-US"/>
          </a:p>
        </p:txBody>
      </p:sp>
      <p:sp>
        <p:nvSpPr>
          <p:cNvPr id="63533" name="Rectangle 45"/>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latin typeface="Arial" charset="0"/>
                <a:cs typeface="+mn-cs"/>
              </a:defRPr>
            </a:lvl1pPr>
          </a:lstStyle>
          <a:p>
            <a:pPr>
              <a:defRPr/>
            </a:pPr>
            <a:endParaRPr lang="en-US"/>
          </a:p>
        </p:txBody>
      </p:sp>
      <p:sp>
        <p:nvSpPr>
          <p:cNvPr id="63534" name="Rectangle 46"/>
          <p:cNvSpPr>
            <a:spLocks noGrp="1" noChangeArrowheads="1"/>
          </p:cNvSpPr>
          <p:nvPr>
            <p:ph type="sldNum" sz="quarter" idx="4"/>
          </p:nvPr>
        </p:nvSpPr>
        <p:spPr bwMode="auto">
          <a:xfrm>
            <a:off x="6553200" y="6243638"/>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latin typeface="Arial" charset="0"/>
                <a:cs typeface="+mn-cs"/>
              </a:defRPr>
            </a:lvl1pPr>
          </a:lstStyle>
          <a:p>
            <a:pPr>
              <a:defRPr/>
            </a:pPr>
            <a:fld id="{65D98C7E-AD92-4BCD-ABC8-89675DA85B40}"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87"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rial" charset="0"/>
        </a:defRPr>
      </a:lvl9pPr>
    </p:titleStyle>
    <p:bodyStyle>
      <a:lvl1pPr marL="342900" indent="-342900" algn="l" rtl="0" eaLnBrk="0" fontAlgn="base" hangingPunct="0">
        <a:spcBef>
          <a:spcPct val="20000"/>
        </a:spcBef>
        <a:spcAft>
          <a:spcPct val="0"/>
        </a:spcAft>
        <a:buClr>
          <a:schemeClr val="hlink"/>
        </a:buClr>
        <a:buSzPct val="90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accent2"/>
        </a:buClr>
        <a:buSzPct val="90000"/>
        <a:buFont typeface="Wingdings" pitchFamily="2" charset="2"/>
        <a:buBlip>
          <a:blip r:embed="rId15"/>
        </a:buBlip>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1588;&#1575;&#1582;&#1589;&#1607;&#1575;&#1610;%20&#1587;&#1575;&#1582;&#1578;&#1575;&#1585;&#1610;.docx"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1588;&#1575;&#1582;&#1589;&#1607;&#1575;&#1610;%20&#1576;&#1610;&#1605;&#1575;&#1585;&#1587;&#1578;&#1575;&#1606;&#1610;.xlsx" TargetMode="External"/><Relationship Id="rId5" Type="http://schemas.openxmlformats.org/officeDocument/2006/relationships/hyperlink" Target="&#1588;&#1575;&#1582;&#1589;&#1607;&#1575;&#1610;%20&#1576;&#1585;&#1575;&#1610;&#1606;&#1583;&#1610;.docx" TargetMode="External"/><Relationship Id="rId4" Type="http://schemas.openxmlformats.org/officeDocument/2006/relationships/hyperlink" Target="&#1588;&#1575;&#1582;&#1589;&#1607;&#1575;&#1610;%20&#1662;&#1585;&#1608;&#1587;&#1587;.docx"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fa.wikipedia.org/wiki/%D8%B3%D8%A7%D8%B2%D9%85%D8%A7%D9%86_%D9%85%D9%84%D9%84"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fa.wikipedia.org/wiki/%D9%85%D8%AD%DB%8C%D8%B7_%D8%B2%DB%8C%D8%B3%D8%AA" TargetMode="External"/><Relationship Id="rId5" Type="http://schemas.openxmlformats.org/officeDocument/2006/relationships/hyperlink" Target="https://fa.wikipedia.org/wiki/%D8%A8%D8%B1%D8%A7%D8%A8%D8%B1%DB%8C_%D8%AC%D9%86%D8%B3%DB%8C%D8%AA%DB%8C" TargetMode="External"/><Relationship Id="rId4" Type="http://schemas.openxmlformats.org/officeDocument/2006/relationships/hyperlink" Target="https://fa.wikipedia.org/wiki/%D8%A2%D9%85%D9%88%D8%B2%D8%B4_%D8%A7%D8%A8%D8%AA%D8%AF%D8%A7%DB%8C%DB%8C"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fa.wikipedia.org/wiki/%D9%86%D8%B1%D8%AE_%D9%85%D8%B1%DA%AF_%D9%88_%D9%85%DB%8C%D8%B1_%D9%86%D9%88%D8%B2%D8%A7%D8%AF%D8%A7%D9%86"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apps.who.int/gho/indicatorregistry/App_Main/browse_indicators.aspx"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apps.who.int/gho/indicatorregistry/App_Main/view_indicator.aspx?iid=65" TargetMode="External"/><Relationship Id="rId13" Type="http://schemas.openxmlformats.org/officeDocument/2006/relationships/hyperlink" Target="http://apps.who.int/gho/indicatorregistry/App_Main/view_indicator.aspx?iid=114" TargetMode="External"/><Relationship Id="rId3" Type="http://schemas.openxmlformats.org/officeDocument/2006/relationships/hyperlink" Target="http://apps.who.int/gho/indicatorregistry/App_Main/view_indicator.aspx?iid=3" TargetMode="External"/><Relationship Id="rId7" Type="http://schemas.openxmlformats.org/officeDocument/2006/relationships/hyperlink" Target="http://apps.who.int/gho/indicatorregistry/App_Main/view_indicator.aspx?iid=41" TargetMode="External"/><Relationship Id="rId12" Type="http://schemas.openxmlformats.org/officeDocument/2006/relationships/hyperlink" Target="http://apps.who.int/gho/indicatorregistry/App_Main/view_indicator.aspx?iid=118" TargetMode="External"/><Relationship Id="rId2" Type="http://schemas.openxmlformats.org/officeDocument/2006/relationships/notesSlide" Target="../notesSlides/notesSlide24.xml"/><Relationship Id="rId16" Type="http://schemas.openxmlformats.org/officeDocument/2006/relationships/hyperlink" Target="http://apps.who.int/gho/indicatorregistry/App_Main/view_indicator.aspx?iid=123" TargetMode="External"/><Relationship Id="rId1" Type="http://schemas.openxmlformats.org/officeDocument/2006/relationships/slideLayout" Target="../slideLayouts/slideLayout2.xml"/><Relationship Id="rId6" Type="http://schemas.openxmlformats.org/officeDocument/2006/relationships/hyperlink" Target="http://apps.who.int/gho/indicatorregistry/App_Main/view_indicator.aspx?iid=84" TargetMode="External"/><Relationship Id="rId11" Type="http://schemas.openxmlformats.org/officeDocument/2006/relationships/hyperlink" Target="http://apps.who.int/gho/indicatorregistry/App_Main/view_indicator.aspx?iid=117" TargetMode="External"/><Relationship Id="rId5" Type="http://schemas.openxmlformats.org/officeDocument/2006/relationships/hyperlink" Target="http://apps.who.int/gho/indicatorregistry/App_Main/view_indicator.aspx?iid=83" TargetMode="External"/><Relationship Id="rId15" Type="http://schemas.openxmlformats.org/officeDocument/2006/relationships/hyperlink" Target="http://apps.who.int/gho/indicatorregistry/App_Main/view_indicator.aspx?iid=116" TargetMode="External"/><Relationship Id="rId10" Type="http://schemas.openxmlformats.org/officeDocument/2006/relationships/hyperlink" Target="http://apps.who.int/gho/indicatorregistry/App_Main/view_indicator.aspx?iid=113" TargetMode="External"/><Relationship Id="rId4" Type="http://schemas.openxmlformats.org/officeDocument/2006/relationships/hyperlink" Target="http://apps.who.int/gho/indicatorregistry/App_Main/view_indicator.aspx?iid=79" TargetMode="External"/><Relationship Id="rId9" Type="http://schemas.openxmlformats.org/officeDocument/2006/relationships/hyperlink" Target="http://apps.who.int/gho/indicatorregistry/App_Main/view_indicator.aspx?iid=3056" TargetMode="External"/><Relationship Id="rId14" Type="http://schemas.openxmlformats.org/officeDocument/2006/relationships/hyperlink" Target="http://apps.who.int/gho/indicatorregistry/App_Main/view_indicator.aspx?iid=4455"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ospital%20shakhes.pdf" TargetMode="External"/><Relationship Id="rId3" Type="http://schemas.openxmlformats.org/officeDocument/2006/relationships/hyperlink" Target="Canadian%20Hospital%20Reporting%20indicators.pdf" TargetMode="External"/><Relationship Id="rId7" Type="http://schemas.openxmlformats.org/officeDocument/2006/relationships/hyperlink" Target="shakhes_salamat.pdf"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1578;&#1585;&#1580;&#1605;&#1607;%20&#1576;&#1583;&#1608;&#1606;%20&#1607;&#1575;&#1740;&#1604;&#1575;&#1740;&#1578;-2.docx" TargetMode="External"/><Relationship Id="rId5" Type="http://schemas.openxmlformats.org/officeDocument/2006/relationships/hyperlink" Target="&#1578;&#1585;&#1580;&#1605;&#1607;%20&#1582;&#1575;&#1606;&#1605;%20&#1587;&#1662;&#1607;&#1585;&#1740;-1.docx" TargetMode="External"/><Relationship Id="rId10" Type="http://schemas.openxmlformats.org/officeDocument/2006/relationships/hyperlink" Target="&#1588;&#1575;&#1582;&#1589;&#1607;&#1575;&#1610;%20&#1576;&#1610;&#1605;&#1575;&#1585;&#1587;&#1578;&#1575;&#1606;&#1610;.xlsx" TargetMode="External"/><Relationship Id="rId4" Type="http://schemas.openxmlformats.org/officeDocument/2006/relationships/hyperlink" Target="&#1588;&#1575;&#1582;&#1589;%20&#1607;&#1575;&#1740;%20&#1605;&#1604;&#1740;%20&#1576;&#1740;&#1605;&#1575;&#1585;&#1587;&#1578;&#1575;&#1606;&#1740;%20&#1705;&#1588;&#1608;&#1585;%20&#1575;&#1587;&#1578;&#1585;&#1575;&#1604;&#1740;&#1575;%20&#1608;&#1740;&#1585;&#1575;&#1740;&#1588;%2015%20&#1575;&#1605;&#1563;%20(2013-%202006)%20-2.xlsx" TargetMode="External"/><Relationship Id="rId9" Type="http://schemas.openxmlformats.org/officeDocument/2006/relationships/hyperlink" Target="Self_Assessment_Guide_and_Forms.pdf"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r>
              <a:rPr lang="fa-IR" dirty="0" smtClean="0"/>
              <a:t>انتخاب شاخص‌های کلیدی عملکرد نیاز به درک عمیق از فرایندهای سازمان و بهره بردن از نگرشی سیستمی دارد. شبیه‌سازی به وسیلة پویایی‌های سیستم، به مثابه یکی از کاربردهای تفکر سیستمی، می‌تواند در شناسایی و انتخاب صحیح شاخص‌های کلیدی عملکرد بسیار مفید باشد</a:t>
            </a:r>
            <a:endParaRPr lang="en-US" dirty="0" smtClean="0">
              <a:cs typeface="Zar"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0" y="0"/>
          <a:ext cx="9144000" cy="6972060"/>
        </p:xfrm>
        <a:graphic>
          <a:graphicData uri="http://schemas.openxmlformats.org/drawingml/2006/table">
            <a:tbl>
              <a:tblPr firstRow="1" bandRow="1">
                <a:tableStyleId>{5C22544A-7EE6-4342-B048-85BDC9FD1C3A}</a:tableStyleId>
              </a:tblPr>
              <a:tblGrid>
                <a:gridCol w="1714480"/>
                <a:gridCol w="5572164"/>
                <a:gridCol w="1857356"/>
              </a:tblGrid>
              <a:tr h="762644">
                <a:tc>
                  <a:txBody>
                    <a:bodyPr/>
                    <a:lstStyle/>
                    <a:p>
                      <a:r>
                        <a:rPr lang="en-GB" sz="2000" dirty="0" smtClean="0">
                          <a:solidFill>
                            <a:srgbClr val="FFFF00"/>
                          </a:solidFill>
                        </a:rPr>
                        <a:t>Programmes</a:t>
                      </a:r>
                      <a:endParaRPr lang="en-GB" sz="2000" dirty="0">
                        <a:solidFill>
                          <a:srgbClr val="FFFF00"/>
                        </a:solidFill>
                      </a:endParaRPr>
                    </a:p>
                  </a:txBody>
                  <a:tcPr/>
                </a:tc>
                <a:tc>
                  <a:txBody>
                    <a:bodyPr/>
                    <a:lstStyle/>
                    <a:p>
                      <a:r>
                        <a:rPr lang="en-GB" sz="2000" dirty="0" smtClean="0">
                          <a:solidFill>
                            <a:srgbClr val="FFFF00"/>
                          </a:solidFill>
                        </a:rPr>
                        <a:t>Dimensions</a:t>
                      </a:r>
                      <a:endParaRPr lang="en-GB" sz="2000" dirty="0">
                        <a:solidFill>
                          <a:srgbClr val="FFFF00"/>
                        </a:solidFill>
                      </a:endParaRPr>
                    </a:p>
                  </a:txBody>
                  <a:tcPr/>
                </a:tc>
                <a:tc>
                  <a:txBody>
                    <a:bodyPr/>
                    <a:lstStyle/>
                    <a:p>
                      <a:r>
                        <a:rPr lang="en-GB" sz="2000" dirty="0" smtClean="0">
                          <a:solidFill>
                            <a:srgbClr val="FFFF00"/>
                          </a:solidFill>
                        </a:rPr>
                        <a:t>Participation</a:t>
                      </a:r>
                      <a:endParaRPr lang="en-GB" sz="2000" dirty="0">
                        <a:solidFill>
                          <a:srgbClr val="FFFF00"/>
                        </a:solidFill>
                      </a:endParaRPr>
                    </a:p>
                  </a:txBody>
                  <a:tcPr/>
                </a:tc>
              </a:tr>
              <a:tr h="541099">
                <a:tc>
                  <a:txBody>
                    <a:bodyPr/>
                    <a:lstStyle/>
                    <a:p>
                      <a:r>
                        <a:rPr lang="en-GB" sz="1800" b="1" dirty="0" smtClean="0">
                          <a:solidFill>
                            <a:srgbClr val="FF0000"/>
                          </a:solidFill>
                        </a:rPr>
                        <a:t>ACHS, </a:t>
                      </a:r>
                      <a:r>
                        <a:rPr lang="en-GB" sz="1600" b="1" dirty="0" smtClean="0">
                          <a:solidFill>
                            <a:schemeClr val="bg1"/>
                          </a:solidFill>
                        </a:rPr>
                        <a:t>au</a:t>
                      </a:r>
                      <a:endParaRPr lang="en-GB" sz="1600" b="1" dirty="0">
                        <a:solidFill>
                          <a:schemeClr val="bg1"/>
                        </a:solidFill>
                      </a:endParaRPr>
                    </a:p>
                  </a:txBody>
                  <a:tcPr/>
                </a:tc>
                <a:tc>
                  <a:txBody>
                    <a:bodyPr/>
                    <a:lstStyle/>
                    <a:p>
                      <a:r>
                        <a:rPr lang="en-GB" sz="1600" b="1" kern="1200" baseline="0" dirty="0" smtClean="0">
                          <a:solidFill>
                            <a:schemeClr val="dk1"/>
                          </a:solidFill>
                          <a:latin typeface="+mn-lt"/>
                          <a:ea typeface="+mn-ea"/>
                          <a:cs typeface="+mn-cs"/>
                        </a:rPr>
                        <a:t>Clinical effectiveness, safety, efficiency</a:t>
                      </a:r>
                      <a:endParaRPr lang="en-GB" sz="1600" b="1" dirty="0"/>
                    </a:p>
                  </a:txBody>
                  <a:tcPr/>
                </a:tc>
                <a:tc>
                  <a:txBody>
                    <a:bodyPr/>
                    <a:lstStyle/>
                    <a:p>
                      <a:r>
                        <a:rPr lang="en-GB" sz="1600" b="1" dirty="0" smtClean="0"/>
                        <a:t>Voluntary</a:t>
                      </a:r>
                      <a:endParaRPr lang="en-GB" sz="1600" b="1" dirty="0"/>
                    </a:p>
                  </a:txBody>
                  <a:tcPr/>
                </a:tc>
              </a:tr>
              <a:tr h="541099">
                <a:tc>
                  <a:txBody>
                    <a:bodyPr/>
                    <a:lstStyle/>
                    <a:p>
                      <a:r>
                        <a:rPr lang="en-GB" sz="1800" b="1" dirty="0" smtClean="0">
                          <a:solidFill>
                            <a:srgbClr val="FF0000"/>
                          </a:solidFill>
                        </a:rPr>
                        <a:t>BQS, </a:t>
                      </a:r>
                      <a:r>
                        <a:rPr lang="en-GB" sz="1600" b="1" dirty="0" smtClean="0">
                          <a:solidFill>
                            <a:schemeClr val="bg1"/>
                          </a:solidFill>
                        </a:rPr>
                        <a:t>Ger</a:t>
                      </a:r>
                      <a:endParaRPr lang="en-GB" sz="1600" b="1" dirty="0">
                        <a:solidFill>
                          <a:schemeClr val="bg1"/>
                        </a:solidFill>
                      </a:endParaRPr>
                    </a:p>
                  </a:txBody>
                  <a:tcPr/>
                </a:tc>
                <a:tc>
                  <a:txBody>
                    <a:bodyPr/>
                    <a:lstStyle/>
                    <a:p>
                      <a:r>
                        <a:rPr lang="en-GB" sz="1600" b="1" kern="1200" baseline="0" dirty="0" smtClean="0">
                          <a:solidFill>
                            <a:schemeClr val="dk1"/>
                          </a:solidFill>
                          <a:latin typeface="+mn-lt"/>
                          <a:ea typeface="+mn-ea"/>
                          <a:cs typeface="+mn-cs"/>
                        </a:rPr>
                        <a:t>Clinical effectiveness, safety, efficiency</a:t>
                      </a:r>
                      <a:endParaRPr lang="en-GB" sz="1600" b="1" dirty="0"/>
                    </a:p>
                  </a:txBody>
                  <a:tcPr/>
                </a:tc>
                <a:tc>
                  <a:txBody>
                    <a:bodyPr/>
                    <a:lstStyle/>
                    <a:p>
                      <a:r>
                        <a:rPr lang="en-GB" sz="1600" b="1" dirty="0" smtClean="0"/>
                        <a:t>Non-voluntary</a:t>
                      </a:r>
                      <a:endParaRPr lang="en-GB" sz="1600" b="1" dirty="0"/>
                    </a:p>
                  </a:txBody>
                  <a:tcPr/>
                </a:tc>
              </a:tr>
              <a:tr h="541099">
                <a:tc>
                  <a:txBody>
                    <a:bodyPr/>
                    <a:lstStyle/>
                    <a:p>
                      <a:r>
                        <a:rPr lang="en-GB" sz="1800" b="1" dirty="0" smtClean="0">
                          <a:solidFill>
                            <a:srgbClr val="FF0000"/>
                          </a:solidFill>
                        </a:rPr>
                        <a:t>CIST, </a:t>
                      </a:r>
                      <a:r>
                        <a:rPr lang="en-GB" sz="1600" b="1" dirty="0" smtClean="0">
                          <a:solidFill>
                            <a:schemeClr val="bg1"/>
                          </a:solidFill>
                        </a:rPr>
                        <a:t>UK</a:t>
                      </a:r>
                      <a:endParaRPr lang="en-GB" sz="1600" b="1" dirty="0">
                        <a:solidFill>
                          <a:schemeClr val="bg1"/>
                        </a:solidFill>
                      </a:endParaRPr>
                    </a:p>
                  </a:txBody>
                  <a:tcPr/>
                </a:tc>
                <a:tc>
                  <a:txBody>
                    <a:bodyPr/>
                    <a:lstStyle/>
                    <a:p>
                      <a:r>
                        <a:rPr lang="en-GB" sz="1600" b="1" kern="1200" baseline="0" dirty="0" smtClean="0">
                          <a:solidFill>
                            <a:schemeClr val="dk1"/>
                          </a:solidFill>
                          <a:latin typeface="+mn-lt"/>
                          <a:ea typeface="+mn-ea"/>
                          <a:cs typeface="+mn-cs"/>
                        </a:rPr>
                        <a:t>Clinical effectiveness</a:t>
                      </a:r>
                      <a:endParaRPr lang="en-GB" sz="16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b="1" dirty="0" smtClean="0"/>
                        <a:t>Non-voluntary</a:t>
                      </a:r>
                    </a:p>
                  </a:txBody>
                  <a:tcPr/>
                </a:tc>
              </a:tr>
              <a:tr h="584227">
                <a:tc>
                  <a:txBody>
                    <a:bodyPr/>
                    <a:lstStyle/>
                    <a:p>
                      <a:r>
                        <a:rPr lang="en-GB" sz="1600" b="1" dirty="0" smtClean="0">
                          <a:solidFill>
                            <a:srgbClr val="FF0000"/>
                          </a:solidFill>
                        </a:rPr>
                        <a:t>COMPAQH</a:t>
                      </a:r>
                      <a:r>
                        <a:rPr lang="en-GB" sz="1800" b="1" dirty="0" smtClean="0">
                          <a:solidFill>
                            <a:srgbClr val="FF0000"/>
                          </a:solidFill>
                        </a:rPr>
                        <a:t>, </a:t>
                      </a:r>
                      <a:r>
                        <a:rPr lang="en-GB" sz="1600" b="1" dirty="0" smtClean="0">
                          <a:solidFill>
                            <a:schemeClr val="bg1"/>
                          </a:solidFill>
                        </a:rPr>
                        <a:t>Fr</a:t>
                      </a:r>
                      <a:endParaRPr lang="en-GB" sz="1600" b="1" dirty="0">
                        <a:solidFill>
                          <a:schemeClr val="bg1"/>
                        </a:solidFill>
                      </a:endParaRPr>
                    </a:p>
                  </a:txBody>
                  <a:tcPr/>
                </a:tc>
                <a:tc>
                  <a:txBody>
                    <a:bodyPr/>
                    <a:lstStyle/>
                    <a:p>
                      <a:r>
                        <a:rPr lang="en-GB" sz="1600" b="1" kern="1200" baseline="0" dirty="0" smtClean="0">
                          <a:solidFill>
                            <a:schemeClr val="dk1"/>
                          </a:solidFill>
                          <a:latin typeface="+mn-lt"/>
                          <a:ea typeface="+mn-ea"/>
                          <a:cs typeface="+mn-cs"/>
                        </a:rPr>
                        <a:t>Clinical effectiveness, staff orientation, patient- centeredness</a:t>
                      </a:r>
                      <a:endParaRPr lang="en-GB" sz="16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b="1" dirty="0" smtClean="0"/>
                        <a:t>Voluntary</a:t>
                      </a:r>
                    </a:p>
                  </a:txBody>
                  <a:tcPr/>
                </a:tc>
              </a:tr>
              <a:tr h="541099">
                <a:tc>
                  <a:txBody>
                    <a:bodyPr/>
                    <a:lstStyle/>
                    <a:p>
                      <a:r>
                        <a:rPr lang="en-GB" sz="1800" b="1" dirty="0" smtClean="0">
                          <a:solidFill>
                            <a:srgbClr val="FF0000"/>
                          </a:solidFill>
                        </a:rPr>
                        <a:t>JCAHO, </a:t>
                      </a:r>
                      <a:r>
                        <a:rPr lang="en-GB" sz="1600" b="1" dirty="0" smtClean="0">
                          <a:solidFill>
                            <a:schemeClr val="bg1"/>
                          </a:solidFill>
                        </a:rPr>
                        <a:t>USA</a:t>
                      </a:r>
                      <a:endParaRPr lang="en-GB" sz="1600" b="1" dirty="0">
                        <a:solidFill>
                          <a:schemeClr val="bg1"/>
                        </a:solidFill>
                      </a:endParaRPr>
                    </a:p>
                  </a:txBody>
                  <a:tcPr/>
                </a:tc>
                <a:tc>
                  <a:txBody>
                    <a:bodyPr/>
                    <a:lstStyle/>
                    <a:p>
                      <a:r>
                        <a:rPr lang="en-GB" sz="1600" b="1" kern="1200" baseline="0" dirty="0" smtClean="0">
                          <a:solidFill>
                            <a:schemeClr val="dk1"/>
                          </a:solidFill>
                          <a:latin typeface="+mn-lt"/>
                          <a:ea typeface="+mn-ea"/>
                          <a:cs typeface="+mn-cs"/>
                        </a:rPr>
                        <a:t>Clinical effectiveness, efficiency, safety, patient- centeredness</a:t>
                      </a:r>
                      <a:endParaRPr lang="en-GB" sz="16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b="1" dirty="0" smtClean="0"/>
                        <a:t>Non-voluntary</a:t>
                      </a:r>
                    </a:p>
                  </a:txBody>
                  <a:tcPr/>
                </a:tc>
              </a:tr>
              <a:tr h="541099">
                <a:tc>
                  <a:txBody>
                    <a:bodyPr/>
                    <a:lstStyle/>
                    <a:p>
                      <a:r>
                        <a:rPr lang="en-GB" sz="1800" b="1" dirty="0" smtClean="0">
                          <a:solidFill>
                            <a:srgbClr val="FF0000"/>
                          </a:solidFill>
                        </a:rPr>
                        <a:t>NIP, </a:t>
                      </a:r>
                      <a:r>
                        <a:rPr lang="en-GB" sz="1600" b="1" dirty="0" smtClean="0">
                          <a:solidFill>
                            <a:schemeClr val="bg1"/>
                          </a:solidFill>
                        </a:rPr>
                        <a:t>Den</a:t>
                      </a:r>
                      <a:endParaRPr lang="en-GB" sz="1600" b="1" dirty="0">
                        <a:solidFill>
                          <a:schemeClr val="bg1"/>
                        </a:solidFill>
                      </a:endParaRPr>
                    </a:p>
                  </a:txBody>
                  <a:tcPr/>
                </a:tc>
                <a:tc>
                  <a:txBody>
                    <a:bodyPr/>
                    <a:lstStyle/>
                    <a:p>
                      <a:r>
                        <a:rPr lang="en-GB" sz="1600" b="1" kern="1200" baseline="0" dirty="0" smtClean="0">
                          <a:solidFill>
                            <a:schemeClr val="dk1"/>
                          </a:solidFill>
                          <a:latin typeface="+mn-lt"/>
                          <a:ea typeface="+mn-ea"/>
                          <a:cs typeface="+mn-cs"/>
                        </a:rPr>
                        <a:t>Clinical effectiveness, efficiency, patient- centeredness, safety</a:t>
                      </a:r>
                      <a:endParaRPr lang="en-GB" sz="16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b="1" dirty="0" smtClean="0"/>
                        <a:t>Non-voluntary</a:t>
                      </a:r>
                    </a:p>
                  </a:txBody>
                  <a:tcPr/>
                </a:tc>
              </a:tr>
              <a:tr h="541099">
                <a:tc>
                  <a:txBody>
                    <a:bodyPr/>
                    <a:lstStyle/>
                    <a:p>
                      <a:r>
                        <a:rPr lang="en-GB" sz="1800" b="1" dirty="0" smtClean="0">
                          <a:solidFill>
                            <a:srgbClr val="FF0000"/>
                          </a:solidFill>
                        </a:rPr>
                        <a:t>OHA, </a:t>
                      </a:r>
                      <a:r>
                        <a:rPr lang="en-GB" sz="1600" b="1" dirty="0" smtClean="0">
                          <a:solidFill>
                            <a:schemeClr val="bg1"/>
                          </a:solidFill>
                        </a:rPr>
                        <a:t>Can</a:t>
                      </a:r>
                      <a:endParaRPr lang="en-GB" sz="1600" b="1" dirty="0">
                        <a:solidFill>
                          <a:schemeClr val="bg1"/>
                        </a:solidFill>
                      </a:endParaRPr>
                    </a:p>
                  </a:txBody>
                  <a:tcPr/>
                </a:tc>
                <a:tc>
                  <a:txBody>
                    <a:bodyPr/>
                    <a:lstStyle/>
                    <a:p>
                      <a:r>
                        <a:rPr lang="en-GB" sz="1600" b="1" kern="1200" baseline="0" dirty="0" smtClean="0">
                          <a:solidFill>
                            <a:schemeClr val="dk1"/>
                          </a:solidFill>
                          <a:latin typeface="+mn-lt"/>
                          <a:ea typeface="+mn-ea"/>
                          <a:cs typeface="+mn-cs"/>
                        </a:rPr>
                        <a:t>Efficiency, responsive governance, patient-centeredness</a:t>
                      </a:r>
                      <a:endParaRPr lang="en-GB" sz="16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b="1" dirty="0" smtClean="0"/>
                        <a:t>Voluntary</a:t>
                      </a:r>
                    </a:p>
                  </a:txBody>
                  <a:tcPr/>
                </a:tc>
              </a:tr>
              <a:tr h="739244">
                <a:tc>
                  <a:txBody>
                    <a:bodyPr/>
                    <a:lstStyle/>
                    <a:p>
                      <a:r>
                        <a:rPr lang="en-GB" sz="1800" b="1" dirty="0" smtClean="0">
                          <a:solidFill>
                            <a:srgbClr val="FF0000"/>
                          </a:solidFill>
                        </a:rPr>
                        <a:t>DUTCH</a:t>
                      </a:r>
                      <a:r>
                        <a:rPr lang="en-GB" sz="1800" b="1" baseline="0" dirty="0" smtClean="0">
                          <a:solidFill>
                            <a:srgbClr val="FF0000"/>
                          </a:solidFill>
                        </a:rPr>
                        <a:t> PROJECT</a:t>
                      </a:r>
                      <a:endParaRPr lang="en-GB" sz="1800" b="1" dirty="0">
                        <a:solidFill>
                          <a:srgbClr val="FF0000"/>
                        </a:solidFill>
                      </a:endParaRPr>
                    </a:p>
                  </a:txBody>
                  <a:tcPr/>
                </a:tc>
                <a:tc>
                  <a:txBody>
                    <a:bodyPr/>
                    <a:lstStyle/>
                    <a:p>
                      <a:r>
                        <a:rPr lang="en-GB" sz="1600" b="1" kern="1200" baseline="0" dirty="0" smtClean="0">
                          <a:solidFill>
                            <a:schemeClr val="dk1"/>
                          </a:solidFill>
                          <a:latin typeface="+mn-lt"/>
                          <a:ea typeface="+mn-ea"/>
                          <a:cs typeface="+mn-cs"/>
                        </a:rPr>
                        <a:t>Clinical effectiveness, patient-centeredness, safety, efficiency</a:t>
                      </a:r>
                      <a:endParaRPr lang="en-GB" sz="1600" b="1" dirty="0"/>
                    </a:p>
                  </a:txBody>
                  <a:tcPr/>
                </a:tc>
                <a:tc>
                  <a:txBody>
                    <a:bodyPr/>
                    <a:lstStyle/>
                    <a:p>
                      <a:r>
                        <a:rPr lang="en-GB" sz="1600" b="1" dirty="0" smtClean="0"/>
                        <a:t>Non-voluntary</a:t>
                      </a:r>
                      <a:endParaRPr lang="en-GB" sz="1600" b="1" dirty="0"/>
                    </a:p>
                  </a:txBody>
                  <a:tcPr/>
                </a:tc>
              </a:tr>
              <a:tr h="762644">
                <a:tc>
                  <a:txBody>
                    <a:bodyPr/>
                    <a:lstStyle/>
                    <a:p>
                      <a:r>
                        <a:rPr lang="en-GB" sz="1800" b="1" dirty="0" smtClean="0">
                          <a:solidFill>
                            <a:srgbClr val="FF0000"/>
                          </a:solidFill>
                        </a:rPr>
                        <a:t>PATH, </a:t>
                      </a:r>
                      <a:r>
                        <a:rPr lang="en-GB" sz="1600" b="1" dirty="0" smtClean="0">
                          <a:solidFill>
                            <a:schemeClr val="bg1"/>
                          </a:solidFill>
                        </a:rPr>
                        <a:t>WHO</a:t>
                      </a:r>
                      <a:endParaRPr lang="en-GB" sz="1600" b="1" dirty="0">
                        <a:solidFill>
                          <a:schemeClr val="bg1"/>
                        </a:solidFill>
                      </a:endParaRPr>
                    </a:p>
                  </a:txBody>
                  <a:tcPr/>
                </a:tc>
                <a:tc>
                  <a:txBody>
                    <a:bodyPr/>
                    <a:lstStyle/>
                    <a:p>
                      <a:r>
                        <a:rPr lang="en-GB" sz="1600" b="1" kern="1200" baseline="0" dirty="0" smtClean="0">
                          <a:solidFill>
                            <a:schemeClr val="dk1"/>
                          </a:solidFill>
                          <a:latin typeface="+mn-lt"/>
                          <a:ea typeface="+mn-ea"/>
                          <a:cs typeface="+mn-cs"/>
                        </a:rPr>
                        <a:t>Clinical effectiveness, efficiency, Staff orientation, responsive governance, safety, patient centeredness</a:t>
                      </a:r>
                      <a:endParaRPr lang="en-GB" sz="16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b="1" dirty="0" smtClean="0"/>
                        <a:t>Voluntary</a:t>
                      </a:r>
                    </a:p>
                    <a:p>
                      <a:endParaRPr lang="en-GB" sz="1600" b="1" dirty="0"/>
                    </a:p>
                  </a:txBody>
                  <a:tcPr/>
                </a:tc>
              </a:tr>
              <a:tr h="762644">
                <a:tc>
                  <a:txBody>
                    <a:bodyPr/>
                    <a:lstStyle/>
                    <a:p>
                      <a:r>
                        <a:rPr lang="en-GB" sz="1800" b="1" dirty="0" smtClean="0">
                          <a:solidFill>
                            <a:srgbClr val="FF0000"/>
                          </a:solidFill>
                        </a:rPr>
                        <a:t>QIP, </a:t>
                      </a:r>
                      <a:r>
                        <a:rPr lang="en-GB" sz="1600" b="1" dirty="0" smtClean="0">
                          <a:solidFill>
                            <a:schemeClr val="bg1"/>
                          </a:solidFill>
                        </a:rPr>
                        <a:t>USA</a:t>
                      </a:r>
                      <a:endParaRPr lang="en-GB" sz="1600" b="1" dirty="0">
                        <a:solidFill>
                          <a:schemeClr val="bg1"/>
                        </a:solidFill>
                      </a:endParaRPr>
                    </a:p>
                  </a:txBody>
                  <a:tcPr/>
                </a:tc>
                <a:tc>
                  <a:txBody>
                    <a:bodyPr/>
                    <a:lstStyle/>
                    <a:p>
                      <a:r>
                        <a:rPr lang="en-GB" sz="1600" b="1" kern="1200" baseline="0" dirty="0" smtClean="0">
                          <a:solidFill>
                            <a:schemeClr val="dk1"/>
                          </a:solidFill>
                          <a:latin typeface="+mn-lt"/>
                          <a:ea typeface="+mn-ea"/>
                          <a:cs typeface="+mn-cs"/>
                        </a:rPr>
                        <a:t>Clinical effectiveness, efficiency, patient- centeredness, safety</a:t>
                      </a:r>
                      <a:endParaRPr lang="en-GB" sz="16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b="1" dirty="0" smtClean="0"/>
                        <a:t>Voluntary</a:t>
                      </a:r>
                    </a:p>
                    <a:p>
                      <a:endParaRPr lang="en-GB" sz="1600" b="1" dirty="0"/>
                    </a:p>
                  </a:txBody>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0" y="0"/>
          <a:ext cx="9144000" cy="7426662"/>
        </p:xfrm>
        <a:graphic>
          <a:graphicData uri="http://schemas.openxmlformats.org/drawingml/2006/table">
            <a:tbl>
              <a:tblPr firstRow="1" bandRow="1">
                <a:tableStyleId>{5C22544A-7EE6-4342-B048-85BDC9FD1C3A}</a:tableStyleId>
              </a:tblPr>
              <a:tblGrid>
                <a:gridCol w="1571604"/>
                <a:gridCol w="3286148"/>
                <a:gridCol w="3214710"/>
                <a:gridCol w="1071538"/>
              </a:tblGrid>
              <a:tr h="579109">
                <a:tc>
                  <a:txBody>
                    <a:bodyPr/>
                    <a:lstStyle/>
                    <a:p>
                      <a:r>
                        <a:rPr lang="en-GB" sz="1600" dirty="0" smtClean="0">
                          <a:solidFill>
                            <a:srgbClr val="FFFF00"/>
                          </a:solidFill>
                        </a:rPr>
                        <a:t>Programmes</a:t>
                      </a:r>
                      <a:endParaRPr lang="en-GB" sz="1600" dirty="0">
                        <a:solidFill>
                          <a:srgbClr val="FFFF00"/>
                        </a:solidFill>
                      </a:endParaRPr>
                    </a:p>
                  </a:txBody>
                  <a:tcPr marT="45717" marB="45717"/>
                </a:tc>
                <a:tc>
                  <a:txBody>
                    <a:bodyPr/>
                    <a:lstStyle/>
                    <a:p>
                      <a:r>
                        <a:rPr lang="en-GB" sz="1800" dirty="0" smtClean="0">
                          <a:solidFill>
                            <a:srgbClr val="FFFF00"/>
                          </a:solidFill>
                        </a:rPr>
                        <a:t>Number of participants</a:t>
                      </a:r>
                      <a:endParaRPr lang="en-GB" sz="1800" dirty="0">
                        <a:solidFill>
                          <a:srgbClr val="FFFF00"/>
                        </a:solidFill>
                      </a:endParaRPr>
                    </a:p>
                  </a:txBody>
                  <a:tcPr marT="45717" marB="45717"/>
                </a:tc>
                <a:tc>
                  <a:txBody>
                    <a:bodyPr/>
                    <a:lstStyle/>
                    <a:p>
                      <a:r>
                        <a:rPr lang="en-GB" sz="1800" dirty="0" smtClean="0">
                          <a:solidFill>
                            <a:srgbClr val="FFFF00"/>
                          </a:solidFill>
                        </a:rPr>
                        <a:t>Data</a:t>
                      </a:r>
                      <a:r>
                        <a:rPr lang="en-GB" sz="1800" baseline="0" dirty="0" smtClean="0">
                          <a:solidFill>
                            <a:srgbClr val="FFFF00"/>
                          </a:solidFill>
                        </a:rPr>
                        <a:t> collection</a:t>
                      </a:r>
                      <a:endParaRPr lang="en-GB" sz="1800" dirty="0">
                        <a:solidFill>
                          <a:srgbClr val="FFFF00"/>
                        </a:solidFill>
                      </a:endParaRPr>
                    </a:p>
                  </a:txBody>
                  <a:tcPr marT="45717" marB="45717"/>
                </a:tc>
                <a:tc>
                  <a:txBody>
                    <a:bodyPr/>
                    <a:lstStyle/>
                    <a:p>
                      <a:r>
                        <a:rPr lang="en-GB" sz="1600" dirty="0" smtClean="0">
                          <a:solidFill>
                            <a:srgbClr val="FFFF00"/>
                          </a:solidFill>
                        </a:rPr>
                        <a:t>Public disclosure</a:t>
                      </a:r>
                      <a:endParaRPr lang="en-GB" sz="1600" dirty="0">
                        <a:solidFill>
                          <a:srgbClr val="FFFF00"/>
                        </a:solidFill>
                      </a:endParaRPr>
                    </a:p>
                  </a:txBody>
                  <a:tcPr marT="45717" marB="45717"/>
                </a:tc>
              </a:tr>
              <a:tr h="604258">
                <a:tc>
                  <a:txBody>
                    <a:bodyPr/>
                    <a:lstStyle/>
                    <a:p>
                      <a:r>
                        <a:rPr lang="en-GB" sz="1800" b="1" dirty="0" smtClean="0">
                          <a:solidFill>
                            <a:srgbClr val="FF0000"/>
                          </a:solidFill>
                        </a:rPr>
                        <a:t>ACHS, </a:t>
                      </a:r>
                      <a:r>
                        <a:rPr lang="en-GB" sz="1600" b="1" dirty="0" smtClean="0">
                          <a:solidFill>
                            <a:schemeClr val="bg1"/>
                          </a:solidFill>
                        </a:rPr>
                        <a:t>au</a:t>
                      </a:r>
                      <a:endParaRPr lang="en-GB" sz="1600" b="1" dirty="0">
                        <a:solidFill>
                          <a:schemeClr val="bg1"/>
                        </a:solidFill>
                      </a:endParaRPr>
                    </a:p>
                  </a:txBody>
                  <a:tcPr marT="45717" marB="45717"/>
                </a:tc>
                <a:tc>
                  <a:txBody>
                    <a:bodyPr/>
                    <a:lstStyle/>
                    <a:p>
                      <a:r>
                        <a:rPr lang="en-GB" sz="1600" b="1" dirty="0" smtClean="0"/>
                        <a:t>600 Hospitals</a:t>
                      </a:r>
                      <a:endParaRPr lang="en-GB" sz="1600" b="1" dirty="0"/>
                    </a:p>
                  </a:txBody>
                  <a:tcPr marT="45717" marB="45717"/>
                </a:tc>
                <a:tc>
                  <a:txBody>
                    <a:bodyPr/>
                    <a:lstStyle/>
                    <a:p>
                      <a:r>
                        <a:rPr lang="en-GB" sz="1600" b="1" kern="1200" baseline="0" dirty="0" smtClean="0">
                          <a:solidFill>
                            <a:schemeClr val="dk1"/>
                          </a:solidFill>
                          <a:latin typeface="+mn-lt"/>
                          <a:ea typeface="+mn-ea"/>
                          <a:cs typeface="+mn-cs"/>
                        </a:rPr>
                        <a:t>Prospective data, Routine data, Retrospective data, Surveys</a:t>
                      </a:r>
                      <a:endParaRPr lang="en-GB" sz="1600" b="1" dirty="0"/>
                    </a:p>
                  </a:txBody>
                  <a:tcPr marT="45717" marB="45717"/>
                </a:tc>
                <a:tc>
                  <a:txBody>
                    <a:bodyPr/>
                    <a:lstStyle/>
                    <a:p>
                      <a:pPr algn="ctr"/>
                      <a:r>
                        <a:rPr lang="en-GB" sz="1600" b="1" dirty="0" smtClean="0"/>
                        <a:t>No</a:t>
                      </a:r>
                      <a:endParaRPr lang="en-GB" sz="1600" b="1" dirty="0"/>
                    </a:p>
                  </a:txBody>
                  <a:tcPr marT="45717" marB="45717"/>
                </a:tc>
              </a:tr>
              <a:tr h="604258">
                <a:tc>
                  <a:txBody>
                    <a:bodyPr/>
                    <a:lstStyle/>
                    <a:p>
                      <a:r>
                        <a:rPr lang="en-GB" sz="1800" b="1" dirty="0" smtClean="0">
                          <a:solidFill>
                            <a:srgbClr val="FF0000"/>
                          </a:solidFill>
                        </a:rPr>
                        <a:t>BQS, </a:t>
                      </a:r>
                      <a:r>
                        <a:rPr lang="en-GB" sz="1600" b="1" dirty="0" smtClean="0">
                          <a:solidFill>
                            <a:schemeClr val="bg1"/>
                          </a:solidFill>
                        </a:rPr>
                        <a:t>Ger</a:t>
                      </a:r>
                      <a:endParaRPr lang="en-GB" sz="1600" b="1" dirty="0">
                        <a:solidFill>
                          <a:schemeClr val="bg1"/>
                        </a:solidFill>
                      </a:endParaRPr>
                    </a:p>
                  </a:txBody>
                  <a:tcPr marT="45717" marB="45717"/>
                </a:tc>
                <a:tc>
                  <a:txBody>
                    <a:bodyPr/>
                    <a:lstStyle/>
                    <a:p>
                      <a:r>
                        <a:rPr lang="en-GB" sz="1600" b="1" kern="1200" baseline="0" dirty="0" smtClean="0">
                          <a:solidFill>
                            <a:schemeClr val="dk1"/>
                          </a:solidFill>
                          <a:latin typeface="+mn-lt"/>
                          <a:ea typeface="+mn-ea"/>
                          <a:cs typeface="+mn-cs"/>
                        </a:rPr>
                        <a:t>1501 Hospitals</a:t>
                      </a:r>
                      <a:endParaRPr lang="en-GB" sz="1600" b="1" dirty="0"/>
                    </a:p>
                  </a:txBody>
                  <a:tcPr marT="45717" marB="45717"/>
                </a:tc>
                <a:tc>
                  <a:txBody>
                    <a:bodyPr/>
                    <a:lstStyle/>
                    <a:p>
                      <a:r>
                        <a:rPr lang="en-GB" sz="1600" b="1" kern="1200" baseline="0" dirty="0" smtClean="0">
                          <a:solidFill>
                            <a:schemeClr val="dk1"/>
                          </a:solidFill>
                          <a:latin typeface="+mn-lt"/>
                          <a:ea typeface="+mn-ea"/>
                          <a:cs typeface="+mn-cs"/>
                        </a:rPr>
                        <a:t>Prospective data</a:t>
                      </a:r>
                      <a:endParaRPr lang="en-GB" sz="1600" b="1" dirty="0"/>
                    </a:p>
                  </a:txBody>
                  <a:tcPr marT="45717" marB="45717"/>
                </a:tc>
                <a:tc>
                  <a:txBody>
                    <a:bodyPr/>
                    <a:lstStyle/>
                    <a:p>
                      <a:pPr algn="ctr"/>
                      <a:r>
                        <a:rPr lang="en-GB" sz="1600" b="1" dirty="0" smtClean="0"/>
                        <a:t>No</a:t>
                      </a:r>
                      <a:endParaRPr lang="en-GB" sz="1600" b="1" dirty="0"/>
                    </a:p>
                  </a:txBody>
                  <a:tcPr marT="45717" marB="45717"/>
                </a:tc>
              </a:tr>
              <a:tr h="488852">
                <a:tc>
                  <a:txBody>
                    <a:bodyPr/>
                    <a:lstStyle/>
                    <a:p>
                      <a:r>
                        <a:rPr lang="en-GB" sz="1800" b="1" dirty="0" smtClean="0">
                          <a:solidFill>
                            <a:srgbClr val="FF0000"/>
                          </a:solidFill>
                        </a:rPr>
                        <a:t>CIST, </a:t>
                      </a:r>
                      <a:r>
                        <a:rPr lang="en-GB" sz="1600" b="1" dirty="0" smtClean="0">
                          <a:solidFill>
                            <a:schemeClr val="bg1"/>
                          </a:solidFill>
                        </a:rPr>
                        <a:t>UK</a:t>
                      </a:r>
                      <a:endParaRPr lang="en-GB" sz="1600" b="1" dirty="0">
                        <a:solidFill>
                          <a:schemeClr val="bg1"/>
                        </a:solidFill>
                      </a:endParaRPr>
                    </a:p>
                  </a:txBody>
                  <a:tcPr marT="45717" marB="45717"/>
                </a:tc>
                <a:tc>
                  <a:txBody>
                    <a:bodyPr/>
                    <a:lstStyle/>
                    <a:p>
                      <a:r>
                        <a:rPr lang="en-GB" sz="1600" b="1" kern="1200" baseline="0" dirty="0" smtClean="0">
                          <a:solidFill>
                            <a:schemeClr val="dk1"/>
                          </a:solidFill>
                          <a:latin typeface="+mn-lt"/>
                          <a:ea typeface="+mn-ea"/>
                          <a:cs typeface="+mn-cs"/>
                        </a:rPr>
                        <a:t>328 Hospitals</a:t>
                      </a:r>
                      <a:endParaRPr lang="en-GB" sz="1600" b="1" dirty="0"/>
                    </a:p>
                  </a:txBody>
                  <a:tcPr marT="45717" marB="45717"/>
                </a:tc>
                <a:tc>
                  <a:txBody>
                    <a:bodyPr/>
                    <a:lstStyle/>
                    <a:p>
                      <a:r>
                        <a:rPr lang="en-GB" sz="1600" b="1" kern="1200" baseline="0" dirty="0" smtClean="0">
                          <a:solidFill>
                            <a:schemeClr val="dk1"/>
                          </a:solidFill>
                          <a:latin typeface="+mn-lt"/>
                          <a:ea typeface="+mn-ea"/>
                          <a:cs typeface="+mn-cs"/>
                        </a:rPr>
                        <a:t>Prospective data, Routine data</a:t>
                      </a:r>
                      <a:endParaRPr lang="en-GB" sz="1600" b="1" dirty="0"/>
                    </a:p>
                  </a:txBody>
                  <a:tcPr marT="45717" marB="45717"/>
                </a:tc>
                <a:tc>
                  <a:txBody>
                    <a:bodyPr/>
                    <a:lstStyle/>
                    <a:p>
                      <a:pPr algn="ctr"/>
                      <a:r>
                        <a:rPr lang="en-GB" sz="1600" b="1" dirty="0" smtClean="0"/>
                        <a:t>Yes</a:t>
                      </a:r>
                      <a:endParaRPr lang="en-GB" sz="1600" b="1" dirty="0"/>
                    </a:p>
                  </a:txBody>
                  <a:tcPr marT="45717" marB="45717"/>
                </a:tc>
              </a:tr>
              <a:tr h="579109">
                <a:tc>
                  <a:txBody>
                    <a:bodyPr/>
                    <a:lstStyle/>
                    <a:p>
                      <a:pPr algn="l"/>
                      <a:r>
                        <a:rPr lang="en-GB" sz="1600" b="1" dirty="0" smtClean="0">
                          <a:solidFill>
                            <a:srgbClr val="FF0000"/>
                          </a:solidFill>
                        </a:rPr>
                        <a:t>COMPAQH</a:t>
                      </a:r>
                      <a:r>
                        <a:rPr lang="en-GB" sz="1800" b="1" dirty="0" smtClean="0">
                          <a:solidFill>
                            <a:srgbClr val="FF0000"/>
                          </a:solidFill>
                        </a:rPr>
                        <a:t>,</a:t>
                      </a:r>
                      <a:r>
                        <a:rPr lang="en-GB" sz="1800" b="1" dirty="0" smtClean="0">
                          <a:solidFill>
                            <a:schemeClr val="bg1"/>
                          </a:solidFill>
                        </a:rPr>
                        <a:t> </a:t>
                      </a:r>
                      <a:r>
                        <a:rPr lang="en-GB" sz="1600" b="1" dirty="0" smtClean="0">
                          <a:solidFill>
                            <a:schemeClr val="bg1"/>
                          </a:solidFill>
                        </a:rPr>
                        <a:t>Fr</a:t>
                      </a:r>
                      <a:r>
                        <a:rPr lang="en-GB" sz="1600" b="1" dirty="0" smtClean="0">
                          <a:solidFill>
                            <a:srgbClr val="FF0000"/>
                          </a:solidFill>
                        </a:rPr>
                        <a:t> </a:t>
                      </a:r>
                      <a:r>
                        <a:rPr lang="en-GB" sz="1800" b="1" dirty="0" smtClean="0">
                          <a:solidFill>
                            <a:srgbClr val="FF0000"/>
                          </a:solidFill>
                        </a:rPr>
                        <a:t> </a:t>
                      </a:r>
                      <a:endParaRPr lang="en-GB" sz="1600" b="1" dirty="0">
                        <a:solidFill>
                          <a:schemeClr val="bg1"/>
                        </a:solidFill>
                      </a:endParaRPr>
                    </a:p>
                  </a:txBody>
                  <a:tcPr marT="45717" marB="45717"/>
                </a:tc>
                <a:tc>
                  <a:txBody>
                    <a:bodyPr/>
                    <a:lstStyle/>
                    <a:p>
                      <a:r>
                        <a:rPr lang="en-GB" sz="1600" b="1" kern="1200" baseline="0" dirty="0" smtClean="0">
                          <a:solidFill>
                            <a:schemeClr val="dk1"/>
                          </a:solidFill>
                          <a:latin typeface="+mn-lt"/>
                          <a:ea typeface="+mn-ea"/>
                          <a:cs typeface="+mn-cs"/>
                        </a:rPr>
                        <a:t>43 Hospitals</a:t>
                      </a:r>
                      <a:endParaRPr lang="en-GB" sz="1600" b="1" dirty="0"/>
                    </a:p>
                  </a:txBody>
                  <a:tcPr marT="45717" marB="45717"/>
                </a:tc>
                <a:tc>
                  <a:txBody>
                    <a:bodyPr/>
                    <a:lstStyle/>
                    <a:p>
                      <a:r>
                        <a:rPr lang="en-GB" sz="1600" b="1" kern="1200" baseline="0" dirty="0" smtClean="0">
                          <a:solidFill>
                            <a:schemeClr val="dk1"/>
                          </a:solidFill>
                          <a:latin typeface="+mn-lt"/>
                          <a:ea typeface="+mn-ea"/>
                          <a:cs typeface="+mn-cs"/>
                        </a:rPr>
                        <a:t>Prospective data, Retrospective data , Survey</a:t>
                      </a:r>
                      <a:endParaRPr lang="en-GB" sz="1600" b="1" dirty="0"/>
                    </a:p>
                  </a:txBody>
                  <a:tcPr marT="45717" marB="45717"/>
                </a:tc>
                <a:tc>
                  <a:txBody>
                    <a:bodyPr/>
                    <a:lstStyle/>
                    <a:p>
                      <a:pPr algn="ctr"/>
                      <a:r>
                        <a:rPr lang="en-GB" sz="1600" b="1" dirty="0" smtClean="0"/>
                        <a:t>No</a:t>
                      </a:r>
                      <a:endParaRPr lang="en-GB" sz="1600" b="1" dirty="0"/>
                    </a:p>
                  </a:txBody>
                  <a:tcPr marT="45717" marB="45717"/>
                </a:tc>
              </a:tr>
              <a:tr h="604258">
                <a:tc>
                  <a:txBody>
                    <a:bodyPr/>
                    <a:lstStyle/>
                    <a:p>
                      <a:r>
                        <a:rPr lang="en-GB" sz="1800" b="1" dirty="0" smtClean="0">
                          <a:solidFill>
                            <a:srgbClr val="FF0000"/>
                          </a:solidFill>
                        </a:rPr>
                        <a:t>JCAHO, </a:t>
                      </a:r>
                      <a:r>
                        <a:rPr lang="en-GB" sz="1600" b="1" dirty="0" smtClean="0">
                          <a:solidFill>
                            <a:schemeClr val="bg1"/>
                          </a:solidFill>
                        </a:rPr>
                        <a:t>USA</a:t>
                      </a:r>
                      <a:endParaRPr lang="en-GB" sz="1600" b="1" dirty="0">
                        <a:solidFill>
                          <a:schemeClr val="bg1"/>
                        </a:solidFill>
                      </a:endParaRPr>
                    </a:p>
                  </a:txBody>
                  <a:tcPr marT="45717" marB="45717"/>
                </a:tc>
                <a:tc>
                  <a:txBody>
                    <a:bodyPr/>
                    <a:lstStyle/>
                    <a:p>
                      <a:r>
                        <a:rPr lang="en-GB" sz="1600" b="1" kern="1200" baseline="0" dirty="0" smtClean="0">
                          <a:solidFill>
                            <a:schemeClr val="dk1"/>
                          </a:solidFill>
                          <a:latin typeface="+mn-lt"/>
                          <a:ea typeface="+mn-ea"/>
                          <a:cs typeface="+mn-cs"/>
                        </a:rPr>
                        <a:t>9935 Hospitals</a:t>
                      </a:r>
                      <a:endParaRPr lang="en-GB" sz="1600" b="1" dirty="0"/>
                    </a:p>
                  </a:txBody>
                  <a:tcPr marT="45717" marB="45717"/>
                </a:tc>
                <a:tc>
                  <a:txBody>
                    <a:bodyPr/>
                    <a:lstStyle/>
                    <a:p>
                      <a:r>
                        <a:rPr lang="en-GB" sz="1600" b="1" kern="1200" baseline="0" dirty="0" smtClean="0">
                          <a:solidFill>
                            <a:schemeClr val="dk1"/>
                          </a:solidFill>
                          <a:latin typeface="+mn-lt"/>
                          <a:ea typeface="+mn-ea"/>
                          <a:cs typeface="+mn-cs"/>
                        </a:rPr>
                        <a:t>Routine data, Survey</a:t>
                      </a:r>
                      <a:endParaRPr lang="en-GB" sz="1600" b="1" dirty="0"/>
                    </a:p>
                  </a:txBody>
                  <a:tcPr marT="45717" marB="45717"/>
                </a:tc>
                <a:tc>
                  <a:txBody>
                    <a:bodyPr/>
                    <a:lstStyle/>
                    <a:p>
                      <a:pPr algn="ctr"/>
                      <a:r>
                        <a:rPr lang="en-GB" sz="1600" b="1" dirty="0" smtClean="0"/>
                        <a:t>Yes</a:t>
                      </a:r>
                      <a:endParaRPr lang="en-GB" sz="1600" b="1" dirty="0"/>
                    </a:p>
                  </a:txBody>
                  <a:tcPr marT="45717" marB="45717"/>
                </a:tc>
              </a:tr>
              <a:tr h="604258">
                <a:tc>
                  <a:txBody>
                    <a:bodyPr/>
                    <a:lstStyle/>
                    <a:p>
                      <a:r>
                        <a:rPr lang="en-GB" sz="1800" b="1" dirty="0" smtClean="0">
                          <a:solidFill>
                            <a:srgbClr val="FF0000"/>
                          </a:solidFill>
                        </a:rPr>
                        <a:t>NIP, </a:t>
                      </a:r>
                      <a:r>
                        <a:rPr lang="en-GB" sz="1600" b="1" dirty="0" smtClean="0">
                          <a:solidFill>
                            <a:schemeClr val="bg1"/>
                          </a:solidFill>
                        </a:rPr>
                        <a:t>Den</a:t>
                      </a:r>
                      <a:endParaRPr lang="en-GB" sz="1600" b="1" dirty="0">
                        <a:solidFill>
                          <a:schemeClr val="bg1"/>
                        </a:solidFill>
                      </a:endParaRPr>
                    </a:p>
                  </a:txBody>
                  <a:tcPr marT="45717" marB="45717"/>
                </a:tc>
                <a:tc>
                  <a:txBody>
                    <a:bodyPr/>
                    <a:lstStyle/>
                    <a:p>
                      <a:r>
                        <a:rPr lang="en-GB" sz="1600" b="1" kern="1200" baseline="0" dirty="0" smtClean="0">
                          <a:solidFill>
                            <a:schemeClr val="dk1"/>
                          </a:solidFill>
                          <a:latin typeface="+mn-lt"/>
                          <a:ea typeface="+mn-ea"/>
                          <a:cs typeface="+mn-cs"/>
                        </a:rPr>
                        <a:t>80 Public Hospitals</a:t>
                      </a:r>
                      <a:endParaRPr lang="en-GB" sz="1600" b="1" dirty="0"/>
                    </a:p>
                  </a:txBody>
                  <a:tcPr marT="45717" marB="45717"/>
                </a:tc>
                <a:tc>
                  <a:txBody>
                    <a:bodyPr/>
                    <a:lstStyle/>
                    <a:p>
                      <a:r>
                        <a:rPr lang="en-GB" sz="1600" b="1" kern="1200" baseline="0" dirty="0" smtClean="0">
                          <a:solidFill>
                            <a:schemeClr val="dk1"/>
                          </a:solidFill>
                          <a:latin typeface="+mn-lt"/>
                          <a:ea typeface="+mn-ea"/>
                          <a:cs typeface="+mn-cs"/>
                        </a:rPr>
                        <a:t>Combination of routine data and prospective data, Audits</a:t>
                      </a:r>
                      <a:endParaRPr lang="en-GB" sz="1600" b="1" dirty="0"/>
                    </a:p>
                  </a:txBody>
                  <a:tcPr marT="45717" marB="45717"/>
                </a:tc>
                <a:tc>
                  <a:txBody>
                    <a:bodyPr/>
                    <a:lstStyle/>
                    <a:p>
                      <a:pPr algn="ctr"/>
                      <a:r>
                        <a:rPr lang="en-GB" sz="1600" b="1" dirty="0" smtClean="0"/>
                        <a:t>Yes</a:t>
                      </a:r>
                      <a:endParaRPr lang="en-GB" sz="1600" b="1" dirty="0"/>
                    </a:p>
                  </a:txBody>
                  <a:tcPr marT="45717" marB="45717"/>
                </a:tc>
              </a:tr>
              <a:tr h="604258">
                <a:tc>
                  <a:txBody>
                    <a:bodyPr/>
                    <a:lstStyle/>
                    <a:p>
                      <a:r>
                        <a:rPr lang="en-GB" sz="1800" b="1" dirty="0" smtClean="0">
                          <a:solidFill>
                            <a:srgbClr val="FF0000"/>
                          </a:solidFill>
                        </a:rPr>
                        <a:t>OHA, </a:t>
                      </a:r>
                      <a:r>
                        <a:rPr lang="en-GB" sz="1600" b="1" dirty="0" smtClean="0">
                          <a:solidFill>
                            <a:schemeClr val="bg1"/>
                          </a:solidFill>
                        </a:rPr>
                        <a:t>Can</a:t>
                      </a:r>
                      <a:endParaRPr lang="en-GB" sz="1600" b="1" dirty="0">
                        <a:solidFill>
                          <a:schemeClr val="bg1"/>
                        </a:solidFill>
                      </a:endParaRPr>
                    </a:p>
                  </a:txBody>
                  <a:tcPr marT="45717" marB="45717"/>
                </a:tc>
                <a:tc>
                  <a:txBody>
                    <a:bodyPr/>
                    <a:lstStyle/>
                    <a:p>
                      <a:r>
                        <a:rPr lang="en-GB" sz="1600" b="1" kern="1200" baseline="0" dirty="0" smtClean="0">
                          <a:solidFill>
                            <a:schemeClr val="dk1"/>
                          </a:solidFill>
                          <a:latin typeface="+mn-lt"/>
                          <a:ea typeface="+mn-ea"/>
                          <a:cs typeface="+mn-cs"/>
                        </a:rPr>
                        <a:t>120 Hospitals</a:t>
                      </a:r>
                      <a:endParaRPr lang="en-GB" sz="1600" b="1" dirty="0"/>
                    </a:p>
                  </a:txBody>
                  <a:tcPr marT="45717" marB="45717"/>
                </a:tc>
                <a:tc>
                  <a:txBody>
                    <a:bodyPr/>
                    <a:lstStyle/>
                    <a:p>
                      <a:r>
                        <a:rPr lang="en-GB" sz="1600" b="1" kern="1200" baseline="0" dirty="0" smtClean="0">
                          <a:solidFill>
                            <a:schemeClr val="dk1"/>
                          </a:solidFill>
                          <a:latin typeface="+mn-lt"/>
                          <a:ea typeface="+mn-ea"/>
                          <a:cs typeface="+mn-cs"/>
                        </a:rPr>
                        <a:t>Routine data, Qualitative data, Surveys</a:t>
                      </a:r>
                      <a:endParaRPr lang="en-GB" sz="1600" b="1" dirty="0"/>
                    </a:p>
                  </a:txBody>
                  <a:tcPr marT="45717" marB="45717"/>
                </a:tc>
                <a:tc>
                  <a:txBody>
                    <a:bodyPr/>
                    <a:lstStyle/>
                    <a:p>
                      <a:pPr algn="ctr"/>
                      <a:r>
                        <a:rPr lang="en-GB" sz="1600" b="1" dirty="0" smtClean="0"/>
                        <a:t>No</a:t>
                      </a:r>
                      <a:endParaRPr lang="en-GB" sz="1600" b="1" dirty="0"/>
                    </a:p>
                  </a:txBody>
                  <a:tcPr marT="45717" marB="45717"/>
                </a:tc>
              </a:tr>
              <a:tr h="667864">
                <a:tc>
                  <a:txBody>
                    <a:bodyPr/>
                    <a:lstStyle/>
                    <a:p>
                      <a:r>
                        <a:rPr lang="en-GB" sz="1800" b="1" dirty="0" smtClean="0">
                          <a:solidFill>
                            <a:srgbClr val="FF0000"/>
                          </a:solidFill>
                        </a:rPr>
                        <a:t>DUTCH</a:t>
                      </a:r>
                      <a:r>
                        <a:rPr lang="en-GB" sz="1800" b="1" baseline="0" dirty="0" smtClean="0">
                          <a:solidFill>
                            <a:srgbClr val="FF0000"/>
                          </a:solidFill>
                        </a:rPr>
                        <a:t> PROJECT</a:t>
                      </a:r>
                      <a:endParaRPr lang="en-GB" sz="1800" b="1" dirty="0">
                        <a:solidFill>
                          <a:srgbClr val="FF0000"/>
                        </a:solidFill>
                      </a:endParaRPr>
                    </a:p>
                  </a:txBody>
                  <a:tcPr marT="45717" marB="45717"/>
                </a:tc>
                <a:tc>
                  <a:txBody>
                    <a:bodyPr/>
                    <a:lstStyle/>
                    <a:p>
                      <a:r>
                        <a:rPr lang="en-GB" sz="1600" b="1" kern="1200" baseline="0" dirty="0" smtClean="0">
                          <a:solidFill>
                            <a:schemeClr val="dk1"/>
                          </a:solidFill>
                          <a:latin typeface="+mn-lt"/>
                          <a:ea typeface="+mn-ea"/>
                          <a:cs typeface="+mn-cs"/>
                        </a:rPr>
                        <a:t>All of the 96 Hospitals in The Netherlands</a:t>
                      </a:r>
                      <a:endParaRPr lang="en-GB" sz="1600" b="1" dirty="0"/>
                    </a:p>
                  </a:txBody>
                  <a:tcPr marT="45717" marB="45717"/>
                </a:tc>
                <a:tc>
                  <a:txBody>
                    <a:bodyPr/>
                    <a:lstStyle/>
                    <a:p>
                      <a:r>
                        <a:rPr lang="en-GB" sz="1600" b="1" kern="1200" baseline="0" dirty="0" smtClean="0">
                          <a:solidFill>
                            <a:schemeClr val="dk1"/>
                          </a:solidFill>
                          <a:latin typeface="+mn-lt"/>
                          <a:ea typeface="+mn-ea"/>
                          <a:cs typeface="+mn-cs"/>
                        </a:rPr>
                        <a:t>Prospective data, Routine data, Retrospective data</a:t>
                      </a:r>
                      <a:endParaRPr lang="en-GB" sz="1600" b="1" dirty="0"/>
                    </a:p>
                  </a:txBody>
                  <a:tcPr marT="45717" marB="45717"/>
                </a:tc>
                <a:tc>
                  <a:txBody>
                    <a:bodyPr/>
                    <a:lstStyle/>
                    <a:p>
                      <a:pPr algn="ctr"/>
                      <a:r>
                        <a:rPr lang="en-GB" sz="1600" b="1" dirty="0" smtClean="0"/>
                        <a:t>Yes</a:t>
                      </a:r>
                      <a:endParaRPr lang="en-GB" sz="1600" b="1" dirty="0"/>
                    </a:p>
                  </a:txBody>
                  <a:tcPr marT="45717" marB="45717"/>
                </a:tc>
              </a:tr>
              <a:tr h="822946">
                <a:tc>
                  <a:txBody>
                    <a:bodyPr/>
                    <a:lstStyle/>
                    <a:p>
                      <a:r>
                        <a:rPr lang="en-GB" sz="1800" b="1" dirty="0" smtClean="0">
                          <a:solidFill>
                            <a:srgbClr val="FF0000"/>
                          </a:solidFill>
                        </a:rPr>
                        <a:t>PATH, </a:t>
                      </a:r>
                      <a:r>
                        <a:rPr lang="en-GB" sz="1600" b="1" dirty="0" smtClean="0">
                          <a:solidFill>
                            <a:schemeClr val="bg1"/>
                          </a:solidFill>
                        </a:rPr>
                        <a:t>WHO</a:t>
                      </a:r>
                      <a:endParaRPr lang="en-GB" sz="1600" b="1" dirty="0">
                        <a:solidFill>
                          <a:schemeClr val="bg1"/>
                        </a:solidFill>
                      </a:endParaRPr>
                    </a:p>
                  </a:txBody>
                  <a:tcPr marT="45717" marB="45717"/>
                </a:tc>
                <a:tc>
                  <a:txBody>
                    <a:bodyPr/>
                    <a:lstStyle/>
                    <a:p>
                      <a:r>
                        <a:rPr lang="en-GB" sz="1600" b="1" dirty="0" smtClean="0"/>
                        <a:t>51 hospitals from </a:t>
                      </a:r>
                      <a:r>
                        <a:rPr lang="en-GB" sz="1600" b="1" kern="1200" baseline="0" dirty="0" smtClean="0">
                          <a:solidFill>
                            <a:schemeClr val="dk1"/>
                          </a:solidFill>
                          <a:latin typeface="+mn-lt"/>
                          <a:ea typeface="+mn-ea"/>
                          <a:cs typeface="+mn-cs"/>
                        </a:rPr>
                        <a:t>6 countries in the first pilot-test; 135 hospitals from 9 countries in the second phase</a:t>
                      </a:r>
                      <a:endParaRPr lang="en-GB" sz="1600" b="1" dirty="0"/>
                    </a:p>
                  </a:txBody>
                  <a:tcPr marT="45717" marB="45717"/>
                </a:tc>
                <a:tc>
                  <a:txBody>
                    <a:bodyPr/>
                    <a:lstStyle/>
                    <a:p>
                      <a:r>
                        <a:rPr lang="en-GB" sz="1600" b="1" kern="1200" baseline="0" dirty="0" smtClean="0">
                          <a:solidFill>
                            <a:schemeClr val="dk1"/>
                          </a:solidFill>
                          <a:latin typeface="+mn-lt"/>
                          <a:ea typeface="+mn-ea"/>
                          <a:cs typeface="+mn-cs"/>
                        </a:rPr>
                        <a:t>Prospective data, Qualitative data, Surveys</a:t>
                      </a:r>
                      <a:endParaRPr lang="en-GB" sz="1600" b="1" dirty="0"/>
                    </a:p>
                  </a:txBody>
                  <a:tcPr marT="45717" marB="45717"/>
                </a:tc>
                <a:tc>
                  <a:txBody>
                    <a:bodyPr/>
                    <a:lstStyle/>
                    <a:p>
                      <a:pPr algn="ctr"/>
                      <a:r>
                        <a:rPr lang="en-GB" sz="1600" b="1" dirty="0" smtClean="0"/>
                        <a:t>No</a:t>
                      </a:r>
                      <a:endParaRPr lang="en-GB" sz="1600" b="1" dirty="0"/>
                    </a:p>
                  </a:txBody>
                  <a:tcPr marT="45717" marB="45717"/>
                </a:tc>
              </a:tr>
              <a:tr h="779794">
                <a:tc>
                  <a:txBody>
                    <a:bodyPr/>
                    <a:lstStyle/>
                    <a:p>
                      <a:r>
                        <a:rPr lang="en-GB" sz="1800" b="1" dirty="0" smtClean="0">
                          <a:solidFill>
                            <a:srgbClr val="FF0000"/>
                          </a:solidFill>
                        </a:rPr>
                        <a:t>QIP, </a:t>
                      </a:r>
                      <a:r>
                        <a:rPr lang="en-GB" sz="1600" b="1" dirty="0" smtClean="0">
                          <a:solidFill>
                            <a:schemeClr val="bg1"/>
                          </a:solidFill>
                        </a:rPr>
                        <a:t>USA</a:t>
                      </a:r>
                      <a:endParaRPr lang="en-GB" sz="1600" b="1" dirty="0">
                        <a:solidFill>
                          <a:schemeClr val="bg1"/>
                        </a:solidFill>
                      </a:endParaRPr>
                    </a:p>
                  </a:txBody>
                  <a:tcPr marT="45717" marB="45717"/>
                </a:tc>
                <a:tc>
                  <a:txBody>
                    <a:bodyPr/>
                    <a:lstStyle/>
                    <a:p>
                      <a:r>
                        <a:rPr lang="en-GB" sz="1600" b="1" kern="1200" baseline="0" dirty="0" smtClean="0">
                          <a:solidFill>
                            <a:schemeClr val="dk1"/>
                          </a:solidFill>
                          <a:latin typeface="+mn-lt"/>
                          <a:ea typeface="+mn-ea"/>
                          <a:cs typeface="+mn-cs"/>
                        </a:rPr>
                        <a:t>1000 Hospitals</a:t>
                      </a:r>
                      <a:endParaRPr lang="en-GB" sz="1600" b="1" dirty="0"/>
                    </a:p>
                  </a:txBody>
                  <a:tcPr marT="45717" marB="45717"/>
                </a:tc>
                <a:tc>
                  <a:txBody>
                    <a:bodyPr/>
                    <a:lstStyle/>
                    <a:p>
                      <a:r>
                        <a:rPr lang="en-GB" sz="1600" b="1" kern="1200" baseline="0" dirty="0" smtClean="0">
                          <a:solidFill>
                            <a:schemeClr val="dk1"/>
                          </a:solidFill>
                          <a:latin typeface="+mn-lt"/>
                          <a:ea typeface="+mn-ea"/>
                          <a:cs typeface="+mn-cs"/>
                        </a:rPr>
                        <a:t>Prospective data, Routine data,  Audit, surveys</a:t>
                      </a:r>
                      <a:endParaRPr lang="en-GB" sz="1600" b="1" dirty="0"/>
                    </a:p>
                  </a:txBody>
                  <a:tcPr marT="45717" marB="45717"/>
                </a:tc>
                <a:tc>
                  <a:txBody>
                    <a:bodyPr/>
                    <a:lstStyle/>
                    <a:p>
                      <a:pPr algn="ctr"/>
                      <a:r>
                        <a:rPr lang="en-GB" sz="1600" b="1" dirty="0" smtClean="0"/>
                        <a:t>No</a:t>
                      </a:r>
                      <a:endParaRPr lang="en-GB" sz="1600" b="1" dirty="0"/>
                    </a:p>
                  </a:txBody>
                  <a:tcPr marT="45717" marB="45717"/>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0" y="0"/>
          <a:ext cx="9144000" cy="8070985"/>
        </p:xfrm>
        <a:graphic>
          <a:graphicData uri="http://schemas.openxmlformats.org/drawingml/2006/table">
            <a:tbl>
              <a:tblPr firstRow="1" bandRow="1">
                <a:tableStyleId>{5C22544A-7EE6-4342-B048-85BDC9FD1C3A}</a:tableStyleId>
              </a:tblPr>
              <a:tblGrid>
                <a:gridCol w="1571604"/>
                <a:gridCol w="3143272"/>
                <a:gridCol w="4429124"/>
              </a:tblGrid>
              <a:tr h="521804">
                <a:tc>
                  <a:txBody>
                    <a:bodyPr/>
                    <a:lstStyle/>
                    <a:p>
                      <a:r>
                        <a:rPr lang="en-GB" sz="2000" dirty="0" smtClean="0">
                          <a:solidFill>
                            <a:srgbClr val="FFFF00"/>
                          </a:solidFill>
                        </a:rPr>
                        <a:t>Programmes</a:t>
                      </a:r>
                      <a:endParaRPr lang="en-GB" sz="2000" dirty="0">
                        <a:solidFill>
                          <a:srgbClr val="FFFF00"/>
                        </a:solidFill>
                      </a:endParaRPr>
                    </a:p>
                  </a:txBody>
                  <a:tcPr/>
                </a:tc>
                <a:tc>
                  <a:txBody>
                    <a:bodyPr/>
                    <a:lstStyle/>
                    <a:p>
                      <a:r>
                        <a:rPr lang="en-GB" sz="2000" dirty="0" smtClean="0">
                          <a:solidFill>
                            <a:srgbClr val="FFFF00"/>
                          </a:solidFill>
                        </a:rPr>
                        <a:t>Numbers</a:t>
                      </a:r>
                      <a:endParaRPr lang="en-GB" sz="2000" dirty="0">
                        <a:solidFill>
                          <a:srgbClr val="FFFF00"/>
                        </a:solidFill>
                      </a:endParaRPr>
                    </a:p>
                  </a:txBody>
                  <a:tcPr/>
                </a:tc>
                <a:tc>
                  <a:txBody>
                    <a:bodyPr/>
                    <a:lstStyle/>
                    <a:p>
                      <a:r>
                        <a:rPr lang="en-GB" sz="2000" dirty="0" smtClean="0">
                          <a:solidFill>
                            <a:srgbClr val="FFFF00"/>
                          </a:solidFill>
                        </a:rPr>
                        <a:t>Development of indicators</a:t>
                      </a:r>
                      <a:endParaRPr lang="en-GB" sz="2000" dirty="0">
                        <a:solidFill>
                          <a:srgbClr val="FFFF00"/>
                        </a:solidFill>
                      </a:endParaRPr>
                    </a:p>
                  </a:txBody>
                  <a:tcPr/>
                </a:tc>
              </a:tr>
              <a:tr h="604295">
                <a:tc>
                  <a:txBody>
                    <a:bodyPr/>
                    <a:lstStyle/>
                    <a:p>
                      <a:r>
                        <a:rPr lang="en-GB" sz="1800" b="1" dirty="0" smtClean="0">
                          <a:solidFill>
                            <a:srgbClr val="FF0000"/>
                          </a:solidFill>
                        </a:rPr>
                        <a:t>ACHS, </a:t>
                      </a:r>
                      <a:r>
                        <a:rPr lang="en-GB" sz="1600" b="1" dirty="0" smtClean="0">
                          <a:solidFill>
                            <a:schemeClr val="bg1"/>
                          </a:solidFill>
                        </a:rPr>
                        <a:t>au</a:t>
                      </a:r>
                      <a:endParaRPr lang="en-GB" sz="1600" b="1" dirty="0">
                        <a:solidFill>
                          <a:schemeClr val="bg1"/>
                        </a:solidFill>
                      </a:endParaRPr>
                    </a:p>
                  </a:txBody>
                  <a:tcPr/>
                </a:tc>
                <a:tc>
                  <a:txBody>
                    <a:bodyPr/>
                    <a:lstStyle/>
                    <a:p>
                      <a:r>
                        <a:rPr lang="en-GB" sz="1600" b="1" kern="1200" baseline="0" dirty="0" smtClean="0">
                          <a:solidFill>
                            <a:schemeClr val="bg2"/>
                          </a:solidFill>
                          <a:latin typeface="+mn-lt"/>
                          <a:ea typeface="+mn-ea"/>
                          <a:cs typeface="+mn-cs"/>
                        </a:rPr>
                        <a:t>22 subjects with 308 indicators</a:t>
                      </a:r>
                      <a:endParaRPr lang="en-GB" sz="1600" b="1" dirty="0">
                        <a:solidFill>
                          <a:schemeClr val="bg2"/>
                        </a:solidFill>
                      </a:endParaRPr>
                    </a:p>
                  </a:txBody>
                  <a:tcPr/>
                </a:tc>
                <a:tc>
                  <a:txBody>
                    <a:bodyPr/>
                    <a:lstStyle/>
                    <a:p>
                      <a:r>
                        <a:rPr lang="en-GB" sz="1600" b="1" kern="1200" baseline="0" dirty="0" smtClean="0">
                          <a:solidFill>
                            <a:schemeClr val="bg2"/>
                          </a:solidFill>
                          <a:latin typeface="+mn-lt"/>
                          <a:ea typeface="+mn-ea"/>
                          <a:cs typeface="+mn-cs"/>
                        </a:rPr>
                        <a:t>Expert group, User evaluation, Pilot testing External review</a:t>
                      </a:r>
                      <a:endParaRPr lang="en-GB" sz="1600" b="1" dirty="0">
                        <a:solidFill>
                          <a:schemeClr val="bg2"/>
                        </a:solidFill>
                      </a:endParaRPr>
                    </a:p>
                  </a:txBody>
                  <a:tcPr/>
                </a:tc>
              </a:tr>
              <a:tr h="604295">
                <a:tc>
                  <a:txBody>
                    <a:bodyPr/>
                    <a:lstStyle/>
                    <a:p>
                      <a:r>
                        <a:rPr lang="en-GB" sz="1800" b="1" dirty="0" smtClean="0">
                          <a:solidFill>
                            <a:srgbClr val="FF0000"/>
                          </a:solidFill>
                        </a:rPr>
                        <a:t>BQS, </a:t>
                      </a:r>
                      <a:r>
                        <a:rPr lang="en-GB" sz="1600" b="1" dirty="0" smtClean="0">
                          <a:solidFill>
                            <a:schemeClr val="bg1"/>
                          </a:solidFill>
                        </a:rPr>
                        <a:t>Ger</a:t>
                      </a:r>
                      <a:endParaRPr lang="en-GB" sz="1600" b="1" dirty="0">
                        <a:solidFill>
                          <a:schemeClr val="bg1"/>
                        </a:solidFill>
                      </a:endParaRPr>
                    </a:p>
                  </a:txBody>
                  <a:tcPr/>
                </a:tc>
                <a:tc>
                  <a:txBody>
                    <a:bodyPr/>
                    <a:lstStyle/>
                    <a:p>
                      <a:r>
                        <a:rPr lang="en-GB" sz="1600" b="1" kern="1200" baseline="0" dirty="0" smtClean="0">
                          <a:solidFill>
                            <a:schemeClr val="bg2"/>
                          </a:solidFill>
                          <a:latin typeface="+mn-lt"/>
                          <a:ea typeface="+mn-ea"/>
                          <a:cs typeface="+mn-cs"/>
                        </a:rPr>
                        <a:t>17 subjects with 169 Indicators</a:t>
                      </a:r>
                    </a:p>
                    <a:p>
                      <a:r>
                        <a:rPr lang="en-GB" sz="1600" b="1" kern="1200" baseline="0" dirty="0" smtClean="0">
                          <a:solidFill>
                            <a:schemeClr val="bg2"/>
                          </a:solidFill>
                          <a:latin typeface="+mn-lt"/>
                          <a:ea typeface="+mn-ea"/>
                          <a:cs typeface="+mn-cs"/>
                        </a:rPr>
                        <a:t>or 14 subjects with 95 indicators</a:t>
                      </a:r>
                      <a:endParaRPr lang="en-GB" sz="1600" b="1" dirty="0">
                        <a:solidFill>
                          <a:schemeClr val="bg2"/>
                        </a:solidFill>
                      </a:endParaRPr>
                    </a:p>
                  </a:txBody>
                  <a:tcPr/>
                </a:tc>
                <a:tc>
                  <a:txBody>
                    <a:bodyPr/>
                    <a:lstStyle/>
                    <a:p>
                      <a:r>
                        <a:rPr lang="en-GB" sz="1600" b="1" kern="1200" baseline="0" dirty="0" smtClean="0">
                          <a:solidFill>
                            <a:schemeClr val="bg2"/>
                          </a:solidFill>
                          <a:latin typeface="+mn-lt"/>
                          <a:ea typeface="+mn-ea"/>
                          <a:cs typeface="+mn-cs"/>
                        </a:rPr>
                        <a:t>Expert groups, Pilot testing, User evaluation, Validation of the methodology</a:t>
                      </a:r>
                      <a:endParaRPr lang="en-GB" sz="1600" b="1" dirty="0">
                        <a:solidFill>
                          <a:schemeClr val="bg2"/>
                        </a:solidFill>
                      </a:endParaRPr>
                    </a:p>
                  </a:txBody>
                  <a:tcPr/>
                </a:tc>
              </a:tr>
              <a:tr h="488882">
                <a:tc>
                  <a:txBody>
                    <a:bodyPr/>
                    <a:lstStyle/>
                    <a:p>
                      <a:r>
                        <a:rPr lang="en-GB" sz="1800" b="1" dirty="0" smtClean="0">
                          <a:solidFill>
                            <a:srgbClr val="FF0000"/>
                          </a:solidFill>
                        </a:rPr>
                        <a:t>CIST, </a:t>
                      </a:r>
                      <a:r>
                        <a:rPr lang="en-GB" sz="1600" b="1" dirty="0" smtClean="0">
                          <a:solidFill>
                            <a:schemeClr val="bg1"/>
                          </a:solidFill>
                        </a:rPr>
                        <a:t>UK</a:t>
                      </a:r>
                      <a:endParaRPr lang="en-GB" sz="1600" b="1" dirty="0">
                        <a:solidFill>
                          <a:schemeClr val="bg1"/>
                        </a:solidFill>
                      </a:endParaRPr>
                    </a:p>
                  </a:txBody>
                  <a:tcPr/>
                </a:tc>
                <a:tc>
                  <a:txBody>
                    <a:bodyPr/>
                    <a:lstStyle/>
                    <a:p>
                      <a:r>
                        <a:rPr lang="en-GB" sz="1600" b="1" kern="1200" baseline="0" dirty="0" smtClean="0">
                          <a:solidFill>
                            <a:schemeClr val="bg2"/>
                          </a:solidFill>
                          <a:latin typeface="+mn-lt"/>
                          <a:ea typeface="+mn-ea"/>
                          <a:cs typeface="+mn-cs"/>
                        </a:rPr>
                        <a:t>7 subjects with 64 indicators</a:t>
                      </a:r>
                      <a:endParaRPr lang="en-GB" sz="1600" b="1" dirty="0">
                        <a:solidFill>
                          <a:schemeClr val="bg2"/>
                        </a:solidFill>
                      </a:endParaRPr>
                    </a:p>
                  </a:txBody>
                  <a:tcPr/>
                </a:tc>
                <a:tc>
                  <a:txBody>
                    <a:bodyPr/>
                    <a:lstStyle/>
                    <a:p>
                      <a:r>
                        <a:rPr lang="en-GB" sz="1600" b="1" kern="1200" baseline="0" dirty="0" smtClean="0">
                          <a:solidFill>
                            <a:schemeClr val="bg2"/>
                          </a:solidFill>
                          <a:latin typeface="+mn-lt"/>
                          <a:ea typeface="+mn-ea"/>
                          <a:cs typeface="+mn-cs"/>
                        </a:rPr>
                        <a:t>Expert group, User groups</a:t>
                      </a:r>
                      <a:endParaRPr lang="en-GB" sz="1600" b="1" dirty="0">
                        <a:solidFill>
                          <a:schemeClr val="bg2"/>
                        </a:solidFill>
                      </a:endParaRPr>
                    </a:p>
                  </a:txBody>
                  <a:tcPr/>
                </a:tc>
              </a:tr>
              <a:tr h="689047">
                <a:tc>
                  <a:txBody>
                    <a:bodyPr/>
                    <a:lstStyle/>
                    <a:p>
                      <a:r>
                        <a:rPr lang="en-GB" sz="1800" b="1" dirty="0" smtClean="0">
                          <a:solidFill>
                            <a:srgbClr val="FF0000"/>
                          </a:solidFill>
                        </a:rPr>
                        <a:t>COMPAQH, </a:t>
                      </a:r>
                      <a:r>
                        <a:rPr lang="en-GB" sz="1600" b="1" dirty="0" smtClean="0">
                          <a:solidFill>
                            <a:schemeClr val="bg1"/>
                          </a:solidFill>
                        </a:rPr>
                        <a:t>Fr</a:t>
                      </a:r>
                      <a:endParaRPr lang="en-GB" sz="1600" b="1" dirty="0">
                        <a:solidFill>
                          <a:schemeClr val="bg1"/>
                        </a:solidFill>
                      </a:endParaRPr>
                    </a:p>
                  </a:txBody>
                  <a:tcPr/>
                </a:tc>
                <a:tc>
                  <a:txBody>
                    <a:bodyPr/>
                    <a:lstStyle/>
                    <a:p>
                      <a:r>
                        <a:rPr lang="en-GB" sz="1600" b="1" kern="1200" baseline="0" dirty="0" smtClean="0">
                          <a:solidFill>
                            <a:schemeClr val="bg2"/>
                          </a:solidFill>
                          <a:latin typeface="+mn-lt"/>
                          <a:ea typeface="+mn-ea"/>
                          <a:cs typeface="+mn-cs"/>
                        </a:rPr>
                        <a:t>8 national priorities with 43 indicators</a:t>
                      </a:r>
                      <a:endParaRPr lang="en-GB" sz="1600" b="1" dirty="0">
                        <a:solidFill>
                          <a:schemeClr val="bg2"/>
                        </a:solidFill>
                      </a:endParaRPr>
                    </a:p>
                  </a:txBody>
                  <a:tcPr/>
                </a:tc>
                <a:tc>
                  <a:txBody>
                    <a:bodyPr/>
                    <a:lstStyle/>
                    <a:p>
                      <a:r>
                        <a:rPr lang="en-GB" sz="1600" b="1" kern="1200" baseline="0" dirty="0" smtClean="0">
                          <a:solidFill>
                            <a:schemeClr val="bg2"/>
                          </a:solidFill>
                          <a:latin typeface="+mn-lt"/>
                          <a:ea typeface="+mn-ea"/>
                          <a:cs typeface="+mn-cs"/>
                        </a:rPr>
                        <a:t>Expert group, Delphi method (two rounds) on user groups , Pilot testing</a:t>
                      </a:r>
                      <a:endParaRPr lang="en-GB" sz="1600" b="1" dirty="0">
                        <a:solidFill>
                          <a:schemeClr val="bg2"/>
                        </a:solidFill>
                      </a:endParaRPr>
                    </a:p>
                  </a:txBody>
                  <a:tcPr/>
                </a:tc>
              </a:tr>
              <a:tr h="604295">
                <a:tc>
                  <a:txBody>
                    <a:bodyPr/>
                    <a:lstStyle/>
                    <a:p>
                      <a:r>
                        <a:rPr lang="en-GB" sz="1800" b="1" dirty="0" smtClean="0">
                          <a:solidFill>
                            <a:srgbClr val="FF0000"/>
                          </a:solidFill>
                        </a:rPr>
                        <a:t>JCAHO, </a:t>
                      </a:r>
                      <a:r>
                        <a:rPr lang="en-GB" sz="1600" b="1" dirty="0" smtClean="0">
                          <a:solidFill>
                            <a:schemeClr val="bg1"/>
                          </a:solidFill>
                        </a:rPr>
                        <a:t>USA</a:t>
                      </a:r>
                      <a:endParaRPr lang="en-GB" sz="1600" b="1" dirty="0">
                        <a:solidFill>
                          <a:schemeClr val="bg1"/>
                        </a:solidFill>
                      </a:endParaRPr>
                    </a:p>
                  </a:txBody>
                  <a:tcPr/>
                </a:tc>
                <a:tc>
                  <a:txBody>
                    <a:bodyPr/>
                    <a:lstStyle/>
                    <a:p>
                      <a:r>
                        <a:rPr lang="en-GB" sz="1600" b="1" kern="1200" baseline="0" dirty="0" smtClean="0">
                          <a:solidFill>
                            <a:schemeClr val="bg2"/>
                          </a:solidFill>
                          <a:latin typeface="+mn-lt"/>
                          <a:ea typeface="+mn-ea"/>
                          <a:cs typeface="+mn-cs"/>
                        </a:rPr>
                        <a:t>5 subjects with 36 tailored indicators</a:t>
                      </a:r>
                      <a:endParaRPr lang="en-GB" sz="1600" b="1" dirty="0">
                        <a:solidFill>
                          <a:schemeClr val="bg2"/>
                        </a:solidFill>
                      </a:endParaRPr>
                    </a:p>
                  </a:txBody>
                  <a:tcPr/>
                </a:tc>
                <a:tc>
                  <a:txBody>
                    <a:bodyPr/>
                    <a:lstStyle/>
                    <a:p>
                      <a:r>
                        <a:rPr lang="en-GB" sz="1600" b="1" kern="1200" baseline="0" dirty="0" smtClean="0">
                          <a:solidFill>
                            <a:schemeClr val="bg2"/>
                          </a:solidFill>
                          <a:latin typeface="+mn-lt"/>
                          <a:ea typeface="+mn-ea"/>
                          <a:cs typeface="+mn-cs"/>
                        </a:rPr>
                        <a:t>Expert groups, Request hearing Pilot testing</a:t>
                      </a:r>
                      <a:endParaRPr lang="en-GB" sz="1600" b="1" dirty="0">
                        <a:solidFill>
                          <a:schemeClr val="bg2"/>
                        </a:solidFill>
                      </a:endParaRPr>
                    </a:p>
                  </a:txBody>
                  <a:tcPr/>
                </a:tc>
              </a:tr>
              <a:tr h="604295">
                <a:tc>
                  <a:txBody>
                    <a:bodyPr/>
                    <a:lstStyle/>
                    <a:p>
                      <a:r>
                        <a:rPr lang="en-GB" sz="1800" b="1" dirty="0" smtClean="0">
                          <a:solidFill>
                            <a:srgbClr val="FF0000"/>
                          </a:solidFill>
                        </a:rPr>
                        <a:t>NIP, </a:t>
                      </a:r>
                      <a:r>
                        <a:rPr lang="en-GB" sz="1600" b="1" dirty="0" smtClean="0">
                          <a:solidFill>
                            <a:schemeClr val="bg1"/>
                          </a:solidFill>
                        </a:rPr>
                        <a:t>Den</a:t>
                      </a:r>
                      <a:endParaRPr lang="en-GB" sz="1600" b="1" dirty="0">
                        <a:solidFill>
                          <a:schemeClr val="bg1"/>
                        </a:solidFill>
                      </a:endParaRPr>
                    </a:p>
                  </a:txBody>
                  <a:tcPr/>
                </a:tc>
                <a:tc>
                  <a:txBody>
                    <a:bodyPr/>
                    <a:lstStyle/>
                    <a:p>
                      <a:r>
                        <a:rPr lang="en-GB" sz="1600" b="1" kern="1200" baseline="0" dirty="0" smtClean="0">
                          <a:solidFill>
                            <a:schemeClr val="bg2"/>
                          </a:solidFill>
                          <a:latin typeface="+mn-lt"/>
                          <a:ea typeface="+mn-ea"/>
                          <a:cs typeface="+mn-cs"/>
                        </a:rPr>
                        <a:t>7 subjects with 87 indicators</a:t>
                      </a:r>
                      <a:endParaRPr lang="en-GB" sz="1600" b="1" dirty="0">
                        <a:solidFill>
                          <a:schemeClr val="bg2"/>
                        </a:solidFill>
                      </a:endParaRPr>
                    </a:p>
                  </a:txBody>
                  <a:tcPr/>
                </a:tc>
                <a:tc>
                  <a:txBody>
                    <a:bodyPr/>
                    <a:lstStyle/>
                    <a:p>
                      <a:r>
                        <a:rPr lang="en-GB" sz="1600" b="1" kern="1200" baseline="0" dirty="0" smtClean="0">
                          <a:solidFill>
                            <a:schemeClr val="bg2"/>
                          </a:solidFill>
                          <a:latin typeface="+mn-lt"/>
                          <a:ea typeface="+mn-ea"/>
                          <a:cs typeface="+mn-cs"/>
                        </a:rPr>
                        <a:t>Expert groups, Hearing request (both with patient groups and user groups), Pilot testing</a:t>
                      </a:r>
                      <a:endParaRPr lang="en-GB" sz="1600" b="1" dirty="0">
                        <a:solidFill>
                          <a:schemeClr val="bg2"/>
                        </a:solidFill>
                      </a:endParaRPr>
                    </a:p>
                  </a:txBody>
                  <a:tcPr/>
                </a:tc>
              </a:tr>
              <a:tr h="604295">
                <a:tc>
                  <a:txBody>
                    <a:bodyPr/>
                    <a:lstStyle/>
                    <a:p>
                      <a:r>
                        <a:rPr lang="en-GB" sz="1800" b="1" dirty="0" smtClean="0">
                          <a:solidFill>
                            <a:srgbClr val="FF0000"/>
                          </a:solidFill>
                        </a:rPr>
                        <a:t>OHA, </a:t>
                      </a:r>
                      <a:r>
                        <a:rPr lang="en-GB" sz="1600" b="1" dirty="0" smtClean="0">
                          <a:solidFill>
                            <a:schemeClr val="bg1"/>
                          </a:solidFill>
                        </a:rPr>
                        <a:t>Can</a:t>
                      </a:r>
                      <a:endParaRPr lang="en-GB" sz="1600" b="1" dirty="0">
                        <a:solidFill>
                          <a:schemeClr val="bg1"/>
                        </a:solidFill>
                      </a:endParaRPr>
                    </a:p>
                  </a:txBody>
                  <a:tcPr/>
                </a:tc>
                <a:tc>
                  <a:txBody>
                    <a:bodyPr/>
                    <a:lstStyle/>
                    <a:p>
                      <a:r>
                        <a:rPr lang="en-GB" sz="1600" b="1" kern="1200" baseline="0" dirty="0" smtClean="0">
                          <a:solidFill>
                            <a:schemeClr val="bg2"/>
                          </a:solidFill>
                          <a:latin typeface="+mn-lt"/>
                          <a:ea typeface="+mn-ea"/>
                          <a:cs typeface="+mn-cs"/>
                        </a:rPr>
                        <a:t>4 subjects with 47 indicators</a:t>
                      </a:r>
                      <a:endParaRPr lang="en-GB" sz="1600" b="1" dirty="0">
                        <a:solidFill>
                          <a:schemeClr val="bg2"/>
                        </a:solidFill>
                      </a:endParaRPr>
                    </a:p>
                  </a:txBody>
                  <a:tcPr/>
                </a:tc>
                <a:tc>
                  <a:txBody>
                    <a:bodyPr/>
                    <a:lstStyle/>
                    <a:p>
                      <a:r>
                        <a:rPr lang="en-GB" sz="1600" b="1" kern="1200" baseline="0" dirty="0" smtClean="0">
                          <a:solidFill>
                            <a:schemeClr val="bg2"/>
                          </a:solidFill>
                          <a:latin typeface="+mn-lt"/>
                          <a:ea typeface="+mn-ea"/>
                          <a:cs typeface="+mn-cs"/>
                        </a:rPr>
                        <a:t>Expert group, Hearing request, Involvement of</a:t>
                      </a:r>
                    </a:p>
                    <a:p>
                      <a:r>
                        <a:rPr lang="en-GB" sz="1600" b="1" kern="1200" baseline="0" dirty="0" smtClean="0">
                          <a:solidFill>
                            <a:schemeClr val="bg2"/>
                          </a:solidFill>
                          <a:latin typeface="+mn-lt"/>
                          <a:ea typeface="+mn-ea"/>
                          <a:cs typeface="+mn-cs"/>
                        </a:rPr>
                        <a:t>clinical staff</a:t>
                      </a:r>
                      <a:endParaRPr lang="en-GB" sz="1600" b="1" dirty="0">
                        <a:solidFill>
                          <a:schemeClr val="bg2"/>
                        </a:solidFill>
                      </a:endParaRPr>
                    </a:p>
                  </a:txBody>
                  <a:tcPr/>
                </a:tc>
              </a:tr>
              <a:tr h="667905">
                <a:tc>
                  <a:txBody>
                    <a:bodyPr/>
                    <a:lstStyle/>
                    <a:p>
                      <a:r>
                        <a:rPr lang="en-GB" sz="1800" b="1" dirty="0" smtClean="0">
                          <a:solidFill>
                            <a:srgbClr val="FF0000"/>
                          </a:solidFill>
                        </a:rPr>
                        <a:t>DUTCH</a:t>
                      </a:r>
                      <a:r>
                        <a:rPr lang="en-GB" sz="1800" b="1" baseline="0" dirty="0" smtClean="0">
                          <a:solidFill>
                            <a:srgbClr val="FF0000"/>
                          </a:solidFill>
                        </a:rPr>
                        <a:t> PROJECT</a:t>
                      </a:r>
                      <a:endParaRPr lang="en-GB" sz="1800" b="1" dirty="0">
                        <a:solidFill>
                          <a:srgbClr val="FF0000"/>
                        </a:solidFill>
                      </a:endParaRPr>
                    </a:p>
                  </a:txBody>
                  <a:tcPr/>
                </a:tc>
                <a:tc>
                  <a:txBody>
                    <a:bodyPr/>
                    <a:lstStyle/>
                    <a:p>
                      <a:r>
                        <a:rPr lang="en-GB" sz="1600" b="1" kern="1200" baseline="0" dirty="0" smtClean="0">
                          <a:solidFill>
                            <a:schemeClr val="bg2"/>
                          </a:solidFill>
                          <a:latin typeface="+mn-lt"/>
                          <a:ea typeface="+mn-ea"/>
                          <a:cs typeface="+mn-cs"/>
                        </a:rPr>
                        <a:t>3 subsets with 39 indicators </a:t>
                      </a:r>
                      <a:endParaRPr lang="en-GB" sz="1600" b="1" dirty="0">
                        <a:solidFill>
                          <a:schemeClr val="bg2"/>
                        </a:solidFill>
                      </a:endParaRPr>
                    </a:p>
                  </a:txBody>
                  <a:tcPr/>
                </a:tc>
                <a:tc>
                  <a:txBody>
                    <a:bodyPr/>
                    <a:lstStyle/>
                    <a:p>
                      <a:r>
                        <a:rPr lang="en-GB" sz="1600" b="1" kern="1200" baseline="0" dirty="0" smtClean="0">
                          <a:solidFill>
                            <a:schemeClr val="bg2"/>
                          </a:solidFill>
                          <a:latin typeface="+mn-lt"/>
                          <a:ea typeface="+mn-ea"/>
                          <a:cs typeface="+mn-cs"/>
                        </a:rPr>
                        <a:t>Expert groups, Medical societies, Hearing request, Validity testing</a:t>
                      </a:r>
                      <a:endParaRPr lang="en-GB" sz="1600" b="1" dirty="0">
                        <a:solidFill>
                          <a:schemeClr val="bg2"/>
                        </a:solidFill>
                      </a:endParaRPr>
                    </a:p>
                  </a:txBody>
                  <a:tcPr/>
                </a:tc>
              </a:tr>
              <a:tr h="689047">
                <a:tc>
                  <a:txBody>
                    <a:bodyPr/>
                    <a:lstStyle/>
                    <a:p>
                      <a:r>
                        <a:rPr lang="en-GB" sz="1800" b="1" dirty="0" smtClean="0">
                          <a:solidFill>
                            <a:srgbClr val="FF0000"/>
                          </a:solidFill>
                        </a:rPr>
                        <a:t>PATH, </a:t>
                      </a:r>
                      <a:r>
                        <a:rPr lang="en-GB" sz="1600" b="1" dirty="0" smtClean="0">
                          <a:solidFill>
                            <a:schemeClr val="bg1"/>
                          </a:solidFill>
                        </a:rPr>
                        <a:t>WHO</a:t>
                      </a:r>
                      <a:endParaRPr lang="en-GB" sz="1600" b="1" dirty="0">
                        <a:solidFill>
                          <a:schemeClr val="bg1"/>
                        </a:solidFill>
                      </a:endParaRPr>
                    </a:p>
                  </a:txBody>
                  <a:tcPr/>
                </a:tc>
                <a:tc>
                  <a:txBody>
                    <a:bodyPr/>
                    <a:lstStyle/>
                    <a:p>
                      <a:r>
                        <a:rPr lang="en-GB" sz="1600" b="1" kern="1200" baseline="0" dirty="0" smtClean="0">
                          <a:solidFill>
                            <a:schemeClr val="bg2"/>
                          </a:solidFill>
                          <a:latin typeface="+mn-lt"/>
                          <a:ea typeface="+mn-ea"/>
                          <a:cs typeface="+mn-cs"/>
                        </a:rPr>
                        <a:t>17 core indicators </a:t>
                      </a:r>
                    </a:p>
                    <a:p>
                      <a:r>
                        <a:rPr lang="en-GB" sz="1600" b="1" kern="1200" baseline="0" dirty="0" smtClean="0">
                          <a:solidFill>
                            <a:schemeClr val="bg2"/>
                          </a:solidFill>
                          <a:latin typeface="+mn-lt"/>
                          <a:ea typeface="+mn-ea"/>
                          <a:cs typeface="+mn-cs"/>
                        </a:rPr>
                        <a:t>and 24 tailored indicators</a:t>
                      </a:r>
                      <a:endParaRPr lang="en-GB" sz="1600" b="1" dirty="0">
                        <a:solidFill>
                          <a:schemeClr val="bg2"/>
                        </a:solidFill>
                      </a:endParaRPr>
                    </a:p>
                  </a:txBody>
                  <a:tcPr/>
                </a:tc>
                <a:tc>
                  <a:txBody>
                    <a:bodyPr/>
                    <a:lstStyle/>
                    <a:p>
                      <a:r>
                        <a:rPr lang="en-GB" sz="1600" b="1" kern="1200" baseline="0" dirty="0" smtClean="0">
                          <a:solidFill>
                            <a:schemeClr val="bg2"/>
                          </a:solidFill>
                          <a:latin typeface="+mn-lt"/>
                          <a:ea typeface="+mn-ea"/>
                          <a:cs typeface="+mn-cs"/>
                        </a:rPr>
                        <a:t>Expert group, Nominal group technique, User evaluation (Hospital level), Pilot testing</a:t>
                      </a:r>
                      <a:endParaRPr lang="en-GB" sz="1600" b="1" dirty="0">
                        <a:solidFill>
                          <a:schemeClr val="bg2"/>
                        </a:solidFill>
                      </a:endParaRPr>
                    </a:p>
                  </a:txBody>
                  <a:tcPr/>
                </a:tc>
              </a:tr>
              <a:tr h="779841">
                <a:tc>
                  <a:txBody>
                    <a:bodyPr/>
                    <a:lstStyle/>
                    <a:p>
                      <a:r>
                        <a:rPr lang="en-GB" sz="1800" b="1" dirty="0" smtClean="0">
                          <a:solidFill>
                            <a:srgbClr val="FF0000"/>
                          </a:solidFill>
                        </a:rPr>
                        <a:t>QIP, </a:t>
                      </a:r>
                      <a:r>
                        <a:rPr lang="en-GB" sz="1600" b="1" dirty="0" smtClean="0">
                          <a:solidFill>
                            <a:schemeClr val="bg1"/>
                          </a:solidFill>
                        </a:rPr>
                        <a:t>USA</a:t>
                      </a:r>
                      <a:endParaRPr lang="en-GB" sz="1600" b="1" dirty="0">
                        <a:solidFill>
                          <a:schemeClr val="bg1"/>
                        </a:solidFill>
                      </a:endParaRPr>
                    </a:p>
                  </a:txBody>
                  <a:tcPr/>
                </a:tc>
                <a:tc>
                  <a:txBody>
                    <a:bodyPr/>
                    <a:lstStyle/>
                    <a:p>
                      <a:r>
                        <a:rPr lang="en-GB" sz="1600" b="1" kern="1200" baseline="0" dirty="0" smtClean="0">
                          <a:solidFill>
                            <a:schemeClr val="bg2"/>
                          </a:solidFill>
                          <a:latin typeface="+mn-lt"/>
                          <a:ea typeface="+mn-ea"/>
                          <a:cs typeface="+mn-cs"/>
                        </a:rPr>
                        <a:t>4 subjects with 47 indicators</a:t>
                      </a:r>
                      <a:endParaRPr lang="en-GB" sz="1600" b="1" dirty="0">
                        <a:solidFill>
                          <a:schemeClr val="bg2"/>
                        </a:solidFill>
                      </a:endParaRPr>
                    </a:p>
                  </a:txBody>
                  <a:tcPr/>
                </a:tc>
                <a:tc>
                  <a:txBody>
                    <a:bodyPr/>
                    <a:lstStyle/>
                    <a:p>
                      <a:r>
                        <a:rPr lang="en-GB" sz="1600" b="1" kern="1200" baseline="0" dirty="0" smtClean="0">
                          <a:solidFill>
                            <a:schemeClr val="bg2"/>
                          </a:solidFill>
                          <a:latin typeface="+mn-lt"/>
                          <a:ea typeface="+mn-ea"/>
                          <a:cs typeface="+mn-cs"/>
                        </a:rPr>
                        <a:t>Expert group, Pilot testing</a:t>
                      </a:r>
                      <a:endParaRPr lang="en-GB" sz="1600" b="1" dirty="0">
                        <a:solidFill>
                          <a:schemeClr val="bg2"/>
                        </a:solidFill>
                      </a:endParaRPr>
                    </a:p>
                  </a:txBody>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0" y="0"/>
          <a:ext cx="9144000" cy="7872438"/>
        </p:xfrm>
        <a:graphic>
          <a:graphicData uri="http://schemas.openxmlformats.org/drawingml/2006/table">
            <a:tbl>
              <a:tblPr firstRow="1" bandRow="1">
                <a:tableStyleId>{5C22544A-7EE6-4342-B048-85BDC9FD1C3A}</a:tableStyleId>
              </a:tblPr>
              <a:tblGrid>
                <a:gridCol w="1571604"/>
                <a:gridCol w="5214974"/>
                <a:gridCol w="2357422"/>
              </a:tblGrid>
              <a:tr h="454261">
                <a:tc>
                  <a:txBody>
                    <a:bodyPr/>
                    <a:lstStyle/>
                    <a:p>
                      <a:r>
                        <a:rPr lang="en-GB" sz="2000" dirty="0" smtClean="0">
                          <a:solidFill>
                            <a:srgbClr val="FFFF00"/>
                          </a:solidFill>
                        </a:rPr>
                        <a:t>Programmes</a:t>
                      </a:r>
                      <a:endParaRPr lang="en-GB" sz="2000" dirty="0">
                        <a:solidFill>
                          <a:srgbClr val="FFFF00"/>
                        </a:solidFill>
                      </a:endParaRPr>
                    </a:p>
                  </a:txBody>
                  <a:tcPr marT="45723" marB="45723"/>
                </a:tc>
                <a:tc>
                  <a:txBody>
                    <a:bodyPr/>
                    <a:lstStyle/>
                    <a:p>
                      <a:r>
                        <a:rPr lang="en-GB" sz="2000" dirty="0" smtClean="0">
                          <a:solidFill>
                            <a:srgbClr val="FFFF00"/>
                          </a:solidFill>
                        </a:rPr>
                        <a:t>Feedback Mechanism</a:t>
                      </a:r>
                      <a:endParaRPr lang="en-GB" sz="2000" dirty="0">
                        <a:solidFill>
                          <a:srgbClr val="FFFF00"/>
                        </a:solidFill>
                      </a:endParaRPr>
                    </a:p>
                  </a:txBody>
                  <a:tcPr marT="45723" marB="45723"/>
                </a:tc>
                <a:tc>
                  <a:txBody>
                    <a:bodyPr/>
                    <a:lstStyle/>
                    <a:p>
                      <a:r>
                        <a:rPr lang="en-GB" sz="1800" dirty="0" smtClean="0">
                          <a:solidFill>
                            <a:srgbClr val="FFFF00"/>
                          </a:solidFill>
                        </a:rPr>
                        <a:t>Feedback Time</a:t>
                      </a:r>
                      <a:endParaRPr lang="en-GB" sz="1800" dirty="0">
                        <a:solidFill>
                          <a:srgbClr val="FFFF00"/>
                        </a:solidFill>
                      </a:endParaRPr>
                    </a:p>
                  </a:txBody>
                  <a:tcPr marT="45723" marB="45723"/>
                </a:tc>
              </a:tr>
              <a:tr h="823012">
                <a:tc>
                  <a:txBody>
                    <a:bodyPr/>
                    <a:lstStyle/>
                    <a:p>
                      <a:r>
                        <a:rPr lang="en-GB" sz="1800" b="1" dirty="0" smtClean="0">
                          <a:solidFill>
                            <a:srgbClr val="FF0000"/>
                          </a:solidFill>
                        </a:rPr>
                        <a:t>ACHS, </a:t>
                      </a:r>
                      <a:r>
                        <a:rPr lang="en-GB" sz="1600" b="1" dirty="0" smtClean="0">
                          <a:solidFill>
                            <a:schemeClr val="bg1"/>
                          </a:solidFill>
                        </a:rPr>
                        <a:t>au</a:t>
                      </a:r>
                      <a:endParaRPr lang="en-GB" sz="1600" b="1" dirty="0">
                        <a:solidFill>
                          <a:schemeClr val="bg1"/>
                        </a:solidFill>
                      </a:endParaRPr>
                    </a:p>
                  </a:txBody>
                  <a:tcPr marT="45723" marB="45723"/>
                </a:tc>
                <a:tc>
                  <a:txBody>
                    <a:bodyPr/>
                    <a:lstStyle/>
                    <a:p>
                      <a:r>
                        <a:rPr lang="en-GB" sz="1600" b="1" kern="1200" baseline="0" dirty="0" smtClean="0">
                          <a:solidFill>
                            <a:schemeClr val="dk1"/>
                          </a:solidFill>
                          <a:latin typeface="+mn-lt"/>
                          <a:ea typeface="+mn-ea"/>
                          <a:cs typeface="+mn-cs"/>
                        </a:rPr>
                        <a:t>Website, evaluation of member satisfaction, Conferences and Workshops, Newsletter/annual reports, Scientific publications, Individual data reports</a:t>
                      </a:r>
                      <a:endParaRPr lang="en-GB" sz="1600" b="1" dirty="0"/>
                    </a:p>
                  </a:txBody>
                  <a:tcPr marT="45723" marB="45723"/>
                </a:tc>
                <a:tc>
                  <a:txBody>
                    <a:bodyPr/>
                    <a:lstStyle/>
                    <a:p>
                      <a:r>
                        <a:rPr lang="en-GB" sz="1600" b="1" kern="1200" baseline="0" dirty="0" smtClean="0">
                          <a:solidFill>
                            <a:schemeClr val="dk1"/>
                          </a:solidFill>
                          <a:latin typeface="+mn-lt"/>
                          <a:ea typeface="+mn-ea"/>
                          <a:cs typeface="+mn-cs"/>
                        </a:rPr>
                        <a:t>2 weeks</a:t>
                      </a:r>
                    </a:p>
                  </a:txBody>
                  <a:tcPr marT="45723" marB="45723"/>
                </a:tc>
              </a:tr>
              <a:tr h="579156">
                <a:tc>
                  <a:txBody>
                    <a:bodyPr/>
                    <a:lstStyle/>
                    <a:p>
                      <a:r>
                        <a:rPr lang="en-GB" sz="1800" b="1" dirty="0" smtClean="0">
                          <a:solidFill>
                            <a:srgbClr val="FF0000"/>
                          </a:solidFill>
                        </a:rPr>
                        <a:t>BQS, </a:t>
                      </a:r>
                      <a:r>
                        <a:rPr lang="en-GB" sz="1600" b="1" dirty="0" smtClean="0">
                          <a:solidFill>
                            <a:schemeClr val="bg1"/>
                          </a:solidFill>
                        </a:rPr>
                        <a:t>Ger</a:t>
                      </a:r>
                      <a:endParaRPr lang="en-GB" sz="1600" b="1" dirty="0">
                        <a:solidFill>
                          <a:schemeClr val="bg1"/>
                        </a:solidFill>
                      </a:endParaRPr>
                    </a:p>
                  </a:txBody>
                  <a:tcPr marT="45723" marB="45723"/>
                </a:tc>
                <a:tc>
                  <a:txBody>
                    <a:bodyPr/>
                    <a:lstStyle/>
                    <a:p>
                      <a:r>
                        <a:rPr lang="en-GB" sz="1600" b="1" kern="1200" baseline="0" dirty="0" smtClean="0">
                          <a:solidFill>
                            <a:schemeClr val="dk1"/>
                          </a:solidFill>
                          <a:latin typeface="+mn-lt"/>
                          <a:ea typeface="+mn-ea"/>
                          <a:cs typeface="+mn-cs"/>
                        </a:rPr>
                        <a:t>Website, Individual reports and annual reports, Conference Scientific articles</a:t>
                      </a:r>
                    </a:p>
                  </a:txBody>
                  <a:tcPr marT="45723" marB="45723"/>
                </a:tc>
                <a:tc>
                  <a:txBody>
                    <a:bodyPr/>
                    <a:lstStyle/>
                    <a:p>
                      <a:r>
                        <a:rPr lang="en-GB" sz="1600" b="1" kern="1200" baseline="0" dirty="0" smtClean="0">
                          <a:solidFill>
                            <a:schemeClr val="dk1"/>
                          </a:solidFill>
                          <a:latin typeface="+mn-lt"/>
                          <a:ea typeface="+mn-ea"/>
                          <a:cs typeface="+mn-cs"/>
                        </a:rPr>
                        <a:t>3 months</a:t>
                      </a:r>
                      <a:endParaRPr lang="en-GB" sz="1600" b="1" dirty="0"/>
                    </a:p>
                  </a:txBody>
                  <a:tcPr marT="45723" marB="45723"/>
                </a:tc>
              </a:tr>
              <a:tr h="579156">
                <a:tc>
                  <a:txBody>
                    <a:bodyPr/>
                    <a:lstStyle/>
                    <a:p>
                      <a:r>
                        <a:rPr lang="en-GB" sz="1800" b="1" dirty="0" smtClean="0">
                          <a:solidFill>
                            <a:srgbClr val="FF0000"/>
                          </a:solidFill>
                        </a:rPr>
                        <a:t>CIST, </a:t>
                      </a:r>
                      <a:r>
                        <a:rPr lang="en-GB" sz="1600" b="1" dirty="0" smtClean="0">
                          <a:solidFill>
                            <a:schemeClr val="bg1"/>
                          </a:solidFill>
                        </a:rPr>
                        <a:t>UK</a:t>
                      </a:r>
                      <a:endParaRPr lang="en-GB" sz="1600" b="1" dirty="0">
                        <a:solidFill>
                          <a:schemeClr val="bg1"/>
                        </a:solidFill>
                      </a:endParaRPr>
                    </a:p>
                  </a:txBody>
                  <a:tcPr marT="45723" marB="45723"/>
                </a:tc>
                <a:tc>
                  <a:txBody>
                    <a:bodyPr/>
                    <a:lstStyle/>
                    <a:p>
                      <a:r>
                        <a:rPr lang="en-GB" sz="1600" b="1" kern="1200" baseline="0" dirty="0" smtClean="0">
                          <a:solidFill>
                            <a:schemeClr val="dk1"/>
                          </a:solidFill>
                          <a:latin typeface="+mn-lt"/>
                          <a:ea typeface="+mn-ea"/>
                          <a:cs typeface="+mn-cs"/>
                        </a:rPr>
                        <a:t>Website, Annual report and Scientific articles, Workshops and presentations</a:t>
                      </a:r>
                      <a:endParaRPr lang="en-GB" sz="1600" b="1" dirty="0"/>
                    </a:p>
                  </a:txBody>
                  <a:tcPr marT="45723" marB="45723"/>
                </a:tc>
                <a:tc>
                  <a:txBody>
                    <a:bodyPr/>
                    <a:lstStyle/>
                    <a:p>
                      <a:r>
                        <a:rPr lang="en-GB" sz="1600" b="1" kern="1200" baseline="0" dirty="0" smtClean="0">
                          <a:solidFill>
                            <a:schemeClr val="dk1"/>
                          </a:solidFill>
                          <a:latin typeface="+mn-lt"/>
                          <a:ea typeface="+mn-ea"/>
                          <a:cs typeface="+mn-cs"/>
                        </a:rPr>
                        <a:t>12–18 months</a:t>
                      </a:r>
                      <a:endParaRPr lang="en-GB" sz="1600" b="1" dirty="0"/>
                    </a:p>
                  </a:txBody>
                  <a:tcPr marT="45723" marB="45723"/>
                </a:tc>
              </a:tr>
              <a:tr h="579156">
                <a:tc>
                  <a:txBody>
                    <a:bodyPr/>
                    <a:lstStyle/>
                    <a:p>
                      <a:r>
                        <a:rPr lang="en-GB" sz="1600" b="1" dirty="0" smtClean="0">
                          <a:solidFill>
                            <a:srgbClr val="FF0000"/>
                          </a:solidFill>
                        </a:rPr>
                        <a:t>COMPAQH,</a:t>
                      </a:r>
                      <a:r>
                        <a:rPr lang="en-GB" sz="1800" b="1" dirty="0" smtClean="0">
                          <a:solidFill>
                            <a:srgbClr val="FF0000"/>
                          </a:solidFill>
                        </a:rPr>
                        <a:t> </a:t>
                      </a:r>
                      <a:r>
                        <a:rPr lang="en-GB" sz="1600" b="1" dirty="0" smtClean="0">
                          <a:solidFill>
                            <a:schemeClr val="bg1"/>
                          </a:solidFill>
                        </a:rPr>
                        <a:t>Fr</a:t>
                      </a:r>
                      <a:endParaRPr lang="en-GB" sz="1600" b="1" dirty="0">
                        <a:solidFill>
                          <a:schemeClr val="bg1"/>
                        </a:solidFill>
                      </a:endParaRPr>
                    </a:p>
                  </a:txBody>
                  <a:tcPr marT="45723" marB="45723"/>
                </a:tc>
                <a:tc>
                  <a:txBody>
                    <a:bodyPr/>
                    <a:lstStyle/>
                    <a:p>
                      <a:r>
                        <a:rPr lang="en-GB" sz="1600" b="1" kern="1200" baseline="0" dirty="0" smtClean="0">
                          <a:solidFill>
                            <a:schemeClr val="dk1"/>
                          </a:solidFill>
                          <a:latin typeface="+mn-lt"/>
                          <a:ea typeface="+mn-ea"/>
                          <a:cs typeface="+mn-cs"/>
                        </a:rPr>
                        <a:t>Website, Annual reports and Scientific articles</a:t>
                      </a:r>
                    </a:p>
                    <a:p>
                      <a:r>
                        <a:rPr lang="en-GB" sz="1600" b="1" kern="1200" baseline="0" dirty="0" smtClean="0">
                          <a:solidFill>
                            <a:schemeClr val="dk1"/>
                          </a:solidFill>
                          <a:latin typeface="+mn-lt"/>
                          <a:ea typeface="+mn-ea"/>
                          <a:cs typeface="+mn-cs"/>
                        </a:rPr>
                        <a:t>Evaluation from members, Workshops</a:t>
                      </a:r>
                      <a:endParaRPr lang="en-GB" sz="1600" b="1" dirty="0"/>
                    </a:p>
                  </a:txBody>
                  <a:tcPr marT="45723" marB="45723"/>
                </a:tc>
                <a:tc>
                  <a:txBody>
                    <a:bodyPr/>
                    <a:lstStyle/>
                    <a:p>
                      <a:r>
                        <a:rPr lang="en-GB" sz="1600" b="1" kern="1200" baseline="0" dirty="0" smtClean="0">
                          <a:solidFill>
                            <a:schemeClr val="dk1"/>
                          </a:solidFill>
                          <a:latin typeface="+mn-lt"/>
                          <a:ea typeface="+mn-ea"/>
                          <a:cs typeface="+mn-cs"/>
                        </a:rPr>
                        <a:t>From 1 week to 4 months</a:t>
                      </a:r>
                      <a:endParaRPr lang="en-GB" sz="1600" b="1" dirty="0"/>
                    </a:p>
                  </a:txBody>
                  <a:tcPr marT="45723" marB="45723"/>
                </a:tc>
              </a:tr>
              <a:tr h="526074">
                <a:tc>
                  <a:txBody>
                    <a:bodyPr/>
                    <a:lstStyle/>
                    <a:p>
                      <a:r>
                        <a:rPr lang="en-GB" sz="1800" b="1" dirty="0" smtClean="0">
                          <a:solidFill>
                            <a:srgbClr val="FF0000"/>
                          </a:solidFill>
                        </a:rPr>
                        <a:t>JCAHO, </a:t>
                      </a:r>
                      <a:r>
                        <a:rPr lang="en-GB" sz="1600" b="1" dirty="0" smtClean="0">
                          <a:solidFill>
                            <a:schemeClr val="bg1"/>
                          </a:solidFill>
                        </a:rPr>
                        <a:t>USA</a:t>
                      </a:r>
                      <a:endParaRPr lang="en-GB" sz="1600" b="1" dirty="0">
                        <a:solidFill>
                          <a:schemeClr val="bg1"/>
                        </a:solidFill>
                      </a:endParaRPr>
                    </a:p>
                  </a:txBody>
                  <a:tcPr marT="45723" marB="45723"/>
                </a:tc>
                <a:tc>
                  <a:txBody>
                    <a:bodyPr/>
                    <a:lstStyle/>
                    <a:p>
                      <a:r>
                        <a:rPr lang="en-GB" sz="1600" b="1" kern="1200" baseline="0" dirty="0" smtClean="0">
                          <a:solidFill>
                            <a:schemeClr val="dk1"/>
                          </a:solidFill>
                          <a:latin typeface="+mn-lt"/>
                          <a:ea typeface="+mn-ea"/>
                          <a:cs typeface="+mn-cs"/>
                        </a:rPr>
                        <a:t>Website, Accreditation Annual Conference and workshops</a:t>
                      </a:r>
                      <a:endParaRPr lang="en-GB" sz="1600" b="1" dirty="0"/>
                    </a:p>
                  </a:txBody>
                  <a:tcPr marT="45723" marB="45723"/>
                </a:tc>
                <a:tc>
                  <a:txBody>
                    <a:bodyPr/>
                    <a:lstStyle/>
                    <a:p>
                      <a:r>
                        <a:rPr lang="en-GB" sz="1600" b="1" kern="1200" baseline="0" dirty="0" smtClean="0">
                          <a:solidFill>
                            <a:schemeClr val="dk1"/>
                          </a:solidFill>
                          <a:latin typeface="+mn-lt"/>
                          <a:ea typeface="+mn-ea"/>
                          <a:cs typeface="+mn-cs"/>
                        </a:rPr>
                        <a:t>6 months</a:t>
                      </a:r>
                      <a:endParaRPr lang="en-GB" sz="1600" b="1" dirty="0"/>
                    </a:p>
                  </a:txBody>
                  <a:tcPr marT="45723" marB="45723"/>
                </a:tc>
              </a:tr>
              <a:tr h="823012">
                <a:tc>
                  <a:txBody>
                    <a:bodyPr/>
                    <a:lstStyle/>
                    <a:p>
                      <a:r>
                        <a:rPr lang="en-GB" sz="1800" b="1" dirty="0" smtClean="0">
                          <a:solidFill>
                            <a:srgbClr val="FF0000"/>
                          </a:solidFill>
                        </a:rPr>
                        <a:t>NIP, </a:t>
                      </a:r>
                      <a:r>
                        <a:rPr lang="en-GB" sz="1600" b="1" dirty="0" smtClean="0">
                          <a:solidFill>
                            <a:schemeClr val="bg1"/>
                          </a:solidFill>
                        </a:rPr>
                        <a:t>Den</a:t>
                      </a:r>
                      <a:endParaRPr lang="en-GB" sz="1600" b="1" dirty="0">
                        <a:solidFill>
                          <a:schemeClr val="bg1"/>
                        </a:solidFill>
                      </a:endParaRPr>
                    </a:p>
                  </a:txBody>
                  <a:tcPr marT="45723" marB="45723"/>
                </a:tc>
                <a:tc>
                  <a:txBody>
                    <a:bodyPr/>
                    <a:lstStyle/>
                    <a:p>
                      <a:r>
                        <a:rPr lang="en-GB" sz="1600" b="1" kern="1200" baseline="0" dirty="0" smtClean="0">
                          <a:solidFill>
                            <a:schemeClr val="dk1"/>
                          </a:solidFill>
                          <a:latin typeface="+mn-lt"/>
                          <a:ea typeface="+mn-ea"/>
                          <a:cs typeface="+mn-cs"/>
                        </a:rPr>
                        <a:t>Website Annual reports (of case-mix corrected data), Scientific articles, Conferences and workshops (regional level), Monthly returns of raw data, National audit</a:t>
                      </a:r>
                      <a:endParaRPr lang="en-GB" sz="1600" b="1" dirty="0"/>
                    </a:p>
                  </a:txBody>
                  <a:tcPr marT="45723" marB="45723"/>
                </a:tc>
                <a:tc>
                  <a:txBody>
                    <a:bodyPr/>
                    <a:lstStyle/>
                    <a:p>
                      <a:r>
                        <a:rPr lang="en-GB" sz="1600" b="1" kern="1200" baseline="0" dirty="0" smtClean="0">
                          <a:solidFill>
                            <a:schemeClr val="dk1"/>
                          </a:solidFill>
                          <a:latin typeface="+mn-lt"/>
                          <a:ea typeface="+mn-ea"/>
                          <a:cs typeface="+mn-cs"/>
                        </a:rPr>
                        <a:t>1 month</a:t>
                      </a:r>
                      <a:endParaRPr lang="en-GB" sz="1600" b="1" dirty="0"/>
                    </a:p>
                  </a:txBody>
                  <a:tcPr marT="45723" marB="45723"/>
                </a:tc>
              </a:tr>
              <a:tr h="579156">
                <a:tc>
                  <a:txBody>
                    <a:bodyPr/>
                    <a:lstStyle/>
                    <a:p>
                      <a:r>
                        <a:rPr lang="en-GB" sz="1800" b="1" dirty="0" smtClean="0">
                          <a:solidFill>
                            <a:srgbClr val="FF0000"/>
                          </a:solidFill>
                        </a:rPr>
                        <a:t>OHA, </a:t>
                      </a:r>
                      <a:r>
                        <a:rPr lang="en-GB" sz="1600" b="1" dirty="0" smtClean="0">
                          <a:solidFill>
                            <a:schemeClr val="bg1"/>
                          </a:solidFill>
                        </a:rPr>
                        <a:t>Can</a:t>
                      </a:r>
                      <a:endParaRPr lang="en-GB" sz="1600" b="1" dirty="0">
                        <a:solidFill>
                          <a:schemeClr val="bg1"/>
                        </a:solidFill>
                      </a:endParaRPr>
                    </a:p>
                  </a:txBody>
                  <a:tcPr marT="45723" marB="45723"/>
                </a:tc>
                <a:tc>
                  <a:txBody>
                    <a:bodyPr/>
                    <a:lstStyle/>
                    <a:p>
                      <a:r>
                        <a:rPr lang="en-GB" sz="1600" b="1" kern="1200" baseline="0" dirty="0" smtClean="0">
                          <a:solidFill>
                            <a:schemeClr val="dk1"/>
                          </a:solidFill>
                          <a:latin typeface="+mn-lt"/>
                          <a:ea typeface="+mn-ea"/>
                          <a:cs typeface="+mn-cs"/>
                        </a:rPr>
                        <a:t>Website, Newsletter and Scientific articles, Conferences, User evaluation</a:t>
                      </a:r>
                      <a:endParaRPr lang="en-GB" sz="1600" b="1" dirty="0"/>
                    </a:p>
                  </a:txBody>
                  <a:tcPr marT="45723" marB="45723"/>
                </a:tc>
                <a:tc>
                  <a:txBody>
                    <a:bodyPr/>
                    <a:lstStyle/>
                    <a:p>
                      <a:r>
                        <a:rPr lang="en-GB" sz="1600" b="1" kern="1200" baseline="0" dirty="0" smtClean="0">
                          <a:solidFill>
                            <a:schemeClr val="dk1"/>
                          </a:solidFill>
                          <a:latin typeface="+mn-lt"/>
                          <a:ea typeface="+mn-ea"/>
                          <a:cs typeface="+mn-cs"/>
                        </a:rPr>
                        <a:t>1 year</a:t>
                      </a:r>
                      <a:endParaRPr lang="en-GB" sz="1600" b="1" dirty="0"/>
                    </a:p>
                  </a:txBody>
                  <a:tcPr marT="45723" marB="45723"/>
                </a:tc>
              </a:tr>
              <a:tr h="640120">
                <a:tc>
                  <a:txBody>
                    <a:bodyPr/>
                    <a:lstStyle/>
                    <a:p>
                      <a:r>
                        <a:rPr lang="en-GB" sz="1800" b="1" dirty="0" smtClean="0">
                          <a:solidFill>
                            <a:srgbClr val="FF0000"/>
                          </a:solidFill>
                        </a:rPr>
                        <a:t>DUTCH</a:t>
                      </a:r>
                      <a:r>
                        <a:rPr lang="en-GB" sz="1800" b="1" baseline="0" dirty="0" smtClean="0">
                          <a:solidFill>
                            <a:srgbClr val="FF0000"/>
                          </a:solidFill>
                        </a:rPr>
                        <a:t> PROJECT</a:t>
                      </a:r>
                      <a:endParaRPr lang="en-GB" sz="1800" b="1" dirty="0">
                        <a:solidFill>
                          <a:srgbClr val="FF0000"/>
                        </a:solidFill>
                      </a:endParaRPr>
                    </a:p>
                  </a:txBody>
                  <a:tcPr marT="45723" marB="45723"/>
                </a:tc>
                <a:tc>
                  <a:txBody>
                    <a:bodyPr/>
                    <a:lstStyle/>
                    <a:p>
                      <a:r>
                        <a:rPr lang="en-GB" sz="1600" b="1" kern="1200" baseline="0" dirty="0" smtClean="0">
                          <a:solidFill>
                            <a:schemeClr val="dk1"/>
                          </a:solidFill>
                          <a:latin typeface="+mn-lt"/>
                          <a:ea typeface="+mn-ea"/>
                          <a:cs typeface="+mn-cs"/>
                        </a:rPr>
                        <a:t>Websites, Annual reports, Reports and Scientific articles</a:t>
                      </a:r>
                      <a:endParaRPr lang="en-GB" sz="1600" b="1" dirty="0"/>
                    </a:p>
                  </a:txBody>
                  <a:tcPr marT="45723" marB="45723"/>
                </a:tc>
                <a:tc>
                  <a:txBody>
                    <a:bodyPr/>
                    <a:lstStyle/>
                    <a:p>
                      <a:r>
                        <a:rPr lang="en-GB" sz="1600" b="1" kern="1200" baseline="0" dirty="0" smtClean="0">
                          <a:solidFill>
                            <a:schemeClr val="dk1"/>
                          </a:solidFill>
                          <a:latin typeface="+mn-lt"/>
                          <a:ea typeface="+mn-ea"/>
                          <a:cs typeface="+mn-cs"/>
                        </a:rPr>
                        <a:t>4–6 months</a:t>
                      </a:r>
                      <a:endParaRPr lang="en-GB" sz="1600" b="1" dirty="0"/>
                    </a:p>
                  </a:txBody>
                  <a:tcPr marT="45723" marB="45723"/>
                </a:tc>
              </a:tr>
              <a:tr h="823012">
                <a:tc>
                  <a:txBody>
                    <a:bodyPr/>
                    <a:lstStyle/>
                    <a:p>
                      <a:r>
                        <a:rPr lang="en-GB" sz="1800" b="1" dirty="0" smtClean="0">
                          <a:solidFill>
                            <a:srgbClr val="FF0000"/>
                          </a:solidFill>
                        </a:rPr>
                        <a:t>PATH, </a:t>
                      </a:r>
                      <a:r>
                        <a:rPr lang="en-GB" sz="1600" b="1" dirty="0" smtClean="0">
                          <a:solidFill>
                            <a:schemeClr val="bg1"/>
                          </a:solidFill>
                        </a:rPr>
                        <a:t>WHO</a:t>
                      </a:r>
                      <a:endParaRPr lang="en-GB" sz="1600" b="1" dirty="0">
                        <a:solidFill>
                          <a:schemeClr val="bg1"/>
                        </a:solidFill>
                      </a:endParaRPr>
                    </a:p>
                  </a:txBody>
                  <a:tcPr marT="45723" marB="45723"/>
                </a:tc>
                <a:tc>
                  <a:txBody>
                    <a:bodyPr/>
                    <a:lstStyle/>
                    <a:p>
                      <a:r>
                        <a:rPr lang="en-GB" sz="1600" b="1" kern="1200" baseline="0" dirty="0" smtClean="0">
                          <a:solidFill>
                            <a:schemeClr val="dk1"/>
                          </a:solidFill>
                          <a:latin typeface="+mn-lt"/>
                          <a:ea typeface="+mn-ea"/>
                          <a:cs typeface="+mn-cs"/>
                        </a:rPr>
                        <a:t>Website, Newsletter and scientific articles, Annual Conference</a:t>
                      </a:r>
                      <a:endParaRPr lang="en-GB" sz="1600" b="1" dirty="0"/>
                    </a:p>
                  </a:txBody>
                  <a:tcPr marT="45723" marB="45723"/>
                </a:tc>
                <a:tc>
                  <a:txBody>
                    <a:bodyPr/>
                    <a:lstStyle/>
                    <a:p>
                      <a:r>
                        <a:rPr lang="en-GB" sz="1600" b="1" kern="1200" baseline="0" dirty="0" smtClean="0">
                          <a:solidFill>
                            <a:schemeClr val="dk1"/>
                          </a:solidFill>
                          <a:latin typeface="+mn-lt"/>
                          <a:ea typeface="+mn-ea"/>
                          <a:cs typeface="+mn-cs"/>
                        </a:rPr>
                        <a:t>4 months feedback time in second phase</a:t>
                      </a:r>
                      <a:endParaRPr lang="en-GB" sz="1600" b="1" dirty="0" smtClean="0"/>
                    </a:p>
                    <a:p>
                      <a:endParaRPr lang="en-GB" sz="1600" b="1" dirty="0"/>
                    </a:p>
                  </a:txBody>
                  <a:tcPr marT="45723" marB="45723"/>
                </a:tc>
              </a:tr>
              <a:tr h="678898">
                <a:tc>
                  <a:txBody>
                    <a:bodyPr/>
                    <a:lstStyle/>
                    <a:p>
                      <a:r>
                        <a:rPr lang="en-GB" sz="1800" b="1" dirty="0" smtClean="0">
                          <a:solidFill>
                            <a:srgbClr val="FF0000"/>
                          </a:solidFill>
                        </a:rPr>
                        <a:t>QIP, </a:t>
                      </a:r>
                      <a:r>
                        <a:rPr lang="en-GB" sz="1600" b="1" dirty="0" smtClean="0">
                          <a:solidFill>
                            <a:schemeClr val="bg1"/>
                          </a:solidFill>
                        </a:rPr>
                        <a:t>USA</a:t>
                      </a:r>
                      <a:endParaRPr lang="en-GB" sz="1600" b="1" dirty="0">
                        <a:solidFill>
                          <a:schemeClr val="bg1"/>
                        </a:solidFill>
                      </a:endParaRPr>
                    </a:p>
                  </a:txBody>
                  <a:tcPr marT="45723" marB="45723"/>
                </a:tc>
                <a:tc>
                  <a:txBody>
                    <a:bodyPr/>
                    <a:lstStyle/>
                    <a:p>
                      <a:r>
                        <a:rPr lang="en-GB" sz="1600" b="1" kern="1200" baseline="0" dirty="0" smtClean="0">
                          <a:solidFill>
                            <a:schemeClr val="dk1"/>
                          </a:solidFill>
                          <a:latin typeface="+mn-lt"/>
                          <a:ea typeface="+mn-ea"/>
                          <a:cs typeface="+mn-cs"/>
                        </a:rPr>
                        <a:t>Website, Newsletter and scientific articles,  Workshops</a:t>
                      </a:r>
                      <a:endParaRPr lang="en-GB" sz="1600" b="1" dirty="0"/>
                    </a:p>
                  </a:txBody>
                  <a:tcPr marT="45723" marB="45723"/>
                </a:tc>
                <a:tc>
                  <a:txBody>
                    <a:bodyPr/>
                    <a:lstStyle/>
                    <a:p>
                      <a:r>
                        <a:rPr lang="en-GB" sz="1600" b="1" kern="1200" baseline="0" dirty="0" smtClean="0">
                          <a:solidFill>
                            <a:schemeClr val="dk1"/>
                          </a:solidFill>
                          <a:latin typeface="+mn-lt"/>
                          <a:ea typeface="+mn-ea"/>
                          <a:cs typeface="+mn-cs"/>
                        </a:rPr>
                        <a:t>1 month</a:t>
                      </a:r>
                      <a:endParaRPr lang="en-GB" sz="1600" b="1" dirty="0"/>
                    </a:p>
                  </a:txBody>
                  <a:tcPr marT="45723" marB="45723"/>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p>
        </p:txBody>
      </p:sp>
      <p:graphicFrame>
        <p:nvGraphicFramePr>
          <p:cNvPr id="30762" name="Group 42"/>
          <p:cNvGraphicFramePr>
            <a:graphicFrameLocks noGrp="1"/>
          </p:cNvGraphicFramePr>
          <p:nvPr>
            <p:ph idx="1"/>
          </p:nvPr>
        </p:nvGraphicFramePr>
        <p:xfrm>
          <a:off x="0" y="0"/>
          <a:ext cx="9144000" cy="6959669"/>
        </p:xfrm>
        <a:graphic>
          <a:graphicData uri="http://schemas.openxmlformats.org/drawingml/2006/table">
            <a:tbl>
              <a:tblPr/>
              <a:tblGrid>
                <a:gridCol w="1571625"/>
                <a:gridCol w="7572375"/>
              </a:tblGrid>
              <a:tr h="6238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smtClean="0">
                          <a:ln>
                            <a:noFill/>
                          </a:ln>
                          <a:solidFill>
                            <a:srgbClr val="FFFF00"/>
                          </a:solidFill>
                          <a:effectLst/>
                          <a:latin typeface="Garamond" pitchFamily="18" charset="0"/>
                          <a:cs typeface="Arial" pitchFamily="34" charset="0"/>
                        </a:rPr>
                        <a:t>Programmes</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FF66"/>
                          </a:solidFill>
                          <a:effectLst/>
                          <a:latin typeface="Garamond" pitchFamily="18" charset="0"/>
                          <a:cs typeface="Arial" pitchFamily="34" charset="0"/>
                        </a:rPr>
                        <a:t>Budget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6400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0000"/>
                          </a:solidFill>
                          <a:effectLst/>
                          <a:latin typeface="Garamond" pitchFamily="18" charset="0"/>
                          <a:cs typeface="Arial" pitchFamily="34" charset="0"/>
                        </a:rPr>
                        <a:t>ACHS, </a:t>
                      </a:r>
                      <a:r>
                        <a:rPr kumimoji="0" lang="en-GB" sz="1600" b="1" i="0" u="none" strike="noStrike" cap="none" normalizeH="0" baseline="0" smtClean="0">
                          <a:ln>
                            <a:noFill/>
                          </a:ln>
                          <a:solidFill>
                            <a:schemeClr val="bg1"/>
                          </a:solidFill>
                          <a:effectLst/>
                          <a:latin typeface="Garamond" pitchFamily="18" charset="0"/>
                          <a:cs typeface="Arial" pitchFamily="34" charset="0"/>
                        </a:rPr>
                        <a:t>au</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rgbClr val="000514"/>
                          </a:solidFill>
                          <a:effectLst/>
                          <a:latin typeface="Garamond" pitchFamily="18" charset="0"/>
                          <a:cs typeface="Arial" pitchFamily="34" charset="0"/>
                        </a:rPr>
                        <a:t>AU$ 6 632 048 (2005) The </a:t>
                      </a:r>
                      <a:r>
                        <a:rPr kumimoji="0" lang="en-GB" sz="1800" b="1" i="0" u="none" strike="noStrike" cap="none" normalizeH="0" baseline="0" smtClean="0">
                          <a:ln>
                            <a:noFill/>
                          </a:ln>
                          <a:solidFill>
                            <a:srgbClr val="000514"/>
                          </a:solidFill>
                          <a:effectLst/>
                          <a:latin typeface="Garamond" pitchFamily="18" charset="0"/>
                          <a:cs typeface="Arial" pitchFamily="34" charset="0"/>
                        </a:rPr>
                        <a:t>clinical indicator project is only a component of this amount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r>
              <a:tr h="6400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0000"/>
                          </a:solidFill>
                          <a:effectLst/>
                          <a:latin typeface="Garamond" pitchFamily="18" charset="0"/>
                          <a:cs typeface="Arial" pitchFamily="34" charset="0"/>
                        </a:rPr>
                        <a:t>BQS, </a:t>
                      </a:r>
                      <a:r>
                        <a:rPr kumimoji="0" lang="en-GB" sz="1600" b="1" i="0" u="none" strike="noStrike" cap="none" normalizeH="0" baseline="0" smtClean="0">
                          <a:ln>
                            <a:noFill/>
                          </a:ln>
                          <a:solidFill>
                            <a:schemeClr val="bg1"/>
                          </a:solidFill>
                          <a:effectLst/>
                          <a:latin typeface="Garamond" pitchFamily="18" charset="0"/>
                          <a:cs typeface="Arial" pitchFamily="34" charset="0"/>
                        </a:rPr>
                        <a:t>Ger</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000514"/>
                          </a:solidFill>
                          <a:effectLst/>
                          <a:latin typeface="Garamond" pitchFamily="18" charset="0"/>
                          <a:cs typeface="Arial" pitchFamily="34" charset="0"/>
                        </a:rPr>
                        <a:t>Funded by public and private health insurance on a per-inpatient-case basis*</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r>
              <a:tr h="6400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0000"/>
                          </a:solidFill>
                          <a:effectLst/>
                          <a:latin typeface="Garamond" pitchFamily="18" charset="0"/>
                          <a:cs typeface="Arial" pitchFamily="34" charset="0"/>
                        </a:rPr>
                        <a:t>CIST, </a:t>
                      </a:r>
                      <a:r>
                        <a:rPr kumimoji="0" lang="en-GB" sz="1600" b="1" i="0" u="none" strike="noStrike" cap="none" normalizeH="0" baseline="0" smtClean="0">
                          <a:ln>
                            <a:noFill/>
                          </a:ln>
                          <a:solidFill>
                            <a:schemeClr val="bg1"/>
                          </a:solidFill>
                          <a:effectLst/>
                          <a:latin typeface="Garamond" pitchFamily="18" charset="0"/>
                          <a:cs typeface="Arial" pitchFamily="34" charset="0"/>
                        </a:rPr>
                        <a:t>UK</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000514"/>
                          </a:solidFill>
                          <a:effectLst/>
                          <a:latin typeface="Garamond" pitchFamily="18" charset="0"/>
                          <a:cs typeface="Arial" pitchFamily="34" charset="0"/>
                        </a:rPr>
                        <a:t>£138.000 (2005/06) The work of CIST is only a component of the total cost of the production of national Scottish indicators</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r>
              <a:tr h="6238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FF0000"/>
                          </a:solidFill>
                          <a:effectLst/>
                          <a:latin typeface="Garamond" pitchFamily="18" charset="0"/>
                          <a:cs typeface="Arial" pitchFamily="34" charset="0"/>
                        </a:rPr>
                        <a:t>COMPAQH,</a:t>
                      </a:r>
                      <a:r>
                        <a:rPr kumimoji="0" lang="en-GB" sz="1800" b="1" i="0" u="none" strike="noStrike" cap="none" normalizeH="0" baseline="0" smtClean="0">
                          <a:ln>
                            <a:noFill/>
                          </a:ln>
                          <a:solidFill>
                            <a:srgbClr val="FF0000"/>
                          </a:solidFill>
                          <a:effectLst/>
                          <a:latin typeface="Garamond" pitchFamily="18" charset="0"/>
                          <a:cs typeface="Arial" pitchFamily="34" charset="0"/>
                        </a:rPr>
                        <a:t> </a:t>
                      </a:r>
                      <a:r>
                        <a:rPr kumimoji="0" lang="en-GB" sz="1600" b="1" i="0" u="none" strike="noStrike" cap="none" normalizeH="0" baseline="0" smtClean="0">
                          <a:ln>
                            <a:noFill/>
                          </a:ln>
                          <a:solidFill>
                            <a:schemeClr val="bg1"/>
                          </a:solidFill>
                          <a:effectLst/>
                          <a:latin typeface="Garamond" pitchFamily="18" charset="0"/>
                          <a:cs typeface="Arial" pitchFamily="34" charset="0"/>
                        </a:rPr>
                        <a:t>Fr</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000514"/>
                          </a:solidFill>
                          <a:effectLst/>
                          <a:latin typeface="Garamond" pitchFamily="18" charset="0"/>
                          <a:cs typeface="Arial" pitchFamily="34" charset="0"/>
                        </a:rPr>
                        <a:t>470.000 E</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r>
              <a:tr h="6400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0000"/>
                          </a:solidFill>
                          <a:effectLst/>
                          <a:latin typeface="Garamond" pitchFamily="18" charset="0"/>
                          <a:cs typeface="Arial" pitchFamily="34" charset="0"/>
                        </a:rPr>
                        <a:t>JCAHO, </a:t>
                      </a:r>
                      <a:r>
                        <a:rPr kumimoji="0" lang="en-GB" sz="1600" b="1" i="0" u="none" strike="noStrike" cap="none" normalizeH="0" baseline="0" smtClean="0">
                          <a:ln>
                            <a:noFill/>
                          </a:ln>
                          <a:solidFill>
                            <a:schemeClr val="bg1"/>
                          </a:solidFill>
                          <a:effectLst/>
                          <a:latin typeface="Garamond" pitchFamily="18" charset="0"/>
                          <a:cs typeface="Arial" pitchFamily="34" charset="0"/>
                        </a:rPr>
                        <a:t>USA</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000514"/>
                          </a:solidFill>
                          <a:effectLst/>
                          <a:latin typeface="Garamond" pitchFamily="18" charset="0"/>
                          <a:cs typeface="Arial" pitchFamily="34" charset="0"/>
                        </a:rPr>
                        <a:t>Not available The ORYX-project is a component of the total budget for JCAHO</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r>
              <a:tr h="6238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0000"/>
                          </a:solidFill>
                          <a:effectLst/>
                          <a:latin typeface="Garamond" pitchFamily="18" charset="0"/>
                          <a:cs typeface="Arial" pitchFamily="34" charset="0"/>
                        </a:rPr>
                        <a:t>NIP, </a:t>
                      </a:r>
                      <a:r>
                        <a:rPr kumimoji="0" lang="en-GB" sz="1600" b="1" i="0" u="none" strike="noStrike" cap="none" normalizeH="0" baseline="0" smtClean="0">
                          <a:ln>
                            <a:noFill/>
                          </a:ln>
                          <a:solidFill>
                            <a:schemeClr val="bg1"/>
                          </a:solidFill>
                          <a:effectLst/>
                          <a:latin typeface="Garamond" pitchFamily="18" charset="0"/>
                          <a:cs typeface="Arial" pitchFamily="34" charset="0"/>
                        </a:rPr>
                        <a:t>Den</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000514"/>
                          </a:solidFill>
                          <a:effectLst/>
                          <a:latin typeface="Garamond" pitchFamily="18" charset="0"/>
                          <a:cs typeface="Arial" pitchFamily="34" charset="0"/>
                        </a:rPr>
                        <a:t>800.000 E</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r>
              <a:tr h="6238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0000"/>
                          </a:solidFill>
                          <a:effectLst/>
                          <a:latin typeface="Garamond" pitchFamily="18" charset="0"/>
                          <a:cs typeface="Arial" pitchFamily="34" charset="0"/>
                        </a:rPr>
                        <a:t>OHA, </a:t>
                      </a:r>
                      <a:r>
                        <a:rPr kumimoji="0" lang="en-GB" sz="1600" b="1" i="0" u="none" strike="noStrike" cap="none" normalizeH="0" baseline="0" smtClean="0">
                          <a:ln>
                            <a:noFill/>
                          </a:ln>
                          <a:solidFill>
                            <a:schemeClr val="bg1"/>
                          </a:solidFill>
                          <a:effectLst/>
                          <a:latin typeface="Garamond" pitchFamily="18" charset="0"/>
                          <a:cs typeface="Arial" pitchFamily="34" charset="0"/>
                        </a:rPr>
                        <a:t>Can</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n-NO" sz="1800" b="1" i="0" u="none" strike="noStrike" cap="none" normalizeH="0" baseline="0" smtClean="0">
                          <a:ln>
                            <a:noFill/>
                          </a:ln>
                          <a:solidFill>
                            <a:srgbClr val="000514"/>
                          </a:solidFill>
                          <a:effectLst/>
                          <a:latin typeface="Garamond" pitchFamily="18" charset="0"/>
                          <a:cs typeface="Arial" pitchFamily="34" charset="0"/>
                        </a:rPr>
                        <a:t>Ca. CAN$ 200 mill. (2005)</a:t>
                      </a:r>
                      <a:endParaRPr kumimoji="0" lang="en-GB" sz="1800" b="1" i="0" u="none" strike="noStrike" cap="none" normalizeH="0" baseline="0" smtClean="0">
                        <a:ln>
                          <a:noFill/>
                        </a:ln>
                        <a:solidFill>
                          <a:srgbClr val="000514"/>
                        </a:solidFill>
                        <a:effectLst/>
                        <a:latin typeface="Garamond" pitchFamily="18" charset="0"/>
                        <a:cs typeface="Arial" pitchFamily="34"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r>
              <a:tr h="6400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0000"/>
                          </a:solidFill>
                          <a:effectLst/>
                          <a:latin typeface="Garamond" pitchFamily="18" charset="0"/>
                          <a:cs typeface="Arial" pitchFamily="34" charset="0"/>
                        </a:rPr>
                        <a:t>DUTCH PROJECT</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000514"/>
                          </a:solidFill>
                          <a:effectLst/>
                          <a:latin typeface="Garamond" pitchFamily="18" charset="0"/>
                          <a:cs typeface="Arial" pitchFamily="34" charset="0"/>
                        </a:rPr>
                        <a:t>E 400.000</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r>
              <a:tr h="6400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0000"/>
                          </a:solidFill>
                          <a:effectLst/>
                          <a:latin typeface="Garamond" pitchFamily="18" charset="0"/>
                          <a:cs typeface="Arial" pitchFamily="34" charset="0"/>
                        </a:rPr>
                        <a:t>PATH, </a:t>
                      </a:r>
                      <a:r>
                        <a:rPr kumimoji="0" lang="en-GB" sz="1600" b="1" i="0" u="none" strike="noStrike" cap="none" normalizeH="0" baseline="0" smtClean="0">
                          <a:ln>
                            <a:noFill/>
                          </a:ln>
                          <a:solidFill>
                            <a:schemeClr val="bg1"/>
                          </a:solidFill>
                          <a:effectLst/>
                          <a:latin typeface="Garamond" pitchFamily="18" charset="0"/>
                          <a:cs typeface="Arial" pitchFamily="34" charset="0"/>
                        </a:rPr>
                        <a:t>WHO</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000514"/>
                          </a:solidFill>
                          <a:effectLst/>
                          <a:latin typeface="Garamond" pitchFamily="18" charset="0"/>
                          <a:cs typeface="Arial" pitchFamily="34" charset="0"/>
                        </a:rPr>
                        <a:t>Approx. 60.000E annually (including in-kind contributions, excluding development costs)</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r>
              <a:tr h="6238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0000"/>
                          </a:solidFill>
                          <a:effectLst/>
                          <a:latin typeface="Garamond" pitchFamily="18" charset="0"/>
                          <a:cs typeface="Arial" pitchFamily="34" charset="0"/>
                        </a:rPr>
                        <a:t>QIP, </a:t>
                      </a:r>
                      <a:r>
                        <a:rPr kumimoji="0" lang="en-GB" sz="1600" b="1" i="0" u="none" strike="noStrike" cap="none" normalizeH="0" baseline="0" smtClean="0">
                          <a:ln>
                            <a:noFill/>
                          </a:ln>
                          <a:solidFill>
                            <a:schemeClr val="bg1"/>
                          </a:solidFill>
                          <a:effectLst/>
                          <a:latin typeface="Garamond" pitchFamily="18" charset="0"/>
                          <a:cs typeface="Arial" pitchFamily="34" charset="0"/>
                        </a:rPr>
                        <a:t>USA</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000514"/>
                          </a:solidFill>
                          <a:effectLst/>
                          <a:latin typeface="Garamond" pitchFamily="18" charset="0"/>
                          <a:cs typeface="Arial" pitchFamily="34" charset="0"/>
                        </a:rPr>
                        <a:t>8.1 million US dollars</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r>
            </a:tbl>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rot="10800000" flipV="1">
            <a:off x="457200" y="214313"/>
            <a:ext cx="8229600" cy="642937"/>
          </a:xfrm>
        </p:spPr>
        <p:txBody>
          <a:bodyPr/>
          <a:lstStyle/>
          <a:p>
            <a:pPr>
              <a:defRPr/>
            </a:pPr>
            <a:r>
              <a:rPr lang="fa-IR" dirty="0" smtClean="0"/>
              <a:t/>
            </a:r>
            <a:br>
              <a:rPr lang="fa-IR" dirty="0" smtClean="0"/>
            </a:br>
            <a:r>
              <a:rPr lang="fa-IR" dirty="0" smtClean="0"/>
              <a:t/>
            </a:r>
            <a:br>
              <a:rPr lang="fa-IR" dirty="0" smtClean="0"/>
            </a:br>
            <a:r>
              <a:rPr lang="fa-IR" dirty="0" smtClean="0">
                <a:solidFill>
                  <a:srgbClr val="FFFF66"/>
                </a:solidFill>
              </a:rPr>
              <a:t>وي‍ژگي شاخص ها</a:t>
            </a:r>
            <a:r>
              <a:rPr lang="fa-IR" dirty="0" smtClean="0"/>
              <a:t/>
            </a:r>
            <a:br>
              <a:rPr lang="fa-IR" dirty="0" smtClean="0"/>
            </a:br>
            <a:r>
              <a:rPr lang="fa-IR" dirty="0" smtClean="0"/>
              <a:t> </a:t>
            </a:r>
            <a:r>
              <a:rPr lang="en-US" dirty="0" smtClean="0"/>
              <a:t/>
            </a:r>
            <a:br>
              <a:rPr lang="en-US" dirty="0" smtClean="0"/>
            </a:br>
            <a:endParaRPr lang="en-GB" dirty="0" smtClean="0"/>
          </a:p>
        </p:txBody>
      </p:sp>
      <p:sp>
        <p:nvSpPr>
          <p:cNvPr id="3" name="Content Placeholder 2"/>
          <p:cNvSpPr>
            <a:spLocks noGrp="1"/>
          </p:cNvSpPr>
          <p:nvPr>
            <p:ph idx="4294967295"/>
          </p:nvPr>
        </p:nvSpPr>
        <p:spPr>
          <a:xfrm>
            <a:off x="457200" y="928688"/>
            <a:ext cx="8229600" cy="5715000"/>
          </a:xfrm>
        </p:spPr>
        <p:txBody>
          <a:bodyPr/>
          <a:lstStyle/>
          <a:p>
            <a:pPr algn="r" rtl="1">
              <a:defRPr/>
            </a:pPr>
            <a:r>
              <a:rPr lang="en-US" sz="2000" b="1" dirty="0" smtClean="0">
                <a:solidFill>
                  <a:srgbClr val="FF0000"/>
                </a:solidFill>
              </a:rPr>
              <a:t>Validity</a:t>
            </a:r>
            <a:r>
              <a:rPr lang="ar-SA" sz="2000" b="1" dirty="0" smtClean="0">
                <a:solidFill>
                  <a:srgbClr val="FF0000"/>
                </a:solidFill>
              </a:rPr>
              <a:t>(اعتبار) </a:t>
            </a:r>
            <a:r>
              <a:rPr lang="ar-SA" sz="1600" b="1" dirty="0" smtClean="0"/>
              <a:t>آيا شاخص مورد نظر قادر است آنچه كه در نظر است سنجيده شود را ارزيابي نمايد؟ </a:t>
            </a:r>
            <a:endParaRPr lang="en-GB" sz="1600" dirty="0" smtClean="0"/>
          </a:p>
          <a:p>
            <a:pPr algn="r" rtl="1">
              <a:defRPr/>
            </a:pPr>
            <a:r>
              <a:rPr lang="en-US" sz="2000" b="1" dirty="0" smtClean="0">
                <a:solidFill>
                  <a:srgbClr val="FF0000"/>
                </a:solidFill>
              </a:rPr>
              <a:t>Precision</a:t>
            </a:r>
            <a:r>
              <a:rPr lang="ar-SA" sz="2000" b="1" dirty="0" smtClean="0">
                <a:solidFill>
                  <a:srgbClr val="FF0000"/>
                </a:solidFill>
              </a:rPr>
              <a:t> (قابليت تعميم به اجزا) </a:t>
            </a:r>
            <a:r>
              <a:rPr lang="ar-SA" sz="1600" b="1" dirty="0" smtClean="0"/>
              <a:t>آيا شاخص مورد نظر به اندازه كافي واضح و شفاف تعريف شده است تا  بر تمام جنبه هاي موضوع دلالت نمايد ؟براي مثال اگر شاخص هزينه هاي دولت انتخاب مي شود، آيا اين هزينه ها بر مخارج ثابت، مخارج سرانه و يا جمع كل هزينه ها دلالت مي نمايد؟</a:t>
            </a:r>
            <a:endParaRPr lang="en-GB" sz="1600" dirty="0" smtClean="0"/>
          </a:p>
          <a:p>
            <a:pPr algn="r" rtl="1">
              <a:defRPr/>
            </a:pPr>
            <a:r>
              <a:rPr lang="en-US" sz="2000" b="1" dirty="0" smtClean="0">
                <a:solidFill>
                  <a:srgbClr val="FF0000"/>
                </a:solidFill>
              </a:rPr>
              <a:t>  Reliability</a:t>
            </a:r>
            <a:r>
              <a:rPr lang="ar-SA" sz="2000" b="1" dirty="0" smtClean="0">
                <a:solidFill>
                  <a:srgbClr val="FF0000"/>
                </a:solidFill>
              </a:rPr>
              <a:t>(مورد اعتماد بودن) </a:t>
            </a:r>
            <a:r>
              <a:rPr lang="ar-SA" sz="1600" b="1" dirty="0" smtClean="0"/>
              <a:t>آيا دو بار اندازه گيري با شاخص مورد نظر قادر است نتايج يكساني را در بر داشته باشد؟ اين مورد خصوصا موقعي كه شاخص در بررسيهاي نظري</a:t>
            </a:r>
            <a:r>
              <a:rPr lang="en-US" sz="1600" b="1" dirty="0" smtClean="0"/>
              <a:t>(subjective) </a:t>
            </a:r>
            <a:r>
              <a:rPr lang="ar-SA" sz="1600" b="1" dirty="0" smtClean="0"/>
              <a:t> استفاده مي شود و يا هنگاميكه خطاهاي اندازگيري زياد است مشكل بزرگي محسوب مي شود.</a:t>
            </a:r>
            <a:endParaRPr lang="en-GB" sz="1600" dirty="0" smtClean="0"/>
          </a:p>
          <a:p>
            <a:pPr algn="r" rtl="1">
              <a:defRPr/>
            </a:pPr>
            <a:r>
              <a:rPr lang="ar-SA" sz="1600" b="1" dirty="0" smtClean="0"/>
              <a:t> </a:t>
            </a:r>
            <a:r>
              <a:rPr lang="en-US" sz="2000" b="1" dirty="0" smtClean="0">
                <a:solidFill>
                  <a:srgbClr val="FF0000"/>
                </a:solidFill>
              </a:rPr>
              <a:t>Timeliness </a:t>
            </a:r>
            <a:r>
              <a:rPr lang="ar-SA" sz="2000" b="1" dirty="0" smtClean="0">
                <a:solidFill>
                  <a:srgbClr val="FF0000"/>
                </a:solidFill>
              </a:rPr>
              <a:t>(بهنگام بودن) </a:t>
            </a:r>
            <a:r>
              <a:rPr lang="ar-SA" sz="1600" b="1" dirty="0" smtClean="0"/>
              <a:t>آيا شاخص مورد نظر مي تواند بطور منظم و دوره اي و بدون تاخير آماده گردد؟ </a:t>
            </a:r>
            <a:endParaRPr lang="en-GB" sz="1600" dirty="0" smtClean="0"/>
          </a:p>
          <a:p>
            <a:pPr algn="r" rtl="1">
              <a:defRPr/>
            </a:pPr>
            <a:r>
              <a:rPr lang="en-US" sz="2000" b="1" dirty="0" smtClean="0">
                <a:solidFill>
                  <a:srgbClr val="FF0000"/>
                </a:solidFill>
              </a:rPr>
              <a:t>Comparability </a:t>
            </a:r>
            <a:r>
              <a:rPr lang="ar-SA" sz="2000" b="1" dirty="0" smtClean="0">
                <a:solidFill>
                  <a:srgbClr val="FF0000"/>
                </a:solidFill>
              </a:rPr>
              <a:t> (قابليت مقايسه) </a:t>
            </a:r>
            <a:r>
              <a:rPr lang="ar-SA" sz="1600" b="1" dirty="0" smtClean="0"/>
              <a:t>آيا اين شاخص در مقايسه عملكرد واحد مورد نظر با ساير واحدهاي مشابه معنا دار مي باشد؟ضريب وزن دهي اين معياربايد متناسب با هدف ارزيابي تعيين شود.</a:t>
            </a:r>
            <a:endParaRPr lang="en-GB" sz="1600" dirty="0" smtClean="0"/>
          </a:p>
          <a:p>
            <a:pPr algn="r" rtl="1">
              <a:defRPr/>
            </a:pPr>
            <a:r>
              <a:rPr lang="en-US" sz="2000" b="1" dirty="0" err="1" smtClean="0">
                <a:solidFill>
                  <a:srgbClr val="FF0000"/>
                </a:solidFill>
              </a:rPr>
              <a:t>Additivity</a:t>
            </a:r>
            <a:r>
              <a:rPr lang="en-US" sz="1600" b="1" dirty="0" smtClean="0">
                <a:solidFill>
                  <a:srgbClr val="FF0000"/>
                </a:solidFill>
              </a:rPr>
              <a:t> </a:t>
            </a:r>
            <a:r>
              <a:rPr lang="ar-SA" sz="1600" b="1" dirty="0" smtClean="0">
                <a:solidFill>
                  <a:srgbClr val="FF0000"/>
                </a:solidFill>
              </a:rPr>
              <a:t> </a:t>
            </a:r>
            <a:r>
              <a:rPr lang="ar-SA" sz="1600" b="1" dirty="0" smtClean="0"/>
              <a:t>آيا استفاده از شاخص مورد نظر براي گروههاي جمعيتي كوچكتر(زير مجموعه)  معني داراست؟(مثل ميزان درآمد)</a:t>
            </a:r>
            <a:endParaRPr lang="en-GB" sz="1600" dirty="0" smtClean="0"/>
          </a:p>
          <a:p>
            <a:pPr algn="r" rtl="1">
              <a:defRPr/>
            </a:pPr>
            <a:r>
              <a:rPr lang="en-US" sz="2000" b="1" dirty="0" smtClean="0">
                <a:solidFill>
                  <a:srgbClr val="FF0000"/>
                </a:solidFill>
              </a:rPr>
              <a:t>Interpretability</a:t>
            </a:r>
            <a:r>
              <a:rPr lang="ar-SA" sz="2000" b="1" dirty="0" smtClean="0">
                <a:solidFill>
                  <a:srgbClr val="FF0000"/>
                </a:solidFill>
              </a:rPr>
              <a:t> (تفسير پذيري)</a:t>
            </a:r>
            <a:r>
              <a:rPr lang="fa-IR" sz="2000" b="1" dirty="0" smtClean="0">
                <a:solidFill>
                  <a:srgbClr val="FF0000"/>
                </a:solidFill>
              </a:rPr>
              <a:t> </a:t>
            </a:r>
            <a:r>
              <a:rPr lang="ar-SA" sz="1600" b="1" dirty="0" smtClean="0"/>
              <a:t>آيا</a:t>
            </a:r>
            <a:r>
              <a:rPr lang="ar-SA" sz="1600" b="1" dirty="0" smtClean="0">
                <a:solidFill>
                  <a:srgbClr val="FF0000"/>
                </a:solidFill>
              </a:rPr>
              <a:t> </a:t>
            </a:r>
            <a:r>
              <a:rPr lang="ar-SA" sz="1600" b="1" dirty="0" smtClean="0"/>
              <a:t>بالا يا پايين بودن شاخص به منزله ارايه خدمت با كيفيت برتر يا نازلتر مي باشد؟ تفسير بعضي از شاخصها دشوار است و بالا يا پايين بودن آن ممكن است نشانه ضعف عملكرد باشد. مثل سهم هزينه تامين دارو از كل هزينه هاي جاري </a:t>
            </a:r>
            <a:endParaRPr lang="en-GB" sz="1600" dirty="0" smtClean="0"/>
          </a:p>
          <a:p>
            <a:pPr algn="r" rtl="1">
              <a:defRPr/>
            </a:pPr>
            <a:r>
              <a:rPr lang="fa-IR" sz="2000" b="1" dirty="0" smtClean="0">
                <a:solidFill>
                  <a:srgbClr val="FF0000"/>
                </a:solidFill>
              </a:rPr>
              <a:t> </a:t>
            </a:r>
            <a:r>
              <a:rPr lang="en-US" sz="2000" b="1" dirty="0" smtClean="0">
                <a:solidFill>
                  <a:srgbClr val="FF0000"/>
                </a:solidFill>
              </a:rPr>
              <a:t>Cost</a:t>
            </a:r>
            <a:r>
              <a:rPr lang="en-US" sz="2000" b="1" dirty="0" smtClean="0"/>
              <a:t> </a:t>
            </a:r>
            <a:r>
              <a:rPr lang="fa-IR" sz="2000" b="1" dirty="0" smtClean="0"/>
              <a:t> </a:t>
            </a:r>
            <a:r>
              <a:rPr lang="en-GB" sz="2000" b="1" dirty="0" smtClean="0">
                <a:solidFill>
                  <a:srgbClr val="FF0000"/>
                </a:solidFill>
              </a:rPr>
              <a:t>)</a:t>
            </a:r>
            <a:r>
              <a:rPr lang="ar-SA" sz="2000" b="1" dirty="0" smtClean="0">
                <a:solidFill>
                  <a:srgbClr val="FF0000"/>
                </a:solidFill>
              </a:rPr>
              <a:t>هزينه</a:t>
            </a:r>
            <a:r>
              <a:rPr lang="en-GB" sz="2000" b="1" dirty="0" smtClean="0">
                <a:solidFill>
                  <a:srgbClr val="FF0000"/>
                </a:solidFill>
              </a:rPr>
              <a:t>(</a:t>
            </a:r>
            <a:r>
              <a:rPr lang="ar-SA" sz="1600" b="1" dirty="0" smtClean="0"/>
              <a:t> آيا هزينه تعيين شاخص قابل تهيه است؟ بايد توجه داشت كه اغلب بين هزينه از يك سو و قابليت اعتماد و اعتبار و نيز بهنگام بودن شاخص از سويي ديگر تناسب اجتناب ناپذيري برقرار است</a:t>
            </a:r>
            <a:endParaRPr lang="en-GB" sz="1600" dirty="0" smtClean="0"/>
          </a:p>
          <a:p>
            <a:pPr algn="r" rtl="1">
              <a:defRPr/>
            </a:pPr>
            <a:endParaRPr lang="en-GB" sz="16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rrowheads="1"/>
          </p:cNvSpPr>
          <p:nvPr>
            <p:ph type="title" idx="4294967295"/>
          </p:nvPr>
        </p:nvSpPr>
        <p:spPr>
          <a:xfrm>
            <a:off x="457200" y="304800"/>
            <a:ext cx="8229600" cy="800100"/>
          </a:xfrm>
        </p:spPr>
        <p:txBody>
          <a:bodyPr/>
          <a:lstStyle/>
          <a:p>
            <a:pPr rtl="1" eaLnBrk="1" hangingPunct="1">
              <a:defRPr/>
            </a:pPr>
            <a:r>
              <a:rPr lang="fa-IR" sz="3200" dirty="0" smtClean="0">
                <a:solidFill>
                  <a:srgbClr val="FF0000"/>
                </a:solidFill>
              </a:rPr>
              <a:t>معيارهاي شاخصهاي عملکردي قوي </a:t>
            </a:r>
            <a:endParaRPr lang="en-GB" sz="3200" dirty="0" smtClean="0">
              <a:solidFill>
                <a:srgbClr val="FF0000"/>
              </a:solidFill>
            </a:endParaRPr>
          </a:p>
        </p:txBody>
      </p:sp>
      <p:sp>
        <p:nvSpPr>
          <p:cNvPr id="113667" name="Rectangle 3"/>
          <p:cNvSpPr>
            <a:spLocks noGrp="1" noChangeArrowheads="1"/>
          </p:cNvSpPr>
          <p:nvPr>
            <p:ph type="body" idx="4294967295"/>
          </p:nvPr>
        </p:nvSpPr>
        <p:spPr>
          <a:xfrm>
            <a:off x="152400" y="1600200"/>
            <a:ext cx="8763000" cy="4757738"/>
          </a:xfrm>
        </p:spPr>
        <p:txBody>
          <a:bodyPr/>
          <a:lstStyle/>
          <a:p>
            <a:pPr algn="r" rtl="1" eaLnBrk="1" hangingPunct="1">
              <a:lnSpc>
                <a:spcPct val="80000"/>
              </a:lnSpc>
              <a:buNone/>
              <a:defRPr/>
            </a:pPr>
            <a:r>
              <a:rPr lang="fa-IR" sz="2000" dirty="0" smtClean="0"/>
              <a:t>مرتبط                                                                               </a:t>
            </a:r>
            <a:r>
              <a:rPr lang="en-GB" sz="2000" dirty="0" smtClean="0">
                <a:solidFill>
                  <a:srgbClr val="FF0000"/>
                </a:solidFill>
              </a:rPr>
              <a:t>Relevant</a:t>
            </a:r>
            <a:r>
              <a:rPr lang="fa-IR" sz="2000" dirty="0" smtClean="0">
                <a:solidFill>
                  <a:srgbClr val="FF0000"/>
                </a:solidFill>
              </a:rPr>
              <a:t>              </a:t>
            </a:r>
            <a:endParaRPr lang="en-GB" sz="2000" dirty="0" smtClean="0">
              <a:solidFill>
                <a:srgbClr val="FF0000"/>
              </a:solidFill>
            </a:endParaRPr>
          </a:p>
          <a:p>
            <a:pPr algn="r" rtl="1" eaLnBrk="1" hangingPunct="1">
              <a:lnSpc>
                <a:spcPct val="80000"/>
              </a:lnSpc>
              <a:buNone/>
              <a:defRPr/>
            </a:pPr>
            <a:r>
              <a:rPr lang="fa-IR" sz="2000" dirty="0" smtClean="0"/>
              <a:t>تعریف روشن                                                             </a:t>
            </a:r>
            <a:r>
              <a:rPr lang="en-GB" sz="2000" dirty="0" smtClean="0">
                <a:solidFill>
                  <a:srgbClr val="FFFF00"/>
                </a:solidFill>
              </a:rPr>
              <a:t>Clear definition</a:t>
            </a:r>
            <a:r>
              <a:rPr lang="fa-IR" sz="2000" dirty="0" smtClean="0">
                <a:solidFill>
                  <a:srgbClr val="FFFF00"/>
                </a:solidFill>
              </a:rPr>
              <a:t>   </a:t>
            </a:r>
            <a:endParaRPr lang="en-GB" sz="2000" dirty="0" smtClean="0">
              <a:solidFill>
                <a:srgbClr val="FFFF00"/>
              </a:solidFill>
            </a:endParaRPr>
          </a:p>
          <a:p>
            <a:pPr algn="r" rtl="1" eaLnBrk="1" hangingPunct="1">
              <a:lnSpc>
                <a:spcPct val="80000"/>
              </a:lnSpc>
              <a:buNone/>
              <a:defRPr/>
            </a:pPr>
            <a:r>
              <a:rPr lang="fa-IR" sz="2000" dirty="0" smtClean="0"/>
              <a:t>قابلیت آسان در فهم و استفاده                           </a:t>
            </a:r>
            <a:r>
              <a:rPr lang="en-GB" sz="2000" dirty="0" smtClean="0">
                <a:solidFill>
                  <a:srgbClr val="FF0000"/>
                </a:solidFill>
              </a:rPr>
              <a:t>Easy to understand and use</a:t>
            </a:r>
            <a:r>
              <a:rPr lang="fa-IR" sz="2000" dirty="0" smtClean="0">
                <a:solidFill>
                  <a:srgbClr val="FF0000"/>
                </a:solidFill>
              </a:rPr>
              <a:t>                    </a:t>
            </a:r>
            <a:endParaRPr lang="en-GB" sz="2000" dirty="0" smtClean="0">
              <a:solidFill>
                <a:srgbClr val="FF0000"/>
              </a:solidFill>
            </a:endParaRPr>
          </a:p>
          <a:p>
            <a:pPr algn="r" rtl="1" eaLnBrk="1" hangingPunct="1">
              <a:lnSpc>
                <a:spcPct val="80000"/>
              </a:lnSpc>
              <a:buNone/>
              <a:defRPr/>
            </a:pPr>
            <a:r>
              <a:rPr lang="fa-IR" sz="2000" dirty="0" smtClean="0"/>
              <a:t>قابل مقایسه                                                                     </a:t>
            </a:r>
            <a:r>
              <a:rPr lang="en-GB" sz="2000" dirty="0" smtClean="0">
                <a:solidFill>
                  <a:srgbClr val="FFFF00"/>
                </a:solidFill>
              </a:rPr>
              <a:t>Comparable</a:t>
            </a:r>
          </a:p>
          <a:p>
            <a:pPr algn="r" rtl="1" eaLnBrk="1" hangingPunct="1">
              <a:lnSpc>
                <a:spcPct val="80000"/>
              </a:lnSpc>
              <a:buNone/>
              <a:defRPr/>
            </a:pPr>
            <a:r>
              <a:rPr lang="fa-IR" sz="2000" dirty="0" smtClean="0"/>
              <a:t> قابل ممیزی                                                                      </a:t>
            </a:r>
            <a:r>
              <a:rPr lang="en-GB" sz="2000" dirty="0" smtClean="0">
                <a:solidFill>
                  <a:srgbClr val="FF0000"/>
                </a:solidFill>
              </a:rPr>
              <a:t>Verifiable</a:t>
            </a:r>
            <a:endParaRPr lang="en-GB" sz="2000" dirty="0" smtClean="0"/>
          </a:p>
          <a:p>
            <a:pPr algn="r" rtl="1" eaLnBrk="1" hangingPunct="1">
              <a:lnSpc>
                <a:spcPct val="80000"/>
              </a:lnSpc>
              <a:buNone/>
              <a:defRPr/>
            </a:pPr>
            <a:r>
              <a:rPr lang="fa-IR" sz="2000" dirty="0" smtClean="0"/>
              <a:t>هزینه اثربخش                                                               </a:t>
            </a:r>
            <a:r>
              <a:rPr lang="en-GB" sz="2000" dirty="0" smtClean="0">
                <a:solidFill>
                  <a:srgbClr val="FFFF00"/>
                </a:solidFill>
              </a:rPr>
              <a:t>Cost effective</a:t>
            </a:r>
          </a:p>
          <a:p>
            <a:pPr algn="r" rtl="1" eaLnBrk="1" hangingPunct="1">
              <a:lnSpc>
                <a:spcPct val="80000"/>
              </a:lnSpc>
              <a:buNone/>
              <a:defRPr/>
            </a:pPr>
            <a:r>
              <a:rPr lang="fa-IR" sz="2000" dirty="0" smtClean="0"/>
              <a:t>غیر مبهم</a:t>
            </a:r>
            <a:r>
              <a:rPr lang="en-GB" sz="2000" dirty="0" smtClean="0">
                <a:solidFill>
                  <a:srgbClr val="FF0000"/>
                </a:solidFill>
              </a:rPr>
              <a:t>Unambiguous                                                                           </a:t>
            </a:r>
            <a:r>
              <a:rPr lang="fa-IR" sz="2000" dirty="0" smtClean="0">
                <a:solidFill>
                  <a:srgbClr val="FF0000"/>
                </a:solidFill>
              </a:rPr>
              <a:t> </a:t>
            </a:r>
            <a:endParaRPr lang="en-GB" sz="2000" dirty="0" smtClean="0"/>
          </a:p>
          <a:p>
            <a:pPr algn="r" rtl="1" eaLnBrk="1" hangingPunct="1">
              <a:lnSpc>
                <a:spcPct val="80000"/>
              </a:lnSpc>
              <a:buNone/>
              <a:defRPr/>
            </a:pPr>
            <a:r>
              <a:rPr lang="fa-IR" sz="2000" dirty="0" smtClean="0"/>
              <a:t>قابل انتساب                                                                    </a:t>
            </a:r>
            <a:r>
              <a:rPr lang="en-GB" sz="2000" dirty="0" smtClean="0"/>
              <a:t> </a:t>
            </a:r>
            <a:r>
              <a:rPr lang="en-GB" sz="2000" dirty="0" smtClean="0">
                <a:solidFill>
                  <a:srgbClr val="FFFF00"/>
                </a:solidFill>
              </a:rPr>
              <a:t>Attributable</a:t>
            </a:r>
            <a:r>
              <a:rPr lang="en-GB" sz="2000" dirty="0" smtClean="0"/>
              <a:t> </a:t>
            </a:r>
          </a:p>
          <a:p>
            <a:pPr algn="r" rtl="1" eaLnBrk="1" hangingPunct="1">
              <a:lnSpc>
                <a:spcPct val="80000"/>
              </a:lnSpc>
              <a:buNone/>
              <a:defRPr/>
            </a:pPr>
            <a:r>
              <a:rPr lang="fa-IR" sz="2000" dirty="0" smtClean="0"/>
              <a:t>پاسخ به تغییر</a:t>
            </a:r>
            <a:r>
              <a:rPr lang="en-GB" sz="2000" dirty="0" smtClean="0"/>
              <a:t> </a:t>
            </a:r>
            <a:r>
              <a:rPr lang="en-GB" sz="2000" dirty="0" smtClean="0">
                <a:solidFill>
                  <a:srgbClr val="FF0000"/>
                </a:solidFill>
              </a:rPr>
              <a:t>Responsive                                                                          </a:t>
            </a:r>
            <a:endParaRPr lang="en-GB" sz="2000" dirty="0" smtClean="0"/>
          </a:p>
          <a:p>
            <a:pPr algn="r" rtl="1" eaLnBrk="1" hangingPunct="1">
              <a:lnSpc>
                <a:spcPct val="80000"/>
              </a:lnSpc>
              <a:buNone/>
              <a:defRPr/>
            </a:pPr>
            <a:r>
              <a:rPr lang="fa-IR" sz="2000" dirty="0" smtClean="0"/>
              <a:t>امکان نوآوری                                                          </a:t>
            </a:r>
            <a:r>
              <a:rPr lang="en-GB" sz="2000" dirty="0" smtClean="0">
                <a:solidFill>
                  <a:srgbClr val="FFFF00"/>
                </a:solidFill>
              </a:rPr>
              <a:t>Allow innovation</a:t>
            </a:r>
            <a:r>
              <a:rPr lang="fa-IR" sz="2000" dirty="0" smtClean="0">
                <a:solidFill>
                  <a:srgbClr val="FFFF00"/>
                </a:solidFill>
              </a:rPr>
              <a:t>   </a:t>
            </a:r>
            <a:endParaRPr lang="en-GB" sz="2000" dirty="0" smtClean="0">
              <a:solidFill>
                <a:srgbClr val="FFFF00"/>
              </a:solidFill>
            </a:endParaRPr>
          </a:p>
          <a:p>
            <a:pPr algn="r" rtl="1" eaLnBrk="1" hangingPunct="1">
              <a:lnSpc>
                <a:spcPct val="80000"/>
              </a:lnSpc>
              <a:buNone/>
              <a:defRPr/>
            </a:pPr>
            <a:r>
              <a:rPr lang="fa-IR" altLang="ja-JP" sz="2000" dirty="0" smtClean="0"/>
              <a:t>معتبر</a:t>
            </a:r>
            <a:r>
              <a:rPr lang="en-GB" altLang="ja-JP" sz="2000" dirty="0" smtClean="0"/>
              <a:t>                                      </a:t>
            </a:r>
            <a:r>
              <a:rPr lang="fa-IR" altLang="ja-JP" sz="2000" dirty="0" smtClean="0"/>
              <a:t>             </a:t>
            </a:r>
            <a:r>
              <a:rPr lang="en-GB" altLang="ja-JP" sz="2000" dirty="0" smtClean="0"/>
              <a:t>                                </a:t>
            </a:r>
            <a:r>
              <a:rPr lang="fa-IR" altLang="ja-JP" sz="2000" dirty="0" smtClean="0"/>
              <a:t> </a:t>
            </a:r>
            <a:r>
              <a:rPr lang="en-GB" altLang="ja-JP" sz="2000" dirty="0" smtClean="0"/>
              <a:t> </a:t>
            </a:r>
            <a:r>
              <a:rPr lang="en-GB" altLang="ja-JP" sz="2000" dirty="0" smtClean="0">
                <a:solidFill>
                  <a:srgbClr val="FF0000"/>
                </a:solidFill>
              </a:rPr>
              <a:t>V</a:t>
            </a:r>
            <a:r>
              <a:rPr lang="en-GB" sz="2000" dirty="0" smtClean="0">
                <a:solidFill>
                  <a:srgbClr val="FF0000"/>
                </a:solidFill>
              </a:rPr>
              <a:t>alid</a:t>
            </a:r>
            <a:endParaRPr lang="en-GB" sz="2000" dirty="0" smtClean="0"/>
          </a:p>
          <a:p>
            <a:pPr algn="r" rtl="1" eaLnBrk="1" hangingPunct="1">
              <a:lnSpc>
                <a:spcPct val="80000"/>
              </a:lnSpc>
              <a:buNone/>
              <a:defRPr/>
            </a:pPr>
            <a:r>
              <a:rPr lang="en-GB" sz="2000" dirty="0" smtClean="0"/>
              <a:t> </a:t>
            </a:r>
            <a:r>
              <a:rPr lang="fa-IR" altLang="ja-JP" sz="2000" dirty="0" smtClean="0"/>
              <a:t>مورد اعتماد</a:t>
            </a:r>
            <a:r>
              <a:rPr lang="en-GB" altLang="ja-JP" sz="2000" dirty="0" smtClean="0">
                <a:solidFill>
                  <a:srgbClr val="FFFF00"/>
                </a:solidFill>
              </a:rPr>
              <a:t>Reliable</a:t>
            </a:r>
            <a:r>
              <a:rPr lang="en-GB" altLang="ja-JP" sz="1800" dirty="0" smtClean="0">
                <a:solidFill>
                  <a:srgbClr val="FFFF00"/>
                </a:solidFill>
              </a:rPr>
              <a:t>                                                                                        </a:t>
            </a:r>
            <a:endParaRPr lang="en-GB" sz="2000" dirty="0" smtClean="0"/>
          </a:p>
          <a:p>
            <a:pPr algn="r" rtl="1" eaLnBrk="1" hangingPunct="1">
              <a:lnSpc>
                <a:spcPct val="80000"/>
              </a:lnSpc>
              <a:buNone/>
              <a:defRPr/>
            </a:pPr>
            <a:r>
              <a:rPr lang="fa-IR" sz="2000" dirty="0" smtClean="0"/>
              <a:t>به هنگام                                                          </a:t>
            </a:r>
            <a:r>
              <a:rPr lang="en-GB" sz="2000" dirty="0" smtClean="0"/>
              <a:t>                 </a:t>
            </a:r>
            <a:r>
              <a:rPr lang="fa-IR" sz="2000" dirty="0" smtClean="0"/>
              <a:t>      </a:t>
            </a:r>
            <a:r>
              <a:rPr lang="en-GB" sz="2000" dirty="0" smtClean="0">
                <a:solidFill>
                  <a:srgbClr val="FF0000"/>
                </a:solidFill>
              </a:rPr>
              <a:t>Timely</a:t>
            </a:r>
          </a:p>
          <a:p>
            <a:pPr algn="r" rtl="1" eaLnBrk="1" hangingPunct="1">
              <a:lnSpc>
                <a:spcPct val="80000"/>
              </a:lnSpc>
              <a:buNone/>
              <a:defRPr/>
            </a:pPr>
            <a:endParaRPr lang="en-GB" sz="20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366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366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366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366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1366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13667">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13667">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13667">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13667">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13667">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113667">
                                            <p:txEl>
                                              <p:pRg st="10" end="10"/>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113667">
                                            <p:txEl>
                                              <p:pRg st="11" end="11"/>
                                            </p:txEl>
                                          </p:spTgt>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11366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rrowheads="1"/>
          </p:cNvSpPr>
          <p:nvPr>
            <p:ph type="title" idx="4294967295"/>
          </p:nvPr>
        </p:nvSpPr>
        <p:spPr/>
        <p:txBody>
          <a:bodyPr/>
          <a:lstStyle/>
          <a:p>
            <a:pPr eaLnBrk="1" hangingPunct="1">
              <a:defRPr/>
            </a:pPr>
            <a:r>
              <a:rPr lang="fa-IR" sz="2800" dirty="0" smtClean="0">
                <a:solidFill>
                  <a:srgbClr val="FF0000"/>
                </a:solidFill>
              </a:rPr>
              <a:t>معيار براي ايجاد شاخص هاي عملكردي قوي</a:t>
            </a:r>
            <a:endParaRPr lang="en-GB" sz="2800" dirty="0" smtClean="0">
              <a:solidFill>
                <a:srgbClr val="FF0000"/>
              </a:solidFill>
            </a:endParaRPr>
          </a:p>
        </p:txBody>
      </p:sp>
      <p:sp>
        <p:nvSpPr>
          <p:cNvPr id="114691" name="Rectangle 3"/>
          <p:cNvSpPr>
            <a:spLocks noGrp="1" noChangeArrowheads="1"/>
          </p:cNvSpPr>
          <p:nvPr>
            <p:ph type="body" idx="4294967295"/>
          </p:nvPr>
        </p:nvSpPr>
        <p:spPr>
          <a:xfrm>
            <a:off x="500063" y="1785938"/>
            <a:ext cx="8229600" cy="4530725"/>
          </a:xfrm>
        </p:spPr>
        <p:txBody>
          <a:bodyPr/>
          <a:lstStyle/>
          <a:p>
            <a:pPr algn="r" rtl="1" eaLnBrk="1" hangingPunct="1">
              <a:defRPr/>
            </a:pPr>
            <a:r>
              <a:rPr lang="fa-IR" sz="2800" dirty="0" smtClean="0"/>
              <a:t>دستیابی به کلیه معیار های فوق مشکل می باشد</a:t>
            </a:r>
          </a:p>
          <a:p>
            <a:pPr algn="r" rtl="1" eaLnBrk="1" hangingPunct="1">
              <a:buFont typeface="Wingdings" pitchFamily="2" charset="2"/>
              <a:buNone/>
              <a:defRPr/>
            </a:pPr>
            <a:r>
              <a:rPr lang="fa-IR" sz="2800" dirty="0" smtClean="0">
                <a:solidFill>
                  <a:srgbClr val="FFFF00"/>
                </a:solidFill>
              </a:rPr>
              <a:t>بنابراین تعادل بين:</a:t>
            </a:r>
            <a:endParaRPr lang="en-GB" sz="2800" dirty="0" smtClean="0">
              <a:solidFill>
                <a:srgbClr val="FFFF00"/>
              </a:solidFill>
            </a:endParaRPr>
          </a:p>
          <a:p>
            <a:pPr marL="914400" lvl="1" indent="-514350" algn="r" rtl="1" eaLnBrk="1" hangingPunct="1">
              <a:buFont typeface="Wingdings" pitchFamily="2" charset="2"/>
              <a:buChar char="§"/>
              <a:defRPr/>
            </a:pPr>
            <a:r>
              <a:rPr lang="fa-IR" b="1" dirty="0" smtClean="0"/>
              <a:t>تعداد شاخص ها</a:t>
            </a:r>
            <a:endParaRPr lang="en-GB" b="1" dirty="0" smtClean="0"/>
          </a:p>
          <a:p>
            <a:pPr marL="914400" lvl="1" indent="-514350" algn="r" rtl="1" eaLnBrk="1" hangingPunct="1">
              <a:buFont typeface="Wingdings" pitchFamily="2" charset="2"/>
              <a:buChar char="§"/>
              <a:defRPr/>
            </a:pPr>
            <a:r>
              <a:rPr lang="fa-IR" b="1" dirty="0" smtClean="0">
                <a:effectLst/>
              </a:rPr>
              <a:t>هزينه جمع آوري</a:t>
            </a:r>
          </a:p>
          <a:p>
            <a:pPr marL="914400" lvl="1" indent="-514350" algn="r" rtl="1" eaLnBrk="1" hangingPunct="1">
              <a:buFont typeface="Wingdings" pitchFamily="2" charset="2"/>
              <a:buChar char="§"/>
              <a:defRPr/>
            </a:pPr>
            <a:r>
              <a:rPr lang="fa-IR" b="1" dirty="0" smtClean="0">
                <a:effectLst/>
              </a:rPr>
              <a:t>....</a:t>
            </a:r>
            <a:endParaRPr lang="en-GB" b="1" dirty="0" smtClean="0">
              <a:effectLst/>
            </a:endParaRPr>
          </a:p>
          <a:p>
            <a:pPr marL="914400" lvl="1" indent="-514350" algn="r" rtl="1" eaLnBrk="1" hangingPunct="1">
              <a:buNone/>
              <a:defRPr/>
            </a:pPr>
            <a:r>
              <a:rPr lang="fa-IR" b="1" dirty="0" smtClean="0"/>
              <a:t>خطر : تمایل به اندازه گیری فقط یک گروه شاخص خاص</a:t>
            </a:r>
            <a:r>
              <a:rPr lang="en-GB" b="1" dirty="0" smtClean="0"/>
              <a:t> </a:t>
            </a:r>
            <a:r>
              <a:rPr lang="en-GB" b="1" dirty="0" smtClean="0">
                <a:solidFill>
                  <a:srgbClr val="FF0000"/>
                </a:solidFill>
              </a:rPr>
              <a:t>(Risk of skew</a:t>
            </a:r>
            <a:r>
              <a:rPr lang="en-US" b="1" dirty="0" err="1" smtClean="0">
                <a:solidFill>
                  <a:srgbClr val="FF0000"/>
                </a:solidFill>
              </a:rPr>
              <a:t>ness</a:t>
            </a:r>
            <a:r>
              <a:rPr lang="en-US" b="1" dirty="0" smtClean="0">
                <a:solidFill>
                  <a:srgbClr val="FF0000"/>
                </a:solidFill>
              </a:rPr>
              <a:t>)</a:t>
            </a:r>
            <a:r>
              <a:rPr lang="en-GB" b="1" dirty="0" smtClean="0">
                <a:solidFill>
                  <a:srgbClr val="FF0000"/>
                </a:solidFill>
              </a:rPr>
              <a:t> </a:t>
            </a:r>
          </a:p>
          <a:p>
            <a:pPr marL="914400" lvl="1" indent="-514350" algn="r" rtl="1" eaLnBrk="1" hangingPunct="1">
              <a:buNone/>
              <a:defRPr/>
            </a:pPr>
            <a:r>
              <a:rPr lang="fa-IR" b="1" dirty="0" smtClean="0">
                <a:effectLst/>
              </a:rPr>
              <a:t>گمراه كردن افراد</a:t>
            </a:r>
            <a:r>
              <a:rPr lang="en-US" b="1" dirty="0" smtClean="0">
                <a:solidFill>
                  <a:srgbClr val="C00000"/>
                </a:solidFill>
                <a:effectLst/>
              </a:rPr>
              <a:t>(</a:t>
            </a:r>
            <a:r>
              <a:rPr lang="en-GB" b="1" dirty="0" smtClean="0">
                <a:solidFill>
                  <a:srgbClr val="C00000"/>
                </a:solidFill>
                <a:effectLst/>
              </a:rPr>
              <a:t>Misleading  people)                        </a:t>
            </a:r>
          </a:p>
          <a:p>
            <a:pPr marL="914400" lvl="1" indent="-514350" algn="r" rtl="1" eaLnBrk="1" hangingPunct="1">
              <a:buFont typeface="Wingdings" pitchFamily="2" charset="2"/>
              <a:buChar char="§"/>
              <a:defRPr/>
            </a:pPr>
            <a:endParaRPr lang="en-GB" b="1" dirty="0" smtClean="0">
              <a:solidFill>
                <a:srgbClr val="C00000"/>
              </a:solidFill>
              <a:effectLst/>
            </a:endParaRPr>
          </a:p>
          <a:p>
            <a:pPr algn="r" rtl="1" eaLnBrk="1" hangingPunct="1">
              <a:buFont typeface="Wingdings" pitchFamily="2" charset="2"/>
              <a:buNone/>
              <a:defRPr/>
            </a:pPr>
            <a:r>
              <a:rPr lang="en-GB" dirty="0" smtClean="0"/>
              <a:t> </a:t>
            </a:r>
          </a:p>
        </p:txBody>
      </p:sp>
      <p:sp>
        <p:nvSpPr>
          <p:cNvPr id="63492" name="Text Box 4"/>
          <p:cNvSpPr txBox="1">
            <a:spLocks noChangeArrowheads="1"/>
          </p:cNvSpPr>
          <p:nvPr/>
        </p:nvSpPr>
        <p:spPr bwMode="auto">
          <a:xfrm>
            <a:off x="3771900" y="3594100"/>
            <a:ext cx="1498600" cy="366713"/>
          </a:xfrm>
          <a:prstGeom prst="rect">
            <a:avLst/>
          </a:prstGeom>
          <a:noFill/>
          <a:ln w="9525">
            <a:noFill/>
            <a:miter lim="800000"/>
            <a:headEnd/>
            <a:tailEnd/>
          </a:ln>
        </p:spPr>
        <p:txBody>
          <a:bodyPr>
            <a:spAutoFit/>
          </a:bodyPr>
          <a:lstStyle/>
          <a:p>
            <a:pPr>
              <a:spcBef>
                <a:spcPct val="50000"/>
              </a:spcBef>
            </a:pPr>
            <a:endParaRPr lang="en-US">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4691">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469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691">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4691">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1469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rrowheads="1"/>
          </p:cNvSpPr>
          <p:nvPr>
            <p:ph type="title"/>
          </p:nvPr>
        </p:nvSpPr>
        <p:spPr/>
        <p:txBody>
          <a:bodyPr/>
          <a:lstStyle/>
          <a:p>
            <a:pPr eaLnBrk="1" hangingPunct="1">
              <a:defRPr/>
            </a:pPr>
            <a:r>
              <a:rPr lang="fa-IR" sz="3200" dirty="0" smtClean="0">
                <a:solidFill>
                  <a:srgbClr val="FF0000"/>
                </a:solidFill>
              </a:rPr>
              <a:t>استفاده از مجموعه اي متعادل (منطقي) از شاخص ها</a:t>
            </a:r>
            <a:endParaRPr lang="en-GB" sz="3200" dirty="0" smtClean="0">
              <a:solidFill>
                <a:srgbClr val="FF0000"/>
              </a:solidFill>
            </a:endParaRPr>
          </a:p>
        </p:txBody>
      </p:sp>
      <p:sp>
        <p:nvSpPr>
          <p:cNvPr id="110595" name="Rectangle 3"/>
          <p:cNvSpPr>
            <a:spLocks noGrp="1" noChangeArrowheads="1"/>
          </p:cNvSpPr>
          <p:nvPr>
            <p:ph type="body" idx="1"/>
          </p:nvPr>
        </p:nvSpPr>
        <p:spPr>
          <a:xfrm>
            <a:off x="457200" y="1341438"/>
            <a:ext cx="8229600" cy="4678362"/>
          </a:xfrm>
        </p:spPr>
        <p:txBody>
          <a:bodyPr/>
          <a:lstStyle/>
          <a:p>
            <a:pPr eaLnBrk="1" hangingPunct="1">
              <a:lnSpc>
                <a:spcPct val="80000"/>
              </a:lnSpc>
              <a:buFont typeface="Wingdings" pitchFamily="2" charset="2"/>
              <a:buNone/>
              <a:defRPr/>
            </a:pPr>
            <a:endParaRPr lang="en-GB" sz="2800" b="1" dirty="0" smtClean="0"/>
          </a:p>
          <a:p>
            <a:pPr algn="r" rtl="1" eaLnBrk="1" hangingPunct="1">
              <a:lnSpc>
                <a:spcPct val="80000"/>
              </a:lnSpc>
              <a:defRPr/>
            </a:pPr>
            <a:r>
              <a:rPr lang="fa-IR" sz="2800" b="1" dirty="0" smtClean="0">
                <a:solidFill>
                  <a:srgbClr val="FFFF99"/>
                </a:solidFill>
              </a:rPr>
              <a:t>كارت امتيازي متوازن (مالي، مشتري، فرآيند داخل و آموزش و ارتقاء)</a:t>
            </a:r>
          </a:p>
          <a:p>
            <a:pPr algn="r" rtl="1" eaLnBrk="1" hangingPunct="1">
              <a:lnSpc>
                <a:spcPct val="80000"/>
              </a:lnSpc>
              <a:defRPr/>
            </a:pPr>
            <a:r>
              <a:rPr lang="fa-IR" sz="2800" b="1" dirty="0" smtClean="0">
                <a:solidFill>
                  <a:srgbClr val="FFFF99"/>
                </a:solidFill>
              </a:rPr>
              <a:t>( كارايي، اثر بخشي و برابري)</a:t>
            </a:r>
            <a:endParaRPr lang="en-GB" sz="2800" b="1" dirty="0" smtClean="0"/>
          </a:p>
          <a:p>
            <a:pPr algn="r" rtl="1" eaLnBrk="1" hangingPunct="1">
              <a:lnSpc>
                <a:spcPct val="80000"/>
              </a:lnSpc>
              <a:defRPr/>
            </a:pPr>
            <a:r>
              <a:rPr lang="fa-IR" sz="2800" b="1" dirty="0" smtClean="0"/>
              <a:t>توجه توام به اهداف کوتاه و بلند مدت </a:t>
            </a:r>
            <a:endParaRPr lang="en-GB" sz="2800" b="1" dirty="0" smtClean="0"/>
          </a:p>
          <a:p>
            <a:pPr algn="r" rtl="1" eaLnBrk="1" hangingPunct="1">
              <a:lnSpc>
                <a:spcPct val="80000"/>
              </a:lnSpc>
              <a:defRPr/>
            </a:pPr>
            <a:r>
              <a:rPr lang="fa-IR" sz="2800" b="1" dirty="0" smtClean="0"/>
              <a:t>توجه به عملكرد كيفي علاوه بر عملكرد كمي</a:t>
            </a:r>
            <a:endParaRPr lang="en-GB" sz="2800" b="1" dirty="0" smtClean="0"/>
          </a:p>
          <a:p>
            <a:pPr algn="r" rtl="1" eaLnBrk="1" hangingPunct="1">
              <a:lnSpc>
                <a:spcPct val="80000"/>
              </a:lnSpc>
              <a:defRPr/>
            </a:pPr>
            <a:r>
              <a:rPr lang="fa-IR" sz="2800" b="1" dirty="0" smtClean="0"/>
              <a:t>توجه توام به موضوعات استراتژيك و عملياتي</a:t>
            </a:r>
            <a:endParaRPr lang="en-GB" sz="2800" b="1" dirty="0" smtClean="0"/>
          </a:p>
          <a:p>
            <a:pPr algn="r" rtl="1" eaLnBrk="1" hangingPunct="1">
              <a:lnSpc>
                <a:spcPct val="80000"/>
              </a:lnSpc>
              <a:defRPr/>
            </a:pPr>
            <a:r>
              <a:rPr lang="fa-IR" sz="2800" b="1" dirty="0" smtClean="0"/>
              <a:t>توجه توام به فرآيندها و پيامدها (ارتباط بين فرآيند و پيامدها)</a:t>
            </a:r>
            <a:endParaRPr lang="en-GB" sz="2800" b="1" dirty="0" smtClean="0"/>
          </a:p>
          <a:p>
            <a:pPr algn="r" rtl="1" eaLnBrk="1" hangingPunct="1">
              <a:lnSpc>
                <a:spcPct val="80000"/>
              </a:lnSpc>
              <a:defRPr/>
            </a:pPr>
            <a:r>
              <a:rPr lang="fa-IR" sz="2800" b="1" dirty="0" smtClean="0"/>
              <a:t>توجه به ديدگاههاي  ذينفعان اصلي</a:t>
            </a:r>
            <a:endParaRPr lang="en-GB" sz="2800" b="1" dirty="0" smtClean="0"/>
          </a:p>
          <a:p>
            <a:pPr eaLnBrk="1" hangingPunct="1">
              <a:lnSpc>
                <a:spcPct val="80000"/>
              </a:lnSpc>
              <a:defRPr/>
            </a:pPr>
            <a:endParaRPr lang="en-GB" sz="2800" b="1" dirty="0" smtClean="0"/>
          </a:p>
          <a:p>
            <a:pPr eaLnBrk="1" hangingPunct="1">
              <a:lnSpc>
                <a:spcPct val="80000"/>
              </a:lnSpc>
              <a:buFont typeface="Wingdings" pitchFamily="2" charset="2"/>
              <a:buNone/>
              <a:defRPr/>
            </a:pPr>
            <a:endParaRPr lang="en-GB" sz="2800" b="1" dirty="0" smtClean="0"/>
          </a:p>
          <a:p>
            <a:pPr eaLnBrk="1" hangingPunct="1">
              <a:lnSpc>
                <a:spcPct val="80000"/>
              </a:lnSpc>
              <a:buFont typeface="Wingdings" pitchFamily="2" charset="2"/>
              <a:buNone/>
              <a:defRPr/>
            </a:pPr>
            <a:endParaRPr lang="en-GB" sz="2800" b="1" dirty="0" smtClean="0"/>
          </a:p>
          <a:p>
            <a:pPr eaLnBrk="1" hangingPunct="1">
              <a:lnSpc>
                <a:spcPct val="80000"/>
              </a:lnSpc>
              <a:defRPr/>
            </a:pPr>
            <a:endParaRPr lang="en-GB" sz="2800" b="1" dirty="0" smtClean="0"/>
          </a:p>
          <a:p>
            <a:pPr eaLnBrk="1" hangingPunct="1">
              <a:lnSpc>
                <a:spcPct val="80000"/>
              </a:lnSpc>
              <a:buFont typeface="Wingdings" pitchFamily="2" charset="2"/>
              <a:buNone/>
              <a:defRPr/>
            </a:pPr>
            <a:r>
              <a:rPr lang="en-GB" sz="2800" b="1" dirty="0" smtClean="0"/>
              <a:t>  </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endParaRPr lang="fa-IR" dirty="0" smtClean="0"/>
          </a:p>
          <a:p>
            <a:pPr algn="ctr" rtl="1" eaLnBrk="1" hangingPunct="1">
              <a:buFont typeface="Wingdings" pitchFamily="2" charset="2"/>
              <a:buNone/>
              <a:defRPr/>
            </a:pPr>
            <a:r>
              <a:rPr lang="fa-IR" dirty="0" smtClean="0"/>
              <a:t>انواع شاخصهاي عملکردي</a:t>
            </a:r>
          </a:p>
          <a:p>
            <a:pPr algn="r" rtl="1" eaLnBrk="1" hangingPunct="1">
              <a:buFont typeface="Arial" pitchFamily="34" charset="0"/>
              <a:buChar char="•"/>
              <a:defRPr/>
            </a:pPr>
            <a:r>
              <a:rPr lang="fa-IR" dirty="0" smtClean="0">
                <a:hlinkClick r:id="rId3" action="ppaction://hlinkfile"/>
              </a:rPr>
              <a:t>شاخصهاي </a:t>
            </a:r>
            <a:r>
              <a:rPr lang="fa-IR" b="1" dirty="0" smtClean="0">
                <a:hlinkClick r:id="rId3" action="ppaction://hlinkfile"/>
              </a:rPr>
              <a:t>ساختاري</a:t>
            </a:r>
            <a:endParaRPr lang="fa-IR" dirty="0" smtClean="0"/>
          </a:p>
          <a:p>
            <a:pPr algn="r" rtl="1" eaLnBrk="1" hangingPunct="1">
              <a:buFont typeface="Arial" pitchFamily="34" charset="0"/>
              <a:buChar char="•"/>
              <a:defRPr/>
            </a:pPr>
            <a:r>
              <a:rPr lang="fa-IR" dirty="0" smtClean="0">
                <a:hlinkClick r:id="rId4" action="ppaction://hlinkfile"/>
              </a:rPr>
              <a:t>شاخصهاي فرايندي</a:t>
            </a:r>
            <a:endParaRPr lang="fa-IR" dirty="0" smtClean="0"/>
          </a:p>
          <a:p>
            <a:pPr algn="r" rtl="1" eaLnBrk="1" hangingPunct="1">
              <a:buFont typeface="Arial" pitchFamily="34" charset="0"/>
              <a:buChar char="•"/>
              <a:defRPr/>
            </a:pPr>
            <a:r>
              <a:rPr lang="fa-IR" dirty="0" smtClean="0">
                <a:hlinkClick r:id="rId5" action="ppaction://hlinkfile"/>
              </a:rPr>
              <a:t>شاخصهاي برايندي</a:t>
            </a:r>
            <a:endParaRPr lang="fa-IR" dirty="0" smtClean="0"/>
          </a:p>
          <a:p>
            <a:pPr algn="ctr" rtl="1" eaLnBrk="1" hangingPunct="1">
              <a:buFont typeface="Arial" pitchFamily="34" charset="0"/>
              <a:buChar char="•"/>
              <a:defRPr/>
            </a:pPr>
            <a:endParaRPr lang="fa-IR" dirty="0" smtClean="0"/>
          </a:p>
          <a:p>
            <a:pPr algn="ctr" rtl="1" eaLnBrk="1" hangingPunct="1">
              <a:buNone/>
              <a:defRPr/>
            </a:pPr>
            <a:r>
              <a:rPr lang="fa-IR" dirty="0" smtClean="0">
                <a:hlinkClick r:id="rId6" action="ppaction://hlinkfile"/>
              </a:rPr>
              <a:t>مجموعه شاخصها</a:t>
            </a:r>
            <a:endParaRPr lang="fa-IR"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endParaRPr lang="fa-IR" dirty="0" smtClean="0"/>
          </a:p>
          <a:p>
            <a:pPr algn="ctr" rtl="1" eaLnBrk="1" hangingPunct="1">
              <a:buFont typeface="Wingdings" pitchFamily="2" charset="2"/>
              <a:buNone/>
              <a:defRPr/>
            </a:pPr>
            <a:r>
              <a:rPr lang="fa-IR" dirty="0" smtClean="0"/>
              <a:t>چرا </a:t>
            </a:r>
            <a:r>
              <a:rPr lang="fa-IR" smtClean="0"/>
              <a:t>به شاخصها </a:t>
            </a:r>
            <a:r>
              <a:rPr lang="fa-IR" dirty="0" smtClean="0"/>
              <a:t>نيازمنديم:</a:t>
            </a:r>
          </a:p>
          <a:p>
            <a:pPr algn="r" rtl="1" eaLnBrk="1" hangingPunct="1">
              <a:buFont typeface="Arial" pitchFamily="34" charset="0"/>
              <a:buChar char="•"/>
              <a:defRPr/>
            </a:pPr>
            <a:r>
              <a:rPr lang="fa-IR" dirty="0" smtClean="0"/>
              <a:t>اندازه گيري و ارزيابي عملکرد سازمان</a:t>
            </a:r>
          </a:p>
          <a:p>
            <a:pPr algn="r" rtl="1" eaLnBrk="1" hangingPunct="1">
              <a:buFont typeface="Arial" pitchFamily="34" charset="0"/>
              <a:buChar char="•"/>
              <a:defRPr/>
            </a:pPr>
            <a:r>
              <a:rPr lang="fa-IR" dirty="0" smtClean="0"/>
              <a:t>کنترل سازمان</a:t>
            </a:r>
          </a:p>
          <a:p>
            <a:pPr algn="r" rtl="1" eaLnBrk="1" hangingPunct="1">
              <a:buFont typeface="Arial" pitchFamily="34" charset="0"/>
              <a:buChar char="•"/>
              <a:defRPr/>
            </a:pPr>
            <a:r>
              <a:rPr lang="fa-IR" dirty="0" smtClean="0">
                <a:cs typeface="Zar" pitchFamily="2" charset="-78"/>
              </a:rPr>
              <a:t>رقابت شديد سازمانها</a:t>
            </a:r>
          </a:p>
          <a:p>
            <a:pPr algn="r" rtl="1" eaLnBrk="1" hangingPunct="1">
              <a:buFont typeface="Arial" pitchFamily="34" charset="0"/>
              <a:buChar char="•"/>
              <a:defRPr/>
            </a:pPr>
            <a:r>
              <a:rPr lang="fa-IR" dirty="0" smtClean="0">
                <a:cs typeface="Zar" pitchFamily="2" charset="-78"/>
              </a:rPr>
              <a:t>مديريت منابع مالي و انساني</a:t>
            </a:r>
          </a:p>
          <a:p>
            <a:pPr algn="r" rtl="1" eaLnBrk="1" hangingPunct="1">
              <a:buFont typeface="Arial" pitchFamily="34" charset="0"/>
              <a:buChar char="•"/>
              <a:defRPr/>
            </a:pPr>
            <a:endParaRPr lang="fa-IR" dirty="0" smtClean="0">
              <a:cs typeface="Zar" pitchFamily="2" charset="-78"/>
            </a:endParaRPr>
          </a:p>
          <a:p>
            <a:pPr algn="r" rtl="1" eaLnBrk="1" hangingPunct="1">
              <a:buFont typeface="Arial" pitchFamily="34" charset="0"/>
              <a:buChar char="•"/>
              <a:defRPr/>
            </a:pPr>
            <a:endParaRPr lang="fa-IR" dirty="0" smtClean="0">
              <a:cs typeface="Zar" pitchFamily="2" charset="-78"/>
            </a:endParaRPr>
          </a:p>
          <a:p>
            <a:pPr algn="r" rtl="1" eaLnBrk="1" hangingPunct="1">
              <a:buFont typeface="Arial" pitchFamily="34" charset="0"/>
              <a:buChar char="•"/>
              <a:defRPr/>
            </a:pPr>
            <a:endParaRPr lang="en-US" dirty="0" smtClean="0">
              <a:cs typeface="Zar"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endParaRPr lang="fa-IR" dirty="0" smtClean="0"/>
          </a:p>
          <a:p>
            <a:pPr algn="ctr" rtl="1" eaLnBrk="1" hangingPunct="1">
              <a:buFont typeface="Wingdings" pitchFamily="2" charset="2"/>
              <a:buNone/>
              <a:defRPr/>
            </a:pPr>
            <a:r>
              <a:rPr lang="fa-IR" dirty="0" smtClean="0"/>
              <a:t>انواع شاخصهاي از نگاه ديگر</a:t>
            </a:r>
          </a:p>
          <a:p>
            <a:pPr algn="r" rtl="1" eaLnBrk="1" hangingPunct="1">
              <a:buFont typeface="Arial" pitchFamily="34" charset="0"/>
              <a:buChar char="•"/>
              <a:defRPr/>
            </a:pPr>
            <a:r>
              <a:rPr lang="fa-IR" dirty="0" smtClean="0"/>
              <a:t>شاخصهاي </a:t>
            </a:r>
            <a:r>
              <a:rPr lang="fa-IR" b="1" dirty="0" smtClean="0"/>
              <a:t>فردي</a:t>
            </a:r>
            <a:endParaRPr lang="fa-IR" dirty="0" smtClean="0"/>
          </a:p>
          <a:p>
            <a:pPr algn="r" rtl="1" eaLnBrk="1" hangingPunct="1">
              <a:buFont typeface="Arial" pitchFamily="34" charset="0"/>
              <a:buChar char="•"/>
              <a:defRPr/>
            </a:pPr>
            <a:r>
              <a:rPr lang="fa-IR" dirty="0" smtClean="0"/>
              <a:t>شاخصهاي واحد</a:t>
            </a:r>
          </a:p>
          <a:p>
            <a:pPr algn="r" rtl="1" eaLnBrk="1" hangingPunct="1">
              <a:buFont typeface="Arial" pitchFamily="34" charset="0"/>
              <a:buChar char="•"/>
              <a:defRPr/>
            </a:pPr>
            <a:r>
              <a:rPr lang="fa-IR" dirty="0" smtClean="0"/>
              <a:t>شاخصهاي سازماني</a:t>
            </a:r>
          </a:p>
          <a:p>
            <a:pPr algn="ctr" rtl="1" eaLnBrk="1" hangingPunct="1">
              <a:buFont typeface="Arial" pitchFamily="34" charset="0"/>
              <a:buChar char="•"/>
              <a:defRPr/>
            </a:pPr>
            <a:endParaRPr lang="fa-IR" dirty="0" smtClean="0"/>
          </a:p>
          <a:p>
            <a:pPr algn="ctr" rtl="1" eaLnBrk="1" hangingPunct="1">
              <a:buNone/>
              <a:defRPr/>
            </a:pPr>
            <a:endParaRPr lang="fa-IR"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r" rtl="1" eaLnBrk="1" hangingPunct="1">
              <a:buNone/>
              <a:defRPr/>
            </a:pPr>
            <a:r>
              <a:rPr lang="fa-IR" sz="2800" b="1" dirty="0" smtClean="0"/>
              <a:t>اهداف ارزيابي عملكرد فردي</a:t>
            </a:r>
          </a:p>
          <a:p>
            <a:pPr algn="r" rtl="1"/>
            <a:r>
              <a:rPr lang="fa-IR" sz="2800" dirty="0" smtClean="0"/>
              <a:t>برنامه ريزي براي نيروي انساني</a:t>
            </a:r>
          </a:p>
          <a:p>
            <a:pPr algn="r" rtl="1"/>
            <a:r>
              <a:rPr lang="fa-IR" sz="2800" dirty="0" smtClean="0"/>
              <a:t>كارمنديابي و انتخاب</a:t>
            </a:r>
          </a:p>
          <a:p>
            <a:pPr algn="r" rtl="1"/>
            <a:r>
              <a:rPr lang="fa-IR" sz="2800" dirty="0" smtClean="0"/>
              <a:t>تعيين روايي آزمونهاي استخدامي</a:t>
            </a:r>
          </a:p>
          <a:p>
            <a:pPr algn="r" rtl="1"/>
            <a:r>
              <a:rPr lang="fa-IR" sz="2800" dirty="0" smtClean="0"/>
              <a:t>تشخيص نيازهاي آموزشي و سعي در رفع آنها</a:t>
            </a:r>
          </a:p>
          <a:p>
            <a:pPr algn="r" rtl="1"/>
            <a:r>
              <a:rPr lang="fa-IR" sz="2800" dirty="0" smtClean="0"/>
              <a:t>تعيين مسير شغلي</a:t>
            </a:r>
          </a:p>
          <a:p>
            <a:pPr algn="r" rtl="1"/>
            <a:r>
              <a:rPr lang="fa-IR" sz="2800" dirty="0" smtClean="0"/>
              <a:t>تعيين معيار براي پرداخت پاداشهاي مادي</a:t>
            </a:r>
          </a:p>
          <a:p>
            <a:pPr algn="r" rtl="1"/>
            <a:r>
              <a:rPr lang="fa-IR" sz="2800" dirty="0" smtClean="0"/>
              <a:t>شناخت استعدادهاي بالقوه كاركنان</a:t>
            </a:r>
          </a:p>
          <a:p>
            <a:pPr algn="r" rtl="1"/>
            <a:r>
              <a:rPr lang="fa-IR" sz="2800" dirty="0" smtClean="0"/>
              <a:t>پيشبرد ارتباط موثر ازطريق بهسازي عملكرد</a:t>
            </a:r>
          </a:p>
          <a:p>
            <a:pPr algn="r" rtl="1"/>
            <a:r>
              <a:rPr lang="fa-IR" sz="2800" dirty="0" smtClean="0"/>
              <a:t>تصميم گيري درمورد تشويق، ترفيع، انتقال و تنزيل كاركنان</a:t>
            </a:r>
          </a:p>
          <a:p>
            <a:pPr algn="r" rtl="1" eaLnBrk="1" hangingPunct="1">
              <a:buNone/>
              <a:defRPr/>
            </a:pPr>
            <a:endParaRPr lang="fa-IR" sz="2800" b="1" dirty="0" smtClean="0"/>
          </a:p>
          <a:p>
            <a:pPr algn="r" rtl="1" eaLnBrk="1" hangingPunct="1">
              <a:buFont typeface="Wingdings" pitchFamily="2" charset="2"/>
              <a:buNone/>
              <a:defRPr/>
            </a:pPr>
            <a:endParaRPr lang="fa-IR" sz="28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7813"/>
            <a:ext cx="8229600" cy="636587"/>
          </a:xfrm>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pic>
        <p:nvPicPr>
          <p:cNvPr id="1026" name="Picture 2" descr="C:\Users\Melika\Desktop\875791656_evaluation.gif"/>
          <p:cNvPicPr>
            <a:picLocks noChangeAspect="1" noChangeArrowheads="1"/>
          </p:cNvPicPr>
          <p:nvPr/>
        </p:nvPicPr>
        <p:blipFill>
          <a:blip r:embed="rId3"/>
          <a:srcRect/>
          <a:stretch>
            <a:fillRect/>
          </a:stretch>
        </p:blipFill>
        <p:spPr bwMode="auto">
          <a:xfrm>
            <a:off x="304800" y="1219200"/>
            <a:ext cx="8534400" cy="55626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r" rtl="1" eaLnBrk="1" hangingPunct="1">
              <a:buNone/>
              <a:defRPr/>
            </a:pPr>
            <a:r>
              <a:rPr lang="fa-IR" sz="2800" b="1" dirty="0" smtClean="0"/>
              <a:t>شاخصهاي واحد/ فرايند</a:t>
            </a:r>
            <a:endParaRPr lang="fa-IR" sz="2800" dirty="0" smtClean="0"/>
          </a:p>
          <a:p>
            <a:pPr algn="r" rtl="1" eaLnBrk="1" hangingPunct="1">
              <a:buNone/>
              <a:defRPr/>
            </a:pPr>
            <a:r>
              <a:rPr lang="fa-IR" sz="2800" dirty="0" smtClean="0"/>
              <a:t>عمده ترين شاخصهاي واحدها عبارتند از: </a:t>
            </a:r>
          </a:p>
          <a:p>
            <a:pPr algn="r" rtl="1" eaLnBrk="1" hangingPunct="1">
              <a:buFont typeface="Arial" pitchFamily="34" charset="0"/>
              <a:buChar char="•"/>
              <a:defRPr/>
            </a:pPr>
            <a:r>
              <a:rPr lang="fa-IR" sz="2800" dirty="0" smtClean="0"/>
              <a:t>كيفيت</a:t>
            </a:r>
          </a:p>
          <a:p>
            <a:pPr algn="r" rtl="1" eaLnBrk="1" hangingPunct="1">
              <a:buFont typeface="Arial" pitchFamily="34" charset="0"/>
              <a:buChar char="•"/>
              <a:defRPr/>
            </a:pPr>
            <a:r>
              <a:rPr lang="fa-IR" sz="2800" dirty="0" smtClean="0"/>
              <a:t>كاهش هزينه</a:t>
            </a:r>
          </a:p>
          <a:p>
            <a:pPr algn="r" rtl="1" eaLnBrk="1" hangingPunct="1">
              <a:buFont typeface="Arial" pitchFamily="34" charset="0"/>
              <a:buChar char="•"/>
              <a:defRPr/>
            </a:pPr>
            <a:r>
              <a:rPr lang="fa-IR" sz="2800" dirty="0" smtClean="0"/>
              <a:t>تحويل به موقع</a:t>
            </a:r>
          </a:p>
          <a:p>
            <a:pPr algn="r" rtl="1" eaLnBrk="1" hangingPunct="1">
              <a:buFont typeface="Arial" pitchFamily="34" charset="0"/>
              <a:buChar char="•"/>
              <a:defRPr/>
            </a:pPr>
            <a:r>
              <a:rPr lang="fa-IR" sz="2800" dirty="0" smtClean="0"/>
              <a:t>افزايش درآمد</a:t>
            </a:r>
          </a:p>
          <a:p>
            <a:pPr algn="r" rtl="1" eaLnBrk="1" hangingPunct="1">
              <a:buFont typeface="Arial" pitchFamily="34" charset="0"/>
              <a:buChar char="•"/>
              <a:defRPr/>
            </a:pPr>
            <a:r>
              <a:rPr lang="fa-IR" sz="2800" dirty="0" smtClean="0"/>
              <a:t>تحقق برنامه</a:t>
            </a:r>
          </a:p>
          <a:p>
            <a:pPr algn="r" rtl="1" eaLnBrk="1" hangingPunct="1">
              <a:buFont typeface="Arial" pitchFamily="34" charset="0"/>
              <a:buChar char="•"/>
              <a:defRPr/>
            </a:pPr>
            <a:r>
              <a:rPr lang="fa-IR" sz="2800" dirty="0" smtClean="0"/>
              <a:t>رضايت كاركنان</a:t>
            </a:r>
          </a:p>
          <a:p>
            <a:pPr algn="r" rtl="1" eaLnBrk="1" hangingPunct="1">
              <a:buFont typeface="Arial" pitchFamily="34" charset="0"/>
              <a:buChar char="•"/>
              <a:defRPr/>
            </a:pPr>
            <a:r>
              <a:rPr lang="fa-IR" sz="2800" dirty="0" smtClean="0"/>
              <a:t>آموزش پرسنل و</a:t>
            </a:r>
          </a:p>
          <a:p>
            <a:pPr algn="r" rtl="1" eaLnBrk="1" hangingPunct="1">
              <a:buFont typeface="Arial" pitchFamily="34" charset="0"/>
              <a:buChar char="•"/>
              <a:defRPr/>
            </a:pPr>
            <a:r>
              <a:rPr lang="fa-IR" sz="2800" dirty="0" smtClean="0"/>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None/>
              <a:defRPr/>
            </a:pPr>
            <a:r>
              <a:rPr lang="fa-IR" sz="2200" dirty="0" smtClean="0"/>
              <a:t>MDG</a:t>
            </a:r>
          </a:p>
          <a:p>
            <a:pPr algn="r" rtl="1" eaLnBrk="1" hangingPunct="1">
              <a:buNone/>
              <a:defRPr/>
            </a:pPr>
            <a:r>
              <a:rPr lang="fa-IR" sz="2200" b="1" dirty="0" smtClean="0"/>
              <a:t>اهداف توسعه هزاره</a:t>
            </a:r>
            <a:r>
              <a:rPr lang="fa-IR" sz="2200" dirty="0" smtClean="0"/>
              <a:t> در واقع هشت هدف مشترک هستند که در سال ۲۰۰۰ در </a:t>
            </a:r>
            <a:r>
              <a:rPr lang="fa-IR" sz="2200" dirty="0" smtClean="0">
                <a:hlinkClick r:id="rId3" tooltip="سازمان ملل"/>
              </a:rPr>
              <a:t>سازمان ملل</a:t>
            </a:r>
            <a:endParaRPr lang="fa-IR" sz="2200" dirty="0" smtClean="0"/>
          </a:p>
          <a:p>
            <a:pPr algn="r" rtl="1"/>
            <a:r>
              <a:rPr lang="fa-IR" sz="2200" dirty="0" smtClean="0"/>
              <a:t>این هشت آرمان به ۲۱ هدف که با ۶۰ شاخص قابل سنجش اند، تجزیه می شود.</a:t>
            </a:r>
          </a:p>
          <a:p>
            <a:pPr algn="r" rtl="1"/>
            <a:r>
              <a:rPr lang="fa-IR" sz="2200" dirty="0" smtClean="0"/>
              <a:t>آرمان ۱: از بین بردن فقر شدید و گرسنگی</a:t>
            </a:r>
          </a:p>
          <a:p>
            <a:pPr algn="r" rtl="1"/>
            <a:r>
              <a:rPr lang="fa-IR" sz="2200" dirty="0" smtClean="0"/>
              <a:t>آرمان ۲: دست یافتن به </a:t>
            </a:r>
            <a:r>
              <a:rPr lang="fa-IR" sz="2200" dirty="0" smtClean="0">
                <a:hlinkClick r:id="rId4" tooltip="آموزش ابتدایی"/>
              </a:rPr>
              <a:t>آموزش ابتدایی</a:t>
            </a:r>
            <a:r>
              <a:rPr lang="fa-IR" sz="2200" dirty="0" smtClean="0"/>
              <a:t> همگانی</a:t>
            </a:r>
          </a:p>
          <a:p>
            <a:pPr algn="r" rtl="1"/>
            <a:r>
              <a:rPr lang="fa-IR" sz="2200" dirty="0" smtClean="0"/>
              <a:t>آرمان ۳: گسترش و ترویج </a:t>
            </a:r>
            <a:r>
              <a:rPr lang="fa-IR" sz="2200" dirty="0" smtClean="0">
                <a:hlinkClick r:id="rId5" tooltip="برابری جنسیتی"/>
              </a:rPr>
              <a:t>برابری جنسیتی</a:t>
            </a:r>
            <a:r>
              <a:rPr lang="fa-IR" sz="2200" dirty="0" smtClean="0"/>
              <a:t> و توانمند سازی زنان</a:t>
            </a:r>
          </a:p>
          <a:p>
            <a:pPr algn="r" rtl="1"/>
            <a:r>
              <a:rPr lang="fa-IR" sz="2200" dirty="0" smtClean="0"/>
              <a:t>آرمان ۴: کم کردن مرگ کودکان</a:t>
            </a:r>
          </a:p>
          <a:p>
            <a:pPr algn="r" rtl="1"/>
            <a:r>
              <a:rPr lang="fa-IR" sz="2200" dirty="0" smtClean="0"/>
              <a:t>آرمان ۵: بهبود سلامت مادران</a:t>
            </a:r>
          </a:p>
          <a:p>
            <a:pPr algn="r" rtl="1"/>
            <a:r>
              <a:rPr lang="fa-IR" sz="2200" dirty="0" smtClean="0"/>
              <a:t>آرمان ۶: مبارزه با ایدز، مالاریا و دیگر بیماری ها</a:t>
            </a:r>
          </a:p>
          <a:p>
            <a:pPr algn="r" rtl="1"/>
            <a:r>
              <a:rPr lang="fa-IR" sz="2200" dirty="0" smtClean="0"/>
              <a:t>آرمان ۷: تضمین پایداری </a:t>
            </a:r>
            <a:r>
              <a:rPr lang="fa-IR" sz="2200" dirty="0" smtClean="0">
                <a:hlinkClick r:id="rId6" tooltip="محیط زیست"/>
              </a:rPr>
              <a:t>محیط زیست</a:t>
            </a:r>
            <a:r>
              <a:rPr lang="fa-IR" sz="2200" dirty="0" smtClean="0"/>
              <a:t>.</a:t>
            </a:r>
          </a:p>
          <a:p>
            <a:pPr algn="r" rtl="1"/>
            <a:r>
              <a:rPr lang="fa-IR" sz="2200" dirty="0" smtClean="0"/>
              <a:t>آرمان ۸: گسترش مشارکت جهانی برای توسعه</a:t>
            </a:r>
          </a:p>
          <a:p>
            <a:pPr algn="r" rtl="1" eaLnBrk="1" hangingPunct="1">
              <a:buNone/>
              <a:defRPr/>
            </a:pPr>
            <a:endParaRPr lang="fa-IR" sz="22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marL="457200" indent="-457200" algn="ctr" rtl="1">
              <a:buNone/>
            </a:pPr>
            <a:r>
              <a:rPr lang="fa-IR" b="1" dirty="0" smtClean="0"/>
              <a:t>آرمان ۴: کم کردن مرگ کودکان</a:t>
            </a:r>
          </a:p>
          <a:p>
            <a:pPr algn="r" rtl="1"/>
            <a:r>
              <a:rPr lang="fa-IR" i="1" dirty="0" smtClean="0"/>
              <a:t>هدف ۴a: کم کردن دو سوم از نرخ مرگ و میر میان کودکان زیر پنج سال</a:t>
            </a:r>
            <a:endParaRPr lang="fa-IR" dirty="0" smtClean="0"/>
          </a:p>
          <a:p>
            <a:pPr algn="r" rtl="1"/>
            <a:r>
              <a:rPr lang="fa-IR" dirty="0" smtClean="0"/>
              <a:t>۴.۱: نرخ مرگ و میر زیر پنج سال</a:t>
            </a:r>
          </a:p>
          <a:p>
            <a:pPr algn="r" rtl="1"/>
            <a:r>
              <a:rPr lang="fa-IR" dirty="0" smtClean="0"/>
              <a:t>۴.۲: </a:t>
            </a:r>
            <a:r>
              <a:rPr lang="fa-IR" dirty="0" smtClean="0">
                <a:hlinkClick r:id="rId3" tooltip="نرخ مرگ و میر نوزادان"/>
              </a:rPr>
              <a:t>نرخ مرگ و میر نوزادان</a:t>
            </a:r>
            <a:endParaRPr lang="fa-IR" dirty="0" smtClean="0"/>
          </a:p>
          <a:p>
            <a:pPr algn="r" rtl="1"/>
            <a:r>
              <a:rPr lang="fa-IR" dirty="0" smtClean="0"/>
              <a:t>۴.۳: نسبت کودکان یک ساله ای که در برابر سرخک ایمنی دارند.</a:t>
            </a:r>
          </a:p>
          <a:p>
            <a:pPr algn="r" rtl="1" eaLnBrk="1" hangingPunct="1">
              <a:buNone/>
              <a:defRPr/>
            </a:pPr>
            <a:endParaRPr lang="fa-IR" sz="28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None/>
              <a:defRPr/>
            </a:pPr>
            <a:r>
              <a:rPr lang="fa-IR" sz="2400" dirty="0" smtClean="0"/>
              <a:t>شاخصهاي سازمان بهداشت جهاني</a:t>
            </a:r>
          </a:p>
          <a:p>
            <a:pPr algn="ctr" rtl="1" eaLnBrk="1" hangingPunct="1">
              <a:buNone/>
              <a:defRPr/>
            </a:pPr>
            <a:r>
              <a:rPr lang="en-US" sz="2400" dirty="0" smtClean="0">
                <a:hlinkClick r:id="rId3"/>
              </a:rPr>
              <a:t>http://apps.who.int/gho/indicatorregistry/App_Main/browse_indicators.aspx</a:t>
            </a:r>
            <a:endParaRPr lang="fa-IR" sz="2400" dirty="0" smtClean="0"/>
          </a:p>
          <a:p>
            <a:pPr algn="ctr" rtl="1" eaLnBrk="1" hangingPunct="1">
              <a:buNone/>
              <a:defRPr/>
            </a:pPr>
            <a:r>
              <a:rPr lang="fa-IR" sz="2400" dirty="0" smtClean="0"/>
              <a:t>1.شاخصهاي دموگرافيک</a:t>
            </a:r>
          </a:p>
          <a:p>
            <a:pPr algn="ctr" rtl="1" eaLnBrk="1" hangingPunct="1">
              <a:buNone/>
              <a:defRPr/>
            </a:pPr>
            <a:r>
              <a:rPr lang="fa-IR" sz="2400" dirty="0" smtClean="0"/>
              <a:t>2.شاخصهاي عدالت در سلامت</a:t>
            </a:r>
          </a:p>
          <a:p>
            <a:pPr algn="ctr" rtl="1" eaLnBrk="1" hangingPunct="1">
              <a:buNone/>
              <a:defRPr/>
            </a:pPr>
            <a:r>
              <a:rPr lang="fa-IR" sz="2400" dirty="0" smtClean="0"/>
              <a:t>3.شاخصهاي پوشش و دسترسي به خدمات</a:t>
            </a:r>
          </a:p>
          <a:p>
            <a:pPr algn="ctr" rtl="1" eaLnBrk="1" hangingPunct="1">
              <a:buNone/>
              <a:defRPr/>
            </a:pPr>
            <a:r>
              <a:rPr lang="fa-IR" sz="2400" dirty="0" smtClean="0"/>
              <a:t>4.منابع سيستم سلامت</a:t>
            </a:r>
          </a:p>
          <a:p>
            <a:pPr algn="ctr" rtl="1" eaLnBrk="1" hangingPunct="1">
              <a:buNone/>
              <a:defRPr/>
            </a:pPr>
            <a:r>
              <a:rPr lang="fa-IR" sz="2400" dirty="0" smtClean="0"/>
              <a:t>5.مرگ ومير</a:t>
            </a:r>
          </a:p>
          <a:p>
            <a:pPr algn="ctr" rtl="1" eaLnBrk="1" hangingPunct="1">
              <a:buNone/>
              <a:defRPr/>
            </a:pPr>
            <a:r>
              <a:rPr lang="fa-IR" sz="2400" dirty="0" smtClean="0"/>
              <a:t>6.ريسک فاکتورها</a:t>
            </a:r>
          </a:p>
          <a:p>
            <a:pPr algn="ctr" rtl="1" eaLnBrk="1" hangingPunct="1">
              <a:buNone/>
              <a:defRPr/>
            </a:pPr>
            <a:r>
              <a:rPr lang="fa-IR" sz="2400" dirty="0" smtClean="0"/>
              <a:t>7.رواني اقتصادي</a:t>
            </a:r>
          </a:p>
          <a:p>
            <a:pPr algn="ctr" rtl="1" eaLnBrk="1" hangingPunct="1">
              <a:buNone/>
              <a:defRPr/>
            </a:pPr>
            <a:r>
              <a:rPr lang="fa-IR" sz="2400" dirty="0" smtClean="0"/>
              <a:t>8.معلوليتها</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graphicFrame>
        <p:nvGraphicFramePr>
          <p:cNvPr id="5" name="Content Placeholder 4"/>
          <p:cNvGraphicFramePr>
            <a:graphicFrameLocks noGrp="1"/>
          </p:cNvGraphicFramePr>
          <p:nvPr>
            <p:ph idx="1"/>
          </p:nvPr>
        </p:nvGraphicFramePr>
        <p:xfrm>
          <a:off x="228600" y="1592766"/>
          <a:ext cx="8534400" cy="4985882"/>
        </p:xfrm>
        <a:graphic>
          <a:graphicData uri="http://schemas.openxmlformats.org/drawingml/2006/table">
            <a:tbl>
              <a:tblPr/>
              <a:tblGrid>
                <a:gridCol w="990600"/>
                <a:gridCol w="3276600"/>
                <a:gridCol w="2133600"/>
                <a:gridCol w="2133600"/>
              </a:tblGrid>
              <a:tr h="111401">
                <a:tc>
                  <a:txBody>
                    <a:bodyPr/>
                    <a:lstStyle/>
                    <a:p>
                      <a:endParaRPr lang="fa-IR" sz="600" dirty="0">
                        <a:solidFill>
                          <a:srgbClr val="FFFF00"/>
                        </a:solidFill>
                      </a:endParaRPr>
                    </a:p>
                  </a:txBody>
                  <a:tcPr marL="0" marR="0" marT="0" marB="0">
                    <a:lnL>
                      <a:noFill/>
                    </a:lnL>
                    <a:lnR>
                      <a:noFill/>
                    </a:lnR>
                    <a:lnT>
                      <a:noFill/>
                    </a:lnT>
                    <a:lnB>
                      <a:noFill/>
                    </a:lnB>
                  </a:tcPr>
                </a:tc>
                <a:tc>
                  <a:txBody>
                    <a:bodyPr/>
                    <a:lstStyle/>
                    <a:p>
                      <a:pPr rtl="1"/>
                      <a:endParaRPr lang="fa-IR" sz="600" dirty="0">
                        <a:solidFill>
                          <a:srgbClr val="FFFF00"/>
                        </a:solidFill>
                      </a:endParaRPr>
                    </a:p>
                  </a:txBody>
                  <a:tcPr marL="20226" marR="20226" marT="10113" marB="10113">
                    <a:lnL>
                      <a:noFill/>
                    </a:lnL>
                  </a:tcPr>
                </a:tc>
                <a:tc>
                  <a:txBody>
                    <a:bodyPr/>
                    <a:lstStyle/>
                    <a:p>
                      <a:pPr rtl="1"/>
                      <a:endParaRPr lang="fa-IR" sz="600">
                        <a:solidFill>
                          <a:srgbClr val="FFFF00"/>
                        </a:solidFill>
                      </a:endParaRPr>
                    </a:p>
                  </a:txBody>
                  <a:tcPr marL="20226" marR="20226" marT="10113" marB="10113"/>
                </a:tc>
                <a:tc>
                  <a:txBody>
                    <a:bodyPr/>
                    <a:lstStyle/>
                    <a:p>
                      <a:pPr rtl="1"/>
                      <a:endParaRPr lang="fa-IR" sz="600">
                        <a:solidFill>
                          <a:srgbClr val="FFFF00"/>
                        </a:solidFill>
                      </a:endParaRPr>
                    </a:p>
                  </a:txBody>
                  <a:tcPr marL="20226" marR="20226" marT="10113" marB="10113"/>
                </a:tc>
              </a:tr>
              <a:tr h="4440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FF00"/>
                          </a:solidFill>
                        </a:rPr>
                        <a:t>WHO</a:t>
                      </a:r>
                    </a:p>
                    <a:p>
                      <a:endParaRPr lang="fa-IR" sz="1200" dirty="0">
                        <a:solidFill>
                          <a:srgbClr val="FFFF00"/>
                        </a:solidFill>
                      </a:endParaRPr>
                    </a:p>
                  </a:txBody>
                  <a:tcPr marL="20226" marR="20226" marT="10113" marB="10113" anchor="ctr">
                    <a:lnL>
                      <a:noFill/>
                    </a:lnL>
                    <a:lnR>
                      <a:noFill/>
                    </a:lnR>
                    <a:lnT>
                      <a:noFill/>
                    </a:lnT>
                    <a:lnB>
                      <a:noFill/>
                    </a:lnB>
                  </a:tcPr>
                </a:tc>
                <a:tc>
                  <a:txBody>
                    <a:bodyPr/>
                    <a:lstStyle/>
                    <a:p>
                      <a:r>
                        <a:rPr lang="en-US" sz="1200" dirty="0">
                          <a:solidFill>
                            <a:srgbClr val="FFFF00"/>
                          </a:solidFill>
                          <a:hlinkClick r:id="rId3"/>
                        </a:rPr>
                        <a:t>Adolescent fertility rate (per 1000 girls aged 15-19 years)</a:t>
                      </a:r>
                      <a:endParaRPr lang="en-US" sz="1200" dirty="0">
                        <a:solidFill>
                          <a:srgbClr val="FFFF00"/>
                        </a:solidFill>
                      </a:endParaRPr>
                    </a:p>
                  </a:txBody>
                  <a:tcPr marL="20226" marR="20226" marT="10113" marB="10113" anchor="ctr">
                    <a:lnL>
                      <a:noFill/>
                    </a:lnL>
                    <a:lnR>
                      <a:noFill/>
                    </a:lnR>
                    <a:lnB>
                      <a:noFill/>
                    </a:lnB>
                  </a:tcPr>
                </a:tc>
                <a:tc>
                  <a:txBody>
                    <a:bodyPr/>
                    <a:lstStyle/>
                    <a:p>
                      <a:r>
                        <a:rPr lang="en-US" sz="1200" dirty="0">
                          <a:solidFill>
                            <a:srgbClr val="FFFF00"/>
                          </a:solidFill>
                        </a:rPr>
                        <a:t>Adolescent fertility rate</a:t>
                      </a:r>
                    </a:p>
                  </a:txBody>
                  <a:tcPr marL="20226" marR="20226" marT="10113" marB="10113" anchor="ctr">
                    <a:lnL>
                      <a:noFill/>
                    </a:lnL>
                    <a:lnR>
                      <a:noFill/>
                    </a:lnR>
                    <a:lnB>
                      <a:noFill/>
                    </a:lnB>
                  </a:tcPr>
                </a:tc>
                <a:tc>
                  <a:txBody>
                    <a:bodyPr/>
                    <a:lstStyle/>
                    <a:p>
                      <a:r>
                        <a:rPr lang="en-US" sz="1200" dirty="0">
                          <a:solidFill>
                            <a:srgbClr val="FFFF00"/>
                          </a:solidFill>
                        </a:rPr>
                        <a:t>Demographics</a:t>
                      </a:r>
                    </a:p>
                  </a:txBody>
                  <a:tcPr marL="20226" marR="20226" marT="10113" marB="10113" anchor="ctr">
                    <a:lnL>
                      <a:noFill/>
                    </a:lnL>
                    <a:lnR>
                      <a:noFill/>
                    </a:lnR>
                    <a:lnB>
                      <a:noFill/>
                    </a:lnB>
                  </a:tcPr>
                </a:tc>
              </a:tr>
              <a:tr h="360803">
                <a:tc>
                  <a:txBody>
                    <a:bodyPr/>
                    <a:lstStyle/>
                    <a:p>
                      <a:r>
                        <a:rPr lang="en-US" sz="1200" dirty="0">
                          <a:solidFill>
                            <a:srgbClr val="FFFF00"/>
                          </a:solidFill>
                        </a:rPr>
                        <a:t>WHO</a:t>
                      </a:r>
                    </a:p>
                  </a:txBody>
                  <a:tcPr marL="20226" marR="20226" marT="10113" marB="10113" anchor="ctr">
                    <a:lnL>
                      <a:noFill/>
                    </a:lnL>
                    <a:lnR>
                      <a:noFill/>
                    </a:lnR>
                    <a:lnT>
                      <a:noFill/>
                    </a:lnT>
                    <a:lnB>
                      <a:noFill/>
                    </a:lnB>
                  </a:tcPr>
                </a:tc>
                <a:tc>
                  <a:txBody>
                    <a:bodyPr/>
                    <a:lstStyle/>
                    <a:p>
                      <a:r>
                        <a:rPr lang="en-US" sz="1200" dirty="0">
                          <a:solidFill>
                            <a:srgbClr val="FFFF00"/>
                          </a:solidFill>
                          <a:hlinkClick r:id="rId4"/>
                        </a:rPr>
                        <a:t>Annual population growth rate (%)</a:t>
                      </a:r>
                      <a:endParaRPr lang="en-US" sz="1200" dirty="0">
                        <a:solidFill>
                          <a:srgbClr val="FFFF00"/>
                        </a:solidFill>
                      </a:endParaRPr>
                    </a:p>
                  </a:txBody>
                  <a:tcPr marL="20226" marR="20226" marT="10113" marB="10113" anchor="ctr">
                    <a:lnL>
                      <a:noFill/>
                    </a:lnL>
                    <a:lnR>
                      <a:noFill/>
                    </a:lnR>
                    <a:lnT>
                      <a:noFill/>
                    </a:lnT>
                    <a:lnB>
                      <a:noFill/>
                    </a:lnB>
                  </a:tcPr>
                </a:tc>
                <a:tc>
                  <a:txBody>
                    <a:bodyPr/>
                    <a:lstStyle/>
                    <a:p>
                      <a:r>
                        <a:rPr lang="en-US" sz="1200">
                          <a:solidFill>
                            <a:srgbClr val="FFFF00"/>
                          </a:solidFill>
                        </a:rPr>
                        <a:t>Annual population growth rate (%)</a:t>
                      </a:r>
                    </a:p>
                  </a:txBody>
                  <a:tcPr marL="20226" marR="20226" marT="10113" marB="10113" anchor="ctr">
                    <a:lnL>
                      <a:noFill/>
                    </a:lnL>
                    <a:lnR>
                      <a:noFill/>
                    </a:lnR>
                    <a:lnT>
                      <a:noFill/>
                    </a:lnT>
                    <a:lnB>
                      <a:noFill/>
                    </a:lnB>
                  </a:tcPr>
                </a:tc>
                <a:tc>
                  <a:txBody>
                    <a:bodyPr/>
                    <a:lstStyle/>
                    <a:p>
                      <a:r>
                        <a:rPr lang="en-US" sz="1200" dirty="0">
                          <a:solidFill>
                            <a:srgbClr val="FFFF00"/>
                          </a:solidFill>
                        </a:rPr>
                        <a:t>Demographics</a:t>
                      </a:r>
                    </a:p>
                  </a:txBody>
                  <a:tcPr marL="20226" marR="20226" marT="10113" marB="10113" anchor="ctr">
                    <a:lnL>
                      <a:noFill/>
                    </a:lnL>
                    <a:lnR>
                      <a:noFill/>
                    </a:lnR>
                    <a:lnT>
                      <a:noFill/>
                    </a:lnT>
                    <a:lnB>
                      <a:noFill/>
                    </a:lnB>
                  </a:tcPr>
                </a:tc>
              </a:tr>
              <a:tr h="413770">
                <a:tc>
                  <a:txBody>
                    <a:bodyPr/>
                    <a:lstStyle/>
                    <a:p>
                      <a:r>
                        <a:rPr lang="en-US" sz="1200" dirty="0">
                          <a:solidFill>
                            <a:srgbClr val="FFFF00"/>
                          </a:solidFill>
                        </a:rPr>
                        <a:t>WHO</a:t>
                      </a:r>
                    </a:p>
                  </a:txBody>
                  <a:tcPr marL="20226" marR="20226" marT="10113" marB="10113" anchor="ctr">
                    <a:lnL>
                      <a:noFill/>
                    </a:lnL>
                    <a:lnR>
                      <a:noFill/>
                    </a:lnR>
                    <a:lnT>
                      <a:noFill/>
                    </a:lnT>
                    <a:lnB>
                      <a:noFill/>
                    </a:lnB>
                  </a:tcPr>
                </a:tc>
                <a:tc>
                  <a:txBody>
                    <a:bodyPr/>
                    <a:lstStyle/>
                    <a:p>
                      <a:r>
                        <a:rPr lang="en-US" sz="1200">
                          <a:solidFill>
                            <a:srgbClr val="FFFF00"/>
                          </a:solidFill>
                          <a:hlinkClick r:id="rId5"/>
                        </a:rPr>
                        <a:t>Civil registration coverage of births (%)</a:t>
                      </a:r>
                      <a:endParaRPr lang="en-US" sz="1200">
                        <a:solidFill>
                          <a:srgbClr val="FFFF00"/>
                        </a:solidFill>
                      </a:endParaRPr>
                    </a:p>
                  </a:txBody>
                  <a:tcPr marL="20226" marR="20226" marT="10113" marB="10113" anchor="ctr">
                    <a:lnL>
                      <a:noFill/>
                    </a:lnL>
                    <a:lnR>
                      <a:noFill/>
                    </a:lnR>
                    <a:lnT>
                      <a:noFill/>
                    </a:lnT>
                    <a:lnB>
                      <a:noFill/>
                    </a:lnB>
                  </a:tcPr>
                </a:tc>
                <a:tc>
                  <a:txBody>
                    <a:bodyPr/>
                    <a:lstStyle/>
                    <a:p>
                      <a:r>
                        <a:rPr lang="en-US" sz="1200">
                          <a:solidFill>
                            <a:srgbClr val="FFFF00"/>
                          </a:solidFill>
                        </a:rPr>
                        <a:t>Civil registration coverage of births (%)</a:t>
                      </a:r>
                    </a:p>
                  </a:txBody>
                  <a:tcPr marL="20226" marR="20226" marT="10113" marB="10113" anchor="ctr">
                    <a:lnL>
                      <a:noFill/>
                    </a:lnL>
                    <a:lnR>
                      <a:noFill/>
                    </a:lnR>
                    <a:lnT>
                      <a:noFill/>
                    </a:lnT>
                    <a:lnB>
                      <a:noFill/>
                    </a:lnB>
                  </a:tcPr>
                </a:tc>
                <a:tc>
                  <a:txBody>
                    <a:bodyPr/>
                    <a:lstStyle/>
                    <a:p>
                      <a:r>
                        <a:rPr lang="en-US" sz="1200" dirty="0">
                          <a:solidFill>
                            <a:srgbClr val="FFFF00"/>
                          </a:solidFill>
                        </a:rPr>
                        <a:t>Demographics</a:t>
                      </a:r>
                    </a:p>
                  </a:txBody>
                  <a:tcPr marL="20226" marR="20226" marT="10113" marB="10113" anchor="ctr">
                    <a:lnL>
                      <a:noFill/>
                    </a:lnL>
                    <a:lnR>
                      <a:noFill/>
                    </a:lnR>
                    <a:lnT>
                      <a:noFill/>
                    </a:lnT>
                    <a:lnB>
                      <a:noFill/>
                    </a:lnB>
                  </a:tcPr>
                </a:tc>
              </a:tr>
              <a:tr h="444064">
                <a:tc>
                  <a:txBody>
                    <a:bodyPr/>
                    <a:lstStyle/>
                    <a:p>
                      <a:r>
                        <a:rPr lang="en-US" sz="1200">
                          <a:solidFill>
                            <a:srgbClr val="FFFF00"/>
                          </a:solidFill>
                        </a:rPr>
                        <a:t>WHO</a:t>
                      </a:r>
                    </a:p>
                  </a:txBody>
                  <a:tcPr marL="20226" marR="20226" marT="10113" marB="10113" anchor="ctr">
                    <a:lnL>
                      <a:noFill/>
                    </a:lnL>
                    <a:lnR>
                      <a:noFill/>
                    </a:lnR>
                    <a:lnT>
                      <a:noFill/>
                    </a:lnT>
                    <a:lnB>
                      <a:noFill/>
                    </a:lnB>
                  </a:tcPr>
                </a:tc>
                <a:tc>
                  <a:txBody>
                    <a:bodyPr/>
                    <a:lstStyle/>
                    <a:p>
                      <a:r>
                        <a:rPr lang="en-US" sz="1200" dirty="0">
                          <a:solidFill>
                            <a:srgbClr val="FFFF00"/>
                          </a:solidFill>
                          <a:hlinkClick r:id="rId6"/>
                        </a:rPr>
                        <a:t>Civil registration coverage of cause-of-death (%)</a:t>
                      </a:r>
                      <a:endParaRPr lang="en-US" sz="1200" dirty="0">
                        <a:solidFill>
                          <a:srgbClr val="FFFF00"/>
                        </a:solidFill>
                      </a:endParaRPr>
                    </a:p>
                  </a:txBody>
                  <a:tcPr marL="20226" marR="20226" marT="10113" marB="10113" anchor="ctr">
                    <a:lnL>
                      <a:noFill/>
                    </a:lnL>
                    <a:lnR>
                      <a:noFill/>
                    </a:lnR>
                    <a:lnT>
                      <a:noFill/>
                    </a:lnT>
                    <a:lnB>
                      <a:noFill/>
                    </a:lnB>
                  </a:tcPr>
                </a:tc>
                <a:tc>
                  <a:txBody>
                    <a:bodyPr/>
                    <a:lstStyle/>
                    <a:p>
                      <a:endParaRPr lang="fa-IR" sz="1200">
                        <a:solidFill>
                          <a:srgbClr val="FFFF00"/>
                        </a:solidFill>
                      </a:endParaRPr>
                    </a:p>
                  </a:txBody>
                  <a:tcPr marL="20226" marR="20226" marT="10113" marB="10113" anchor="ctr">
                    <a:lnL>
                      <a:noFill/>
                    </a:lnL>
                    <a:lnR>
                      <a:noFill/>
                    </a:lnR>
                    <a:lnT>
                      <a:noFill/>
                    </a:lnT>
                    <a:lnB>
                      <a:noFill/>
                    </a:lnB>
                  </a:tcPr>
                </a:tc>
                <a:tc>
                  <a:txBody>
                    <a:bodyPr/>
                    <a:lstStyle/>
                    <a:p>
                      <a:r>
                        <a:rPr lang="en-US" sz="1200" dirty="0">
                          <a:solidFill>
                            <a:srgbClr val="FFFF00"/>
                          </a:solidFill>
                        </a:rPr>
                        <a:t>Demographics</a:t>
                      </a:r>
                    </a:p>
                  </a:txBody>
                  <a:tcPr marL="20226" marR="20226" marT="10113" marB="10113" anchor="ctr">
                    <a:lnL>
                      <a:noFill/>
                    </a:lnL>
                    <a:lnR>
                      <a:noFill/>
                    </a:lnR>
                    <a:lnT>
                      <a:noFill/>
                    </a:lnT>
                    <a:lnB>
                      <a:noFill/>
                    </a:lnB>
                  </a:tcPr>
                </a:tc>
              </a:tr>
              <a:tr h="360803">
                <a:tc>
                  <a:txBody>
                    <a:bodyPr/>
                    <a:lstStyle/>
                    <a:p>
                      <a:r>
                        <a:rPr lang="en-US" sz="1200">
                          <a:solidFill>
                            <a:srgbClr val="FFFF00"/>
                          </a:solidFill>
                        </a:rPr>
                        <a:t>WHO</a:t>
                      </a:r>
                    </a:p>
                  </a:txBody>
                  <a:tcPr marL="20226" marR="20226" marT="10113" marB="10113" anchor="ctr">
                    <a:lnL>
                      <a:noFill/>
                    </a:lnL>
                    <a:lnR>
                      <a:noFill/>
                    </a:lnR>
                    <a:lnT>
                      <a:noFill/>
                    </a:lnT>
                    <a:lnB>
                      <a:noFill/>
                    </a:lnB>
                  </a:tcPr>
                </a:tc>
                <a:tc>
                  <a:txBody>
                    <a:bodyPr/>
                    <a:lstStyle/>
                    <a:p>
                      <a:r>
                        <a:rPr lang="en-US" sz="1200" dirty="0">
                          <a:solidFill>
                            <a:srgbClr val="FFFF00"/>
                          </a:solidFill>
                          <a:hlinkClick r:id="rId7"/>
                        </a:rPr>
                        <a:t>Crude death rate (per 1000 population)</a:t>
                      </a:r>
                      <a:endParaRPr lang="en-US" sz="1200" dirty="0">
                        <a:solidFill>
                          <a:srgbClr val="FFFF00"/>
                        </a:solidFill>
                      </a:endParaRPr>
                    </a:p>
                  </a:txBody>
                  <a:tcPr marL="20226" marR="20226" marT="10113" marB="10113" anchor="ctr">
                    <a:lnL>
                      <a:noFill/>
                    </a:lnL>
                    <a:lnR>
                      <a:noFill/>
                    </a:lnR>
                    <a:lnT>
                      <a:noFill/>
                    </a:lnT>
                    <a:lnB>
                      <a:noFill/>
                    </a:lnB>
                  </a:tcPr>
                </a:tc>
                <a:tc>
                  <a:txBody>
                    <a:bodyPr/>
                    <a:lstStyle/>
                    <a:p>
                      <a:r>
                        <a:rPr lang="en-US" sz="1200">
                          <a:solidFill>
                            <a:srgbClr val="FFFF00"/>
                          </a:solidFill>
                        </a:rPr>
                        <a:t>Crude death rate</a:t>
                      </a:r>
                    </a:p>
                  </a:txBody>
                  <a:tcPr marL="20226" marR="20226" marT="10113" marB="10113" anchor="ctr">
                    <a:lnL>
                      <a:noFill/>
                    </a:lnL>
                    <a:lnR>
                      <a:noFill/>
                    </a:lnR>
                    <a:lnT>
                      <a:noFill/>
                    </a:lnT>
                    <a:lnB>
                      <a:noFill/>
                    </a:lnB>
                  </a:tcPr>
                </a:tc>
                <a:tc>
                  <a:txBody>
                    <a:bodyPr/>
                    <a:lstStyle/>
                    <a:p>
                      <a:r>
                        <a:rPr lang="en-US" sz="1200" dirty="0">
                          <a:solidFill>
                            <a:srgbClr val="FFFF00"/>
                          </a:solidFill>
                        </a:rPr>
                        <a:t>Mortality</a:t>
                      </a:r>
                    </a:p>
                  </a:txBody>
                  <a:tcPr marL="20226" marR="20226" marT="10113" marB="10113" anchor="ctr">
                    <a:lnL>
                      <a:noFill/>
                    </a:lnL>
                    <a:lnR>
                      <a:noFill/>
                    </a:lnR>
                    <a:lnT>
                      <a:noFill/>
                    </a:lnT>
                    <a:lnB>
                      <a:noFill/>
                    </a:lnB>
                  </a:tcPr>
                </a:tc>
              </a:tr>
              <a:tr h="360803">
                <a:tc>
                  <a:txBody>
                    <a:bodyPr/>
                    <a:lstStyle/>
                    <a:p>
                      <a:r>
                        <a:rPr lang="en-US" sz="1200">
                          <a:solidFill>
                            <a:srgbClr val="FFFF00"/>
                          </a:solidFill>
                        </a:rPr>
                        <a:t>WHO</a:t>
                      </a:r>
                    </a:p>
                  </a:txBody>
                  <a:tcPr marL="20226" marR="20226" marT="10113" marB="10113" anchor="ctr">
                    <a:lnL>
                      <a:noFill/>
                    </a:lnL>
                    <a:lnR>
                      <a:noFill/>
                    </a:lnR>
                    <a:lnT>
                      <a:noFill/>
                    </a:lnT>
                    <a:lnB>
                      <a:noFill/>
                    </a:lnB>
                  </a:tcPr>
                </a:tc>
                <a:tc>
                  <a:txBody>
                    <a:bodyPr/>
                    <a:lstStyle/>
                    <a:p>
                      <a:r>
                        <a:rPr lang="en-US" sz="1200" dirty="0">
                          <a:solidFill>
                            <a:srgbClr val="FFFF00"/>
                          </a:solidFill>
                          <a:hlinkClick r:id="rId8"/>
                        </a:rPr>
                        <a:t>Life expectancy at birth (years)</a:t>
                      </a:r>
                      <a:endParaRPr lang="en-US" sz="1200" dirty="0">
                        <a:solidFill>
                          <a:srgbClr val="FFFF00"/>
                        </a:solidFill>
                      </a:endParaRPr>
                    </a:p>
                  </a:txBody>
                  <a:tcPr marL="20226" marR="20226" marT="10113" marB="10113" anchor="ctr">
                    <a:lnL>
                      <a:noFill/>
                    </a:lnL>
                    <a:lnR>
                      <a:noFill/>
                    </a:lnR>
                    <a:lnT>
                      <a:noFill/>
                    </a:lnT>
                    <a:lnB>
                      <a:noFill/>
                    </a:lnB>
                  </a:tcPr>
                </a:tc>
                <a:tc>
                  <a:txBody>
                    <a:bodyPr/>
                    <a:lstStyle/>
                    <a:p>
                      <a:r>
                        <a:rPr lang="en-US" sz="1200">
                          <a:solidFill>
                            <a:srgbClr val="FFFF00"/>
                          </a:solidFill>
                        </a:rPr>
                        <a:t>Life expectancy at birth</a:t>
                      </a:r>
                    </a:p>
                  </a:txBody>
                  <a:tcPr marL="20226" marR="20226" marT="10113" marB="10113" anchor="ctr">
                    <a:lnL>
                      <a:noFill/>
                    </a:lnL>
                    <a:lnR>
                      <a:noFill/>
                    </a:lnR>
                    <a:lnT>
                      <a:noFill/>
                    </a:lnT>
                    <a:lnB>
                      <a:noFill/>
                    </a:lnB>
                  </a:tcPr>
                </a:tc>
                <a:tc>
                  <a:txBody>
                    <a:bodyPr/>
                    <a:lstStyle/>
                    <a:p>
                      <a:r>
                        <a:rPr lang="en-US" sz="1200" dirty="0">
                          <a:solidFill>
                            <a:srgbClr val="FFFF00"/>
                          </a:solidFill>
                        </a:rPr>
                        <a:t>Mortality</a:t>
                      </a:r>
                    </a:p>
                  </a:txBody>
                  <a:tcPr marL="20226" marR="20226" marT="10113" marB="10113" anchor="ctr">
                    <a:lnL>
                      <a:noFill/>
                    </a:lnL>
                    <a:lnR>
                      <a:noFill/>
                    </a:lnR>
                    <a:lnT>
                      <a:noFill/>
                    </a:lnT>
                    <a:lnB>
                      <a:noFill/>
                    </a:lnB>
                  </a:tcPr>
                </a:tc>
              </a:tr>
              <a:tr h="219182">
                <a:tc>
                  <a:txBody>
                    <a:bodyPr/>
                    <a:lstStyle/>
                    <a:p>
                      <a:r>
                        <a:rPr lang="en-US" sz="1200">
                          <a:solidFill>
                            <a:srgbClr val="FFFF00"/>
                          </a:solidFill>
                        </a:rPr>
                        <a:t>WHO</a:t>
                      </a:r>
                    </a:p>
                  </a:txBody>
                  <a:tcPr marL="20226" marR="20226" marT="10113" marB="10113" anchor="ctr">
                    <a:lnL>
                      <a:noFill/>
                    </a:lnL>
                    <a:lnR>
                      <a:noFill/>
                    </a:lnR>
                    <a:lnT>
                      <a:noFill/>
                    </a:lnT>
                    <a:lnB>
                      <a:noFill/>
                    </a:lnB>
                  </a:tcPr>
                </a:tc>
                <a:tc>
                  <a:txBody>
                    <a:bodyPr/>
                    <a:lstStyle/>
                    <a:p>
                      <a:r>
                        <a:rPr lang="en-US" sz="1200">
                          <a:solidFill>
                            <a:srgbClr val="FFFF00"/>
                          </a:solidFill>
                          <a:hlinkClick r:id="rId9"/>
                        </a:rPr>
                        <a:t>Most recent census year</a:t>
                      </a:r>
                      <a:endParaRPr lang="en-US" sz="1200">
                        <a:solidFill>
                          <a:srgbClr val="FFFF00"/>
                        </a:solidFill>
                      </a:endParaRPr>
                    </a:p>
                  </a:txBody>
                  <a:tcPr marL="20226" marR="20226" marT="10113" marB="10113" anchor="ctr">
                    <a:lnL>
                      <a:noFill/>
                    </a:lnL>
                    <a:lnR>
                      <a:noFill/>
                    </a:lnR>
                    <a:lnT>
                      <a:noFill/>
                    </a:lnT>
                    <a:lnB>
                      <a:noFill/>
                    </a:lnB>
                  </a:tcPr>
                </a:tc>
                <a:tc>
                  <a:txBody>
                    <a:bodyPr/>
                    <a:lstStyle/>
                    <a:p>
                      <a:endParaRPr lang="fa-IR" sz="1200">
                        <a:solidFill>
                          <a:srgbClr val="FFFF00"/>
                        </a:solidFill>
                      </a:endParaRPr>
                    </a:p>
                  </a:txBody>
                  <a:tcPr marL="20226" marR="20226" marT="10113" marB="10113" anchor="ctr">
                    <a:lnL>
                      <a:noFill/>
                    </a:lnL>
                    <a:lnR>
                      <a:noFill/>
                    </a:lnR>
                    <a:lnT>
                      <a:noFill/>
                    </a:lnT>
                    <a:lnB>
                      <a:noFill/>
                    </a:lnB>
                  </a:tcPr>
                </a:tc>
                <a:tc>
                  <a:txBody>
                    <a:bodyPr/>
                    <a:lstStyle/>
                    <a:p>
                      <a:r>
                        <a:rPr lang="en-US" sz="1200" dirty="0">
                          <a:solidFill>
                            <a:srgbClr val="FFFF00"/>
                          </a:solidFill>
                        </a:rPr>
                        <a:t>Demographics</a:t>
                      </a:r>
                    </a:p>
                  </a:txBody>
                  <a:tcPr marL="20226" marR="20226" marT="10113" marB="10113" anchor="ctr">
                    <a:lnL>
                      <a:noFill/>
                    </a:lnL>
                    <a:lnR>
                      <a:noFill/>
                    </a:lnR>
                    <a:lnT>
                      <a:noFill/>
                    </a:lnT>
                    <a:lnB>
                      <a:noFill/>
                    </a:lnB>
                  </a:tcPr>
                </a:tc>
              </a:tr>
              <a:tr h="360803">
                <a:tc>
                  <a:txBody>
                    <a:bodyPr/>
                    <a:lstStyle/>
                    <a:p>
                      <a:r>
                        <a:rPr lang="en-US" sz="1200">
                          <a:solidFill>
                            <a:srgbClr val="FFFF00"/>
                          </a:solidFill>
                        </a:rPr>
                        <a:t>WHO</a:t>
                      </a:r>
                    </a:p>
                  </a:txBody>
                  <a:tcPr marL="20226" marR="20226" marT="10113" marB="10113" anchor="ctr">
                    <a:lnL>
                      <a:noFill/>
                    </a:lnL>
                    <a:lnR>
                      <a:noFill/>
                    </a:lnR>
                    <a:lnT>
                      <a:noFill/>
                    </a:lnT>
                    <a:lnB>
                      <a:noFill/>
                    </a:lnB>
                  </a:tcPr>
                </a:tc>
                <a:tc>
                  <a:txBody>
                    <a:bodyPr/>
                    <a:lstStyle/>
                    <a:p>
                      <a:r>
                        <a:rPr lang="en-US" sz="1200">
                          <a:solidFill>
                            <a:srgbClr val="FFFF00"/>
                          </a:solidFill>
                          <a:hlinkClick r:id="rId10"/>
                        </a:rPr>
                        <a:t>Population (in thousands) total</a:t>
                      </a:r>
                      <a:endParaRPr lang="en-US" sz="1200">
                        <a:solidFill>
                          <a:srgbClr val="FFFF00"/>
                        </a:solidFill>
                      </a:endParaRPr>
                    </a:p>
                  </a:txBody>
                  <a:tcPr marL="20226" marR="20226" marT="10113" marB="10113" anchor="ctr">
                    <a:lnL>
                      <a:noFill/>
                    </a:lnL>
                    <a:lnR>
                      <a:noFill/>
                    </a:lnR>
                    <a:lnT>
                      <a:noFill/>
                    </a:lnT>
                    <a:lnB>
                      <a:noFill/>
                    </a:lnB>
                  </a:tcPr>
                </a:tc>
                <a:tc>
                  <a:txBody>
                    <a:bodyPr/>
                    <a:lstStyle/>
                    <a:p>
                      <a:r>
                        <a:rPr lang="en-US" sz="1200" dirty="0">
                          <a:solidFill>
                            <a:srgbClr val="FFFF00"/>
                          </a:solidFill>
                        </a:rPr>
                        <a:t>Population (in thousands) total</a:t>
                      </a:r>
                    </a:p>
                  </a:txBody>
                  <a:tcPr marL="20226" marR="20226" marT="10113" marB="10113" anchor="ctr">
                    <a:lnL>
                      <a:noFill/>
                    </a:lnL>
                    <a:lnR>
                      <a:noFill/>
                    </a:lnR>
                    <a:lnT>
                      <a:noFill/>
                    </a:lnT>
                    <a:lnB>
                      <a:noFill/>
                    </a:lnB>
                  </a:tcPr>
                </a:tc>
                <a:tc>
                  <a:txBody>
                    <a:bodyPr/>
                    <a:lstStyle/>
                    <a:p>
                      <a:r>
                        <a:rPr lang="en-US" sz="1200" dirty="0">
                          <a:solidFill>
                            <a:srgbClr val="FFFF00"/>
                          </a:solidFill>
                        </a:rPr>
                        <a:t>Demographics</a:t>
                      </a:r>
                    </a:p>
                  </a:txBody>
                  <a:tcPr marL="20226" marR="20226" marT="10113" marB="10113" anchor="ctr">
                    <a:lnL>
                      <a:noFill/>
                    </a:lnL>
                    <a:lnR>
                      <a:noFill/>
                    </a:lnR>
                    <a:lnT>
                      <a:noFill/>
                    </a:lnT>
                    <a:lnB>
                      <a:noFill/>
                    </a:lnB>
                  </a:tcPr>
                </a:tc>
              </a:tr>
              <a:tr h="277542">
                <a:tc>
                  <a:txBody>
                    <a:bodyPr/>
                    <a:lstStyle/>
                    <a:p>
                      <a:r>
                        <a:rPr lang="en-US" sz="1200">
                          <a:solidFill>
                            <a:srgbClr val="FFFF00"/>
                          </a:solidFill>
                        </a:rPr>
                        <a:t>WHO</a:t>
                      </a:r>
                    </a:p>
                  </a:txBody>
                  <a:tcPr marL="20226" marR="20226" marT="10113" marB="10113" anchor="ctr">
                    <a:lnL>
                      <a:noFill/>
                    </a:lnL>
                    <a:lnR>
                      <a:noFill/>
                    </a:lnR>
                    <a:lnT>
                      <a:noFill/>
                    </a:lnT>
                    <a:lnB>
                      <a:noFill/>
                    </a:lnB>
                  </a:tcPr>
                </a:tc>
                <a:tc>
                  <a:txBody>
                    <a:bodyPr/>
                    <a:lstStyle/>
                    <a:p>
                      <a:r>
                        <a:rPr lang="en-US" sz="1200">
                          <a:solidFill>
                            <a:srgbClr val="FFFF00"/>
                          </a:solidFill>
                          <a:hlinkClick r:id="rId11"/>
                        </a:rPr>
                        <a:t>Population aged over 60 years (%)</a:t>
                      </a:r>
                      <a:endParaRPr lang="en-US" sz="1200">
                        <a:solidFill>
                          <a:srgbClr val="FFFF00"/>
                        </a:solidFill>
                      </a:endParaRPr>
                    </a:p>
                  </a:txBody>
                  <a:tcPr marL="20226" marR="20226" marT="10113" marB="10113" anchor="ctr">
                    <a:lnL>
                      <a:noFill/>
                    </a:lnL>
                    <a:lnR>
                      <a:noFill/>
                    </a:lnR>
                    <a:lnT>
                      <a:noFill/>
                    </a:lnT>
                    <a:lnB>
                      <a:noFill/>
                    </a:lnB>
                  </a:tcPr>
                </a:tc>
                <a:tc>
                  <a:txBody>
                    <a:bodyPr/>
                    <a:lstStyle/>
                    <a:p>
                      <a:r>
                        <a:rPr lang="en-US" sz="1200" dirty="0">
                          <a:solidFill>
                            <a:srgbClr val="FFFF00"/>
                          </a:solidFill>
                        </a:rPr>
                        <a:t>Population &gt; 60 (%)</a:t>
                      </a:r>
                    </a:p>
                  </a:txBody>
                  <a:tcPr marL="20226" marR="20226" marT="10113" marB="10113" anchor="ctr">
                    <a:lnL>
                      <a:noFill/>
                    </a:lnL>
                    <a:lnR>
                      <a:noFill/>
                    </a:lnR>
                    <a:lnT>
                      <a:noFill/>
                    </a:lnT>
                    <a:lnB>
                      <a:noFill/>
                    </a:lnB>
                  </a:tcPr>
                </a:tc>
                <a:tc>
                  <a:txBody>
                    <a:bodyPr/>
                    <a:lstStyle/>
                    <a:p>
                      <a:r>
                        <a:rPr lang="en-US" sz="1200" dirty="0">
                          <a:solidFill>
                            <a:srgbClr val="FFFF00"/>
                          </a:solidFill>
                        </a:rPr>
                        <a:t>Demographics</a:t>
                      </a:r>
                    </a:p>
                  </a:txBody>
                  <a:tcPr marL="20226" marR="20226" marT="10113" marB="10113" anchor="ctr">
                    <a:lnL>
                      <a:noFill/>
                    </a:lnL>
                    <a:lnR>
                      <a:noFill/>
                    </a:lnR>
                    <a:lnT>
                      <a:noFill/>
                    </a:lnT>
                    <a:lnB>
                      <a:noFill/>
                    </a:lnB>
                  </a:tcPr>
                </a:tc>
              </a:tr>
              <a:tr h="277542">
                <a:tc>
                  <a:txBody>
                    <a:bodyPr/>
                    <a:lstStyle/>
                    <a:p>
                      <a:r>
                        <a:rPr lang="en-US" sz="1200">
                          <a:solidFill>
                            <a:srgbClr val="FFFF00"/>
                          </a:solidFill>
                        </a:rPr>
                        <a:t>WHO</a:t>
                      </a:r>
                    </a:p>
                  </a:txBody>
                  <a:tcPr marL="20226" marR="20226" marT="10113" marB="10113" anchor="ctr">
                    <a:lnL>
                      <a:noFill/>
                    </a:lnL>
                    <a:lnR>
                      <a:noFill/>
                    </a:lnR>
                    <a:lnT>
                      <a:noFill/>
                    </a:lnT>
                    <a:lnB>
                      <a:noFill/>
                    </a:lnB>
                  </a:tcPr>
                </a:tc>
                <a:tc>
                  <a:txBody>
                    <a:bodyPr/>
                    <a:lstStyle/>
                    <a:p>
                      <a:r>
                        <a:rPr lang="en-US" sz="1200">
                          <a:solidFill>
                            <a:srgbClr val="FFFF00"/>
                          </a:solidFill>
                          <a:hlinkClick r:id="rId12"/>
                        </a:rPr>
                        <a:t>Population aged under 15 years (%)</a:t>
                      </a:r>
                      <a:endParaRPr lang="en-US" sz="1200">
                        <a:solidFill>
                          <a:srgbClr val="FFFF00"/>
                        </a:solidFill>
                      </a:endParaRPr>
                    </a:p>
                  </a:txBody>
                  <a:tcPr marL="20226" marR="20226" marT="10113" marB="10113" anchor="ctr">
                    <a:lnL>
                      <a:noFill/>
                    </a:lnL>
                    <a:lnR>
                      <a:noFill/>
                    </a:lnR>
                    <a:lnT>
                      <a:noFill/>
                    </a:lnT>
                    <a:lnB>
                      <a:noFill/>
                    </a:lnB>
                  </a:tcPr>
                </a:tc>
                <a:tc>
                  <a:txBody>
                    <a:bodyPr/>
                    <a:lstStyle/>
                    <a:p>
                      <a:r>
                        <a:rPr lang="en-US" sz="1200" dirty="0">
                          <a:solidFill>
                            <a:srgbClr val="FFFF00"/>
                          </a:solidFill>
                        </a:rPr>
                        <a:t>Population &lt; 15 (%)</a:t>
                      </a:r>
                    </a:p>
                  </a:txBody>
                  <a:tcPr marL="20226" marR="20226" marT="10113" marB="10113" anchor="ctr">
                    <a:lnL>
                      <a:noFill/>
                    </a:lnL>
                    <a:lnR>
                      <a:noFill/>
                    </a:lnR>
                    <a:lnT>
                      <a:noFill/>
                    </a:lnT>
                    <a:lnB>
                      <a:noFill/>
                    </a:lnB>
                  </a:tcPr>
                </a:tc>
                <a:tc>
                  <a:txBody>
                    <a:bodyPr/>
                    <a:lstStyle/>
                    <a:p>
                      <a:r>
                        <a:rPr lang="en-US" sz="1200">
                          <a:solidFill>
                            <a:srgbClr val="FFFF00"/>
                          </a:solidFill>
                        </a:rPr>
                        <a:t>Demographics</a:t>
                      </a:r>
                    </a:p>
                  </a:txBody>
                  <a:tcPr marL="20226" marR="20226" marT="10113" marB="10113" anchor="ctr">
                    <a:lnL>
                      <a:noFill/>
                    </a:lnL>
                    <a:lnR>
                      <a:noFill/>
                    </a:lnR>
                    <a:lnT>
                      <a:noFill/>
                    </a:lnT>
                    <a:lnB>
                      <a:noFill/>
                    </a:lnB>
                  </a:tcPr>
                </a:tc>
              </a:tr>
              <a:tr h="413770">
                <a:tc>
                  <a:txBody>
                    <a:bodyPr/>
                    <a:lstStyle/>
                    <a:p>
                      <a:r>
                        <a:rPr lang="en-US" sz="1200">
                          <a:solidFill>
                            <a:srgbClr val="FFFF00"/>
                          </a:solidFill>
                        </a:rPr>
                        <a:t>WHO</a:t>
                      </a:r>
                    </a:p>
                  </a:txBody>
                  <a:tcPr marL="20226" marR="20226" marT="10113" marB="10113" anchor="ctr">
                    <a:lnL>
                      <a:noFill/>
                    </a:lnL>
                    <a:lnR>
                      <a:noFill/>
                    </a:lnR>
                    <a:lnT>
                      <a:noFill/>
                    </a:lnT>
                    <a:lnB>
                      <a:noFill/>
                    </a:lnB>
                  </a:tcPr>
                </a:tc>
                <a:tc>
                  <a:txBody>
                    <a:bodyPr/>
                    <a:lstStyle/>
                    <a:p>
                      <a:r>
                        <a:rPr lang="en-US" sz="1200">
                          <a:solidFill>
                            <a:srgbClr val="FFFF00"/>
                          </a:solidFill>
                          <a:hlinkClick r:id="rId13"/>
                        </a:rPr>
                        <a:t>Population living in urban areas (%)</a:t>
                      </a:r>
                      <a:endParaRPr lang="en-US" sz="1200">
                        <a:solidFill>
                          <a:srgbClr val="FFFF00"/>
                        </a:solidFill>
                      </a:endParaRPr>
                    </a:p>
                  </a:txBody>
                  <a:tcPr marL="20226" marR="20226" marT="10113" marB="10113" anchor="ctr">
                    <a:lnL>
                      <a:noFill/>
                    </a:lnL>
                    <a:lnR>
                      <a:noFill/>
                    </a:lnR>
                    <a:lnT>
                      <a:noFill/>
                    </a:lnT>
                    <a:lnB>
                      <a:noFill/>
                    </a:lnB>
                  </a:tcPr>
                </a:tc>
                <a:tc>
                  <a:txBody>
                    <a:bodyPr/>
                    <a:lstStyle/>
                    <a:p>
                      <a:r>
                        <a:rPr lang="en-US" sz="1200" dirty="0">
                          <a:solidFill>
                            <a:srgbClr val="FFFF00"/>
                          </a:solidFill>
                        </a:rPr>
                        <a:t>Population living in urban areas (%)</a:t>
                      </a:r>
                    </a:p>
                  </a:txBody>
                  <a:tcPr marL="20226" marR="20226" marT="10113" marB="10113" anchor="ctr">
                    <a:lnL>
                      <a:noFill/>
                    </a:lnL>
                    <a:lnR>
                      <a:noFill/>
                    </a:lnR>
                    <a:lnT>
                      <a:noFill/>
                    </a:lnT>
                    <a:lnB>
                      <a:noFill/>
                    </a:lnB>
                  </a:tcPr>
                </a:tc>
                <a:tc>
                  <a:txBody>
                    <a:bodyPr/>
                    <a:lstStyle/>
                    <a:p>
                      <a:r>
                        <a:rPr lang="en-US" sz="1200" dirty="0">
                          <a:solidFill>
                            <a:srgbClr val="FFFF00"/>
                          </a:solidFill>
                        </a:rPr>
                        <a:t>Demographics</a:t>
                      </a:r>
                    </a:p>
                  </a:txBody>
                  <a:tcPr marL="20226" marR="20226" marT="10113" marB="10113" anchor="ctr">
                    <a:lnL>
                      <a:noFill/>
                    </a:lnL>
                    <a:lnR>
                      <a:noFill/>
                    </a:lnR>
                    <a:lnT>
                      <a:noFill/>
                    </a:lnT>
                    <a:lnB>
                      <a:noFill/>
                    </a:lnB>
                  </a:tcPr>
                </a:tc>
              </a:tr>
              <a:tr h="360803">
                <a:tc>
                  <a:txBody>
                    <a:bodyPr/>
                    <a:lstStyle/>
                    <a:p>
                      <a:r>
                        <a:rPr lang="en-US" sz="1200">
                          <a:solidFill>
                            <a:srgbClr val="FFFF00"/>
                          </a:solidFill>
                        </a:rPr>
                        <a:t>Urban Health</a:t>
                      </a:r>
                    </a:p>
                  </a:txBody>
                  <a:tcPr marL="20226" marR="20226" marT="10113" marB="10113" anchor="ctr">
                    <a:lnL>
                      <a:noFill/>
                    </a:lnL>
                    <a:lnR>
                      <a:noFill/>
                    </a:lnR>
                    <a:lnT>
                      <a:noFill/>
                    </a:lnT>
                    <a:lnB>
                      <a:noFill/>
                    </a:lnB>
                  </a:tcPr>
                </a:tc>
                <a:tc>
                  <a:txBody>
                    <a:bodyPr/>
                    <a:lstStyle/>
                    <a:p>
                      <a:r>
                        <a:rPr lang="en-US" sz="1200">
                          <a:solidFill>
                            <a:srgbClr val="FFFF00"/>
                          </a:solidFill>
                          <a:hlinkClick r:id="rId14"/>
                        </a:rPr>
                        <a:t>Population living in urban areas (%)</a:t>
                      </a:r>
                      <a:endParaRPr lang="en-US" sz="1200">
                        <a:solidFill>
                          <a:srgbClr val="FFFF00"/>
                        </a:solidFill>
                      </a:endParaRPr>
                    </a:p>
                  </a:txBody>
                  <a:tcPr marL="20226" marR="20226" marT="10113" marB="10113" anchor="ctr">
                    <a:lnL>
                      <a:noFill/>
                    </a:lnL>
                    <a:lnR>
                      <a:noFill/>
                    </a:lnR>
                    <a:lnT>
                      <a:noFill/>
                    </a:lnT>
                    <a:lnB>
                      <a:noFill/>
                    </a:lnB>
                  </a:tcPr>
                </a:tc>
                <a:tc>
                  <a:txBody>
                    <a:bodyPr/>
                    <a:lstStyle/>
                    <a:p>
                      <a:endParaRPr lang="fa-IR" sz="1200" dirty="0">
                        <a:solidFill>
                          <a:srgbClr val="FFFF00"/>
                        </a:solidFill>
                      </a:endParaRPr>
                    </a:p>
                  </a:txBody>
                  <a:tcPr marL="20226" marR="20226" marT="10113" marB="10113" anchor="ctr">
                    <a:lnL>
                      <a:noFill/>
                    </a:lnL>
                    <a:lnR>
                      <a:noFill/>
                    </a:lnR>
                    <a:lnT>
                      <a:noFill/>
                    </a:lnT>
                    <a:lnB>
                      <a:noFill/>
                    </a:lnB>
                  </a:tcPr>
                </a:tc>
                <a:tc>
                  <a:txBody>
                    <a:bodyPr/>
                    <a:lstStyle/>
                    <a:p>
                      <a:r>
                        <a:rPr lang="en-US" sz="1200" dirty="0">
                          <a:solidFill>
                            <a:srgbClr val="FFFF00"/>
                          </a:solidFill>
                        </a:rPr>
                        <a:t>Demographics</a:t>
                      </a:r>
                    </a:p>
                  </a:txBody>
                  <a:tcPr marL="20226" marR="20226" marT="10113" marB="10113" anchor="ctr">
                    <a:lnL>
                      <a:noFill/>
                    </a:lnL>
                    <a:lnR>
                      <a:noFill/>
                    </a:lnR>
                    <a:lnT>
                      <a:noFill/>
                    </a:lnT>
                    <a:lnB>
                      <a:noFill/>
                    </a:lnB>
                  </a:tcPr>
                </a:tc>
              </a:tr>
              <a:tr h="277542">
                <a:tc>
                  <a:txBody>
                    <a:bodyPr/>
                    <a:lstStyle/>
                    <a:p>
                      <a:r>
                        <a:rPr lang="en-US" sz="1200">
                          <a:solidFill>
                            <a:srgbClr val="FFFF00"/>
                          </a:solidFill>
                        </a:rPr>
                        <a:t>WHO</a:t>
                      </a:r>
                    </a:p>
                  </a:txBody>
                  <a:tcPr marL="20226" marR="20226" marT="10113" marB="10113" anchor="ctr">
                    <a:lnL>
                      <a:noFill/>
                    </a:lnL>
                    <a:lnR>
                      <a:noFill/>
                    </a:lnR>
                    <a:lnT>
                      <a:noFill/>
                    </a:lnT>
                    <a:lnB>
                      <a:noFill/>
                    </a:lnB>
                  </a:tcPr>
                </a:tc>
                <a:tc>
                  <a:txBody>
                    <a:bodyPr/>
                    <a:lstStyle/>
                    <a:p>
                      <a:r>
                        <a:rPr lang="en-US" sz="1200">
                          <a:solidFill>
                            <a:srgbClr val="FFFF00"/>
                          </a:solidFill>
                          <a:hlinkClick r:id="rId15"/>
                        </a:rPr>
                        <a:t>Population median age (years)</a:t>
                      </a:r>
                      <a:endParaRPr lang="en-US" sz="1200">
                        <a:solidFill>
                          <a:srgbClr val="FFFF00"/>
                        </a:solidFill>
                      </a:endParaRPr>
                    </a:p>
                  </a:txBody>
                  <a:tcPr marL="20226" marR="20226" marT="10113" marB="10113" anchor="ctr">
                    <a:lnL>
                      <a:noFill/>
                    </a:lnL>
                    <a:lnR>
                      <a:noFill/>
                    </a:lnR>
                    <a:lnT>
                      <a:noFill/>
                    </a:lnT>
                    <a:lnB>
                      <a:noFill/>
                    </a:lnB>
                  </a:tcPr>
                </a:tc>
                <a:tc>
                  <a:txBody>
                    <a:bodyPr/>
                    <a:lstStyle/>
                    <a:p>
                      <a:r>
                        <a:rPr lang="en-US" sz="1200" dirty="0">
                          <a:solidFill>
                            <a:srgbClr val="FFFF00"/>
                          </a:solidFill>
                        </a:rPr>
                        <a:t>Population median age (years)</a:t>
                      </a:r>
                    </a:p>
                  </a:txBody>
                  <a:tcPr marL="20226" marR="20226" marT="10113" marB="10113" anchor="ctr">
                    <a:lnL>
                      <a:noFill/>
                    </a:lnL>
                    <a:lnR>
                      <a:noFill/>
                    </a:lnR>
                    <a:lnT>
                      <a:noFill/>
                    </a:lnT>
                    <a:lnB>
                      <a:noFill/>
                    </a:lnB>
                  </a:tcPr>
                </a:tc>
                <a:tc>
                  <a:txBody>
                    <a:bodyPr/>
                    <a:lstStyle/>
                    <a:p>
                      <a:r>
                        <a:rPr lang="en-US" sz="1200" dirty="0">
                          <a:solidFill>
                            <a:srgbClr val="FFFF00"/>
                          </a:solidFill>
                        </a:rPr>
                        <a:t>Demographics</a:t>
                      </a:r>
                    </a:p>
                  </a:txBody>
                  <a:tcPr marL="20226" marR="20226" marT="10113" marB="10113" anchor="ctr">
                    <a:lnL>
                      <a:noFill/>
                    </a:lnL>
                    <a:lnR>
                      <a:noFill/>
                    </a:lnR>
                    <a:lnT>
                      <a:noFill/>
                    </a:lnT>
                    <a:lnB>
                      <a:noFill/>
                    </a:lnB>
                  </a:tcPr>
                </a:tc>
              </a:tr>
              <a:tr h="277542">
                <a:tc>
                  <a:txBody>
                    <a:bodyPr/>
                    <a:lstStyle/>
                    <a:p>
                      <a:r>
                        <a:rPr lang="en-US" sz="1200">
                          <a:solidFill>
                            <a:srgbClr val="FFFF00"/>
                          </a:solidFill>
                        </a:rPr>
                        <a:t>WHO</a:t>
                      </a:r>
                    </a:p>
                  </a:txBody>
                  <a:tcPr marL="20226" marR="20226" marT="10113" marB="10113" anchor="ctr">
                    <a:lnL>
                      <a:noFill/>
                    </a:lnL>
                    <a:lnR>
                      <a:noFill/>
                    </a:lnR>
                    <a:lnT>
                      <a:noFill/>
                    </a:lnT>
                    <a:lnB>
                      <a:noFill/>
                    </a:lnB>
                  </a:tcPr>
                </a:tc>
                <a:tc>
                  <a:txBody>
                    <a:bodyPr/>
                    <a:lstStyle/>
                    <a:p>
                      <a:r>
                        <a:rPr lang="en-US" sz="1200">
                          <a:solidFill>
                            <a:srgbClr val="FFFF00"/>
                          </a:solidFill>
                          <a:hlinkClick r:id="rId16"/>
                        </a:rPr>
                        <a:t>Total fertility rate (per woman)</a:t>
                      </a:r>
                      <a:endParaRPr lang="en-US" sz="1200">
                        <a:solidFill>
                          <a:srgbClr val="FFFF00"/>
                        </a:solidFill>
                      </a:endParaRPr>
                    </a:p>
                  </a:txBody>
                  <a:tcPr marL="20226" marR="20226" marT="10113" marB="10113" anchor="ctr">
                    <a:lnL>
                      <a:noFill/>
                    </a:lnL>
                    <a:lnR>
                      <a:noFill/>
                    </a:lnR>
                    <a:lnT>
                      <a:noFill/>
                    </a:lnT>
                    <a:lnB>
                      <a:noFill/>
                    </a:lnB>
                  </a:tcPr>
                </a:tc>
                <a:tc>
                  <a:txBody>
                    <a:bodyPr/>
                    <a:lstStyle/>
                    <a:p>
                      <a:r>
                        <a:rPr lang="en-US" sz="1200" dirty="0">
                          <a:solidFill>
                            <a:srgbClr val="FFFF00"/>
                          </a:solidFill>
                        </a:rPr>
                        <a:t>Total fertility rate</a:t>
                      </a:r>
                    </a:p>
                  </a:txBody>
                  <a:tcPr marL="20226" marR="20226" marT="10113" marB="10113" anchor="ctr">
                    <a:lnL>
                      <a:noFill/>
                    </a:lnL>
                    <a:lnR>
                      <a:noFill/>
                    </a:lnR>
                    <a:lnT>
                      <a:noFill/>
                    </a:lnT>
                    <a:lnB>
                      <a:noFill/>
                    </a:lnB>
                  </a:tcPr>
                </a:tc>
                <a:tc>
                  <a:txBody>
                    <a:bodyPr/>
                    <a:lstStyle/>
                    <a:p>
                      <a:r>
                        <a:rPr lang="en-US" sz="1200" dirty="0">
                          <a:solidFill>
                            <a:srgbClr val="FFFF00"/>
                          </a:solidFill>
                        </a:rPr>
                        <a:t>Demographics</a:t>
                      </a:r>
                    </a:p>
                  </a:txBody>
                  <a:tcPr marL="20226" marR="20226" marT="10113" marB="10113" anchor="ctr">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4" name="Content Placeholder 3"/>
          <p:cNvSpPr>
            <a:spLocks noGrp="1"/>
          </p:cNvSpPr>
          <p:nvPr>
            <p:ph idx="1"/>
          </p:nvPr>
        </p:nvSpPr>
        <p:spPr/>
        <p:txBody>
          <a:bodyPr/>
          <a:lstStyle/>
          <a:p>
            <a:pPr algn="r" rtl="1"/>
            <a:r>
              <a:rPr lang="fa-IR" sz="2800" dirty="0" smtClean="0">
                <a:hlinkClick r:id="rId3" action="ppaction://hlinkfile"/>
              </a:rPr>
              <a:t>شاخصهاي بيمارستاني کانادا</a:t>
            </a:r>
            <a:endParaRPr lang="fa-IR" sz="2800" dirty="0" smtClean="0"/>
          </a:p>
          <a:p>
            <a:pPr algn="r" rtl="1"/>
            <a:r>
              <a:rPr lang="fa-IR" sz="2800" dirty="0" smtClean="0">
                <a:hlinkClick r:id="rId4" action="ppaction://hlinkfile"/>
              </a:rPr>
              <a:t>شاخصهاي بيمارستاني استراليا</a:t>
            </a:r>
            <a:endParaRPr lang="fa-IR" sz="2800" dirty="0" smtClean="0"/>
          </a:p>
          <a:p>
            <a:pPr algn="r" rtl="1"/>
            <a:r>
              <a:rPr lang="fa-IR" sz="2800" dirty="0" smtClean="0">
                <a:hlinkClick r:id="rId5" action="ppaction://hlinkfile"/>
              </a:rPr>
              <a:t>ترجمه شاخصهاي بيمارستاني استراليا ( خانم سپهري)</a:t>
            </a:r>
            <a:endParaRPr lang="fa-IR" sz="2800" dirty="0" smtClean="0"/>
          </a:p>
          <a:p>
            <a:pPr algn="r" rtl="1"/>
            <a:r>
              <a:rPr lang="fa-IR" sz="2800" dirty="0" smtClean="0">
                <a:hlinkClick r:id="rId6" action="ppaction://hlinkfile"/>
              </a:rPr>
              <a:t>ترجمه شاخصهاي بيمارستاني استراليا(خانم ساعي)</a:t>
            </a:r>
            <a:endParaRPr lang="fa-IR" sz="2800" dirty="0" smtClean="0"/>
          </a:p>
          <a:p>
            <a:pPr algn="r" rtl="1"/>
            <a:r>
              <a:rPr lang="fa-IR" sz="2800" dirty="0" smtClean="0">
                <a:hlinkClick r:id="rId7" action="ppaction://hlinkfile"/>
              </a:rPr>
              <a:t>شاخصهاي سلامت ايران</a:t>
            </a:r>
            <a:endParaRPr lang="fa-IR" sz="2800" dirty="0" smtClean="0"/>
          </a:p>
          <a:p>
            <a:pPr algn="r" rtl="1"/>
            <a:r>
              <a:rPr lang="fa-IR" sz="2800" dirty="0" smtClean="0">
                <a:hlinkClick r:id="rId8" action="ppaction://hlinkfile"/>
              </a:rPr>
              <a:t>شاخصهاي بيمارستاني</a:t>
            </a:r>
            <a:endParaRPr lang="fa-IR" sz="2800" dirty="0" smtClean="0"/>
          </a:p>
          <a:p>
            <a:pPr algn="r" rtl="1"/>
            <a:r>
              <a:rPr lang="fa-IR" sz="2800" dirty="0" smtClean="0">
                <a:hlinkClick r:id="rId9" action="ppaction://hlinkfile"/>
              </a:rPr>
              <a:t>شاخصهاي ارتقاي سلامت</a:t>
            </a:r>
            <a:endParaRPr lang="fa-IR" sz="2800" dirty="0" smtClean="0"/>
          </a:p>
          <a:p>
            <a:pPr algn="r" rtl="1"/>
            <a:r>
              <a:rPr lang="fa-IR" sz="2800" dirty="0" smtClean="0"/>
              <a:t>شاخصهاي طرح تحول</a:t>
            </a:r>
          </a:p>
          <a:p>
            <a:pPr algn="r" rtl="1"/>
            <a:r>
              <a:rPr lang="fa-IR" sz="2800" dirty="0" smtClean="0">
                <a:hlinkClick r:id="rId10" action="ppaction://hlinkfile"/>
              </a:rPr>
              <a:t>123 شاخص بيمارستاني ايران</a:t>
            </a:r>
            <a:endParaRPr lang="fa-IR" sz="2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7813"/>
            <a:ext cx="8229600" cy="712787"/>
          </a:xfrm>
        </p:spPr>
        <p:txBody>
          <a:bodyPr/>
          <a:lstStyle/>
          <a:p>
            <a:pPr rtl="1" eaLnBrk="1" hangingPunct="1">
              <a:defRPr/>
            </a:pPr>
            <a:r>
              <a:rPr lang="fa-IR" dirty="0" smtClean="0">
                <a:cs typeface="Traffic" pitchFamily="2" charset="-78"/>
              </a:rPr>
              <a:t>شاخصهاي ارتقاي سلامت</a:t>
            </a:r>
            <a:endParaRPr lang="en-US" dirty="0" smtClean="0">
              <a:cs typeface="Traffic" pitchFamily="2" charset="-78"/>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219200"/>
            <a:ext cx="85344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9480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rtl="1"/>
            <a:r>
              <a:rPr lang="fa-IR" dirty="0" smtClean="0">
                <a:cs typeface="B Titr" pitchFamily="2" charset="-78"/>
              </a:rPr>
              <a:t>اصولی در خصوص شاخص نویسی</a:t>
            </a:r>
            <a:endParaRPr lang="en-US" dirty="0">
              <a:cs typeface="B Titr" pitchFamily="2" charset="-78"/>
            </a:endParaRPr>
          </a:p>
        </p:txBody>
      </p:sp>
      <p:sp>
        <p:nvSpPr>
          <p:cNvPr id="3" name="Content Placeholder 2"/>
          <p:cNvSpPr>
            <a:spLocks noGrp="1"/>
          </p:cNvSpPr>
          <p:nvPr>
            <p:ph sz="quarter" idx="1"/>
          </p:nvPr>
        </p:nvSpPr>
        <p:spPr/>
        <p:txBody>
          <a:bodyPr/>
          <a:lstStyle/>
          <a:p>
            <a:pPr algn="r" rtl="1">
              <a:buNone/>
            </a:pPr>
            <a:r>
              <a:rPr lang="fa-IR" sz="2400" b="1" dirty="0" smtClean="0">
                <a:cs typeface="B Mitra" pitchFamily="2" charset="-78"/>
              </a:rPr>
              <a:t>*تدوین شاخص ها درراستاي برنامه استراتژيک سازمان نوشته شود</a:t>
            </a:r>
          </a:p>
          <a:p>
            <a:pPr algn="r" rtl="1">
              <a:buNone/>
            </a:pPr>
            <a:r>
              <a:rPr lang="fa-IR" sz="2400" b="1" dirty="0" smtClean="0">
                <a:cs typeface="B Mitra" pitchFamily="2" charset="-78"/>
              </a:rPr>
              <a:t>*شاخص ها باید مسیرحرکت سازمانهارا براي رسیدن به هدفشان مشخص کند</a:t>
            </a:r>
          </a:p>
          <a:p>
            <a:pPr algn="r" rtl="1">
              <a:buNone/>
            </a:pPr>
            <a:r>
              <a:rPr lang="fa-IR" sz="2400" b="1" dirty="0" smtClean="0">
                <a:cs typeface="B Mitra" pitchFamily="2" charset="-78"/>
              </a:rPr>
              <a:t> *کیفیت شاخص ها از کمیت آن ها مهمتر است</a:t>
            </a:r>
          </a:p>
          <a:p>
            <a:pPr algn="r" rtl="1">
              <a:buNone/>
            </a:pPr>
            <a:r>
              <a:rPr lang="fa-IR" sz="2400" b="1" dirty="0" smtClean="0">
                <a:cs typeface="B Mitra" pitchFamily="2" charset="-78"/>
              </a:rPr>
              <a:t>*جمع آوري اطلاعات جهت محاسبه شاخص ها باید ازطریق صاحبان فرایند انجام</a:t>
            </a:r>
          </a:p>
          <a:p>
            <a:pPr algn="r" rtl="1">
              <a:buNone/>
            </a:pPr>
            <a:r>
              <a:rPr lang="fa-IR" sz="2400" b="1" dirty="0" smtClean="0">
                <a:cs typeface="B Mitra" pitchFamily="2" charset="-78"/>
              </a:rPr>
              <a:t>شود</a:t>
            </a:r>
          </a:p>
          <a:p>
            <a:pPr algn="r" rtl="1">
              <a:buNone/>
            </a:pPr>
            <a:r>
              <a:rPr lang="fa-IR" sz="2400" b="1" dirty="0" smtClean="0">
                <a:cs typeface="B Mitra" pitchFamily="2" charset="-78"/>
              </a:rPr>
              <a:t>*درهنگام تدوین شاخص هاي جدیدحتما صاحبان فرایند حضورداشته باشند</a:t>
            </a:r>
            <a:br>
              <a:rPr lang="fa-IR" sz="2400" b="1" dirty="0" smtClean="0">
                <a:cs typeface="B Mitra" pitchFamily="2" charset="-78"/>
              </a:rPr>
            </a:br>
            <a:endParaRPr lang="fa-IR" sz="2400" b="1" dirty="0" smtClean="0">
              <a:solidFill>
                <a:srgbClr val="D60093"/>
              </a:solidFill>
              <a:cs typeface="B Mitra" pitchFamily="2" charset="-78"/>
            </a:endParaRPr>
          </a:p>
          <a:p>
            <a:pPr algn="r" rtl="1">
              <a:buNone/>
            </a:pPr>
            <a:r>
              <a:rPr lang="fa-IR" sz="2400" b="1" dirty="0" smtClean="0">
                <a:solidFill>
                  <a:srgbClr val="D60093"/>
                </a:solidFill>
                <a:cs typeface="B Mitra" pitchFamily="2" charset="-78"/>
              </a:rPr>
              <a:t>   ”شاخص راهنمایي است كه دركمترین زمان ماهیت وهویت وجودي یك چیز رانشان میدهد“</a:t>
            </a:r>
          </a:p>
          <a:p>
            <a:pPr algn="r" rtl="1">
              <a:buNone/>
            </a:pPr>
            <a:r>
              <a:rPr lang="fa-IR" sz="2400" b="1" dirty="0" smtClean="0">
                <a:solidFill>
                  <a:srgbClr val="C00000"/>
                </a:solidFill>
                <a:cs typeface="B Mitra" pitchFamily="2" charset="-78"/>
              </a:rPr>
              <a:t/>
            </a:r>
            <a:br>
              <a:rPr lang="fa-IR" sz="2400" b="1" dirty="0" smtClean="0">
                <a:solidFill>
                  <a:srgbClr val="C00000"/>
                </a:solidFill>
                <a:cs typeface="B Mitra" pitchFamily="2" charset="-78"/>
              </a:rPr>
            </a:br>
            <a:r>
              <a:rPr lang="fa-IR" sz="2400" b="1" dirty="0" smtClean="0">
                <a:solidFill>
                  <a:srgbClr val="C00000"/>
                </a:solidFill>
                <a:cs typeface="B Mitra" pitchFamily="2" charset="-78"/>
              </a:rPr>
              <a:t>” براي اینكه یك شاخص كارآیي داشته باشد، باید در باره چیزي باشد كه قابل اندازه گیري است ”</a:t>
            </a:r>
            <a:endParaRPr lang="en-US" sz="2400" b="1" dirty="0" smtClean="0">
              <a:solidFill>
                <a:srgbClr val="C00000"/>
              </a:solidFill>
              <a:cs typeface="B Mitra" pitchFamily="2" charset="-78"/>
            </a:endParaRPr>
          </a:p>
        </p:txBody>
      </p:sp>
    </p:spTree>
    <p:extLst>
      <p:ext uri="{BB962C8B-B14F-4D97-AF65-F5344CB8AC3E}">
        <p14:creationId xmlns:p14="http://schemas.microsoft.com/office/powerpoint/2010/main" val="131231418"/>
      </p:ext>
    </p:extLst>
  </p:cSld>
  <p:clrMapOvr>
    <a:masterClrMapping/>
  </p:clrMapOvr>
  <p:transition spd="med">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7813"/>
            <a:ext cx="8229600" cy="636587"/>
          </a:xfrm>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pic>
        <p:nvPicPr>
          <p:cNvPr id="6" name="Picture 14"/>
          <p:cNvPicPr>
            <a:picLocks noGrp="1" noChangeAspect="1" noChangeArrowheads="1"/>
          </p:cNvPicPr>
          <p:nvPr>
            <p:ph idx="1"/>
          </p:nvPr>
        </p:nvPicPr>
        <p:blipFill>
          <a:blip r:embed="rId3" cstate="print"/>
          <a:srcRect/>
          <a:stretch>
            <a:fillRect/>
          </a:stretch>
        </p:blipFill>
        <p:spPr bwMode="auto">
          <a:xfrm>
            <a:off x="685800" y="1219201"/>
            <a:ext cx="8077200" cy="548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7813"/>
            <a:ext cx="8229600" cy="636587"/>
          </a:xfrm>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 name="AutoShape 5"/>
          <p:cNvSpPr>
            <a:spLocks noGrp="1" noChangeArrowheads="1"/>
          </p:cNvSpPr>
          <p:nvPr>
            <p:ph idx="1"/>
          </p:nvPr>
        </p:nvSpPr>
        <p:spPr bwMode="auto">
          <a:xfrm>
            <a:off x="1219200" y="1600200"/>
            <a:ext cx="6858000" cy="4530725"/>
          </a:xfrm>
          <a:prstGeom prst="cloudCallout">
            <a:avLst>
              <a:gd name="adj1" fmla="val -59069"/>
              <a:gd name="adj2" fmla="val -32546"/>
            </a:avLst>
          </a:prstGeom>
          <a:gradFill rotWithShape="0">
            <a:gsLst>
              <a:gs pos="0">
                <a:srgbClr val="FFFF00"/>
              </a:gs>
              <a:gs pos="100000">
                <a:srgbClr val="CC3300"/>
              </a:gs>
            </a:gsLst>
            <a:path path="rect">
              <a:fillToRect l="50000" t="50000" r="50000" b="50000"/>
            </a:path>
          </a:gradFill>
          <a:ln w="127000">
            <a:noFill/>
            <a:round/>
            <a:headEnd/>
            <a:tailEnd/>
          </a:ln>
          <a:effectLst>
            <a:prstShdw prst="shdw17" dist="17961" dir="2700000">
              <a:srgbClr val="FFFF00">
                <a:gamma/>
                <a:shade val="60000"/>
                <a:invGamma/>
              </a:srgbClr>
            </a:prstShdw>
          </a:effectLst>
        </p:spPr>
        <p:txBody>
          <a:bodyPr/>
          <a:lstStyle/>
          <a:p>
            <a:pPr algn="ctr">
              <a:buNone/>
              <a:defRPr/>
            </a:pPr>
            <a:r>
              <a:rPr lang="fa-IR" sz="5400" dirty="0">
                <a:latin typeface="Adobe Arabic" pitchFamily="18" charset="-78"/>
                <a:cs typeface="Adobe Arabic" pitchFamily="18" charset="-78"/>
              </a:rPr>
              <a:t>بدنبال شاخصها</a:t>
            </a:r>
            <a:r>
              <a:rPr lang="ar-SA" sz="5400" dirty="0">
                <a:latin typeface="Adobe Arabic" pitchFamily="18" charset="-78"/>
                <a:cs typeface="Adobe Arabic" pitchFamily="18" charset="-78"/>
              </a:rPr>
              <a:t>ي</a:t>
            </a:r>
            <a:r>
              <a:rPr lang="fa-IR" sz="5400" dirty="0">
                <a:latin typeface="Adobe Arabic" pitchFamily="18" charset="-78"/>
                <a:cs typeface="Adobe Arabic" pitchFamily="18" charset="-78"/>
              </a:rPr>
              <a:t> بهتر باش</a:t>
            </a:r>
            <a:r>
              <a:rPr lang="ar-SA" sz="5400" dirty="0">
                <a:latin typeface="Adobe Arabic" pitchFamily="18" charset="-78"/>
                <a:cs typeface="Adobe Arabic" pitchFamily="18" charset="-78"/>
              </a:rPr>
              <a:t>ي</a:t>
            </a:r>
            <a:r>
              <a:rPr lang="fa-IR" sz="5400" dirty="0">
                <a:latin typeface="Adobe Arabic" pitchFamily="18" charset="-78"/>
                <a:cs typeface="Adobe Arabic" pitchFamily="18" charset="-78"/>
              </a:rPr>
              <a:t>د نه شاخصها</a:t>
            </a:r>
            <a:r>
              <a:rPr lang="ar-SA" sz="5400" dirty="0">
                <a:latin typeface="Adobe Arabic" pitchFamily="18" charset="-78"/>
                <a:cs typeface="Adobe Arabic" pitchFamily="18" charset="-78"/>
              </a:rPr>
              <a:t>ي</a:t>
            </a:r>
            <a:r>
              <a:rPr lang="fa-IR" sz="5400" dirty="0">
                <a:latin typeface="Adobe Arabic" pitchFamily="18" charset="-78"/>
                <a:cs typeface="Adobe Arabic" pitchFamily="18" charset="-78"/>
              </a:rPr>
              <a:t> ب</a:t>
            </a:r>
            <a:r>
              <a:rPr lang="ar-SA" sz="5400" dirty="0">
                <a:latin typeface="Adobe Arabic" pitchFamily="18" charset="-78"/>
                <a:cs typeface="Adobe Arabic" pitchFamily="18" charset="-78"/>
              </a:rPr>
              <a:t>ي</a:t>
            </a:r>
            <a:r>
              <a:rPr lang="fa-IR" sz="5400" dirty="0">
                <a:latin typeface="Adobe Arabic" pitchFamily="18" charset="-78"/>
                <a:cs typeface="Adobe Arabic" pitchFamily="18" charset="-78"/>
              </a:rPr>
              <a:t>شتر</a:t>
            </a:r>
            <a:endParaRPr lang="en-US" sz="5400" dirty="0">
              <a:latin typeface="Adobe Arabic" pitchFamily="18" charset="-78"/>
              <a:cs typeface="Adobe Arabic" pitchFamily="18"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455" fill="hold">
                                          <p:stCondLst>
                                            <p:cond delay="0"/>
                                          </p:stCondLst>
                                        </p:cTn>
                                        <p:tgtEl>
                                          <p:spTgt spid="5"/>
                                        </p:tgtEl>
                                        <p:attrNameLst>
                                          <p:attrName>style.rotation</p:attrName>
                                        </p:attrNameLst>
                                      </p:cBhvr>
                                      <p:to>
                                        <p:strVal val="-45.0"/>
                                      </p:to>
                                    </p:set>
                                    <p:anim calcmode="lin" valueType="num">
                                      <p:cBhvr>
                                        <p:cTn id="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7813"/>
            <a:ext cx="8229600" cy="636587"/>
          </a:xfrm>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4" name="Content Placeholder 3"/>
          <p:cNvSpPr>
            <a:spLocks noGrp="1"/>
          </p:cNvSpPr>
          <p:nvPr>
            <p:ph idx="1"/>
          </p:nvPr>
        </p:nvSpPr>
        <p:spPr/>
        <p:txBody>
          <a:bodyPr/>
          <a:lstStyle/>
          <a:p>
            <a:pPr marL="609600" lvl="0" indent="-609600" algn="just" rtl="1" eaLnBrk="1" fontAlgn="auto" hangingPunct="1">
              <a:spcAft>
                <a:spcPts val="0"/>
              </a:spcAft>
              <a:buClr>
                <a:schemeClr val="accent1"/>
              </a:buClr>
              <a:buSzPct val="70000"/>
              <a:buNone/>
              <a:defRPr/>
            </a:pPr>
            <a:r>
              <a:rPr lang="ar-SA" sz="2800" b="1" dirty="0" smtClean="0">
                <a:solidFill>
                  <a:srgbClr val="FFFF00"/>
                </a:solidFill>
                <a:latin typeface="Adobe Arabic" pitchFamily="18" charset="-78"/>
                <a:cs typeface="B Titr" pitchFamily="2" charset="-78"/>
              </a:rPr>
              <a:t>معيارهاي انتخابي:</a:t>
            </a:r>
            <a:endParaRPr lang="fa-IR" sz="2800" b="1" dirty="0" smtClean="0">
              <a:solidFill>
                <a:srgbClr val="FFFF00"/>
              </a:solidFill>
              <a:latin typeface="Adobe Arabic" pitchFamily="18" charset="-78"/>
              <a:cs typeface="B Titr" pitchFamily="2" charset="-78"/>
            </a:endParaRPr>
          </a:p>
          <a:p>
            <a:pPr marL="609600" lvl="0" indent="-609600" algn="just" rtl="1" eaLnBrk="1" fontAlgn="auto" hangingPunct="1">
              <a:spcAft>
                <a:spcPts val="0"/>
              </a:spcAft>
              <a:buClr>
                <a:schemeClr val="accent1"/>
              </a:buClr>
              <a:buSzPct val="70000"/>
              <a:buFont typeface="Wingdings 2"/>
              <a:buChar char=""/>
              <a:defRPr/>
            </a:pPr>
            <a:endParaRPr lang="fa-IR" sz="2800" b="1" dirty="0" smtClean="0">
              <a:solidFill>
                <a:srgbClr val="FFFF00"/>
              </a:solidFill>
              <a:latin typeface="Adobe Arabic" pitchFamily="18" charset="-78"/>
              <a:cs typeface="Adobe Arabic" pitchFamily="18" charset="-78"/>
            </a:endParaRPr>
          </a:p>
          <a:p>
            <a:pPr marL="609600" lvl="0" indent="-609600" algn="just" rtl="1" eaLnBrk="1" fontAlgn="auto" hangingPunct="1">
              <a:spcAft>
                <a:spcPts val="0"/>
              </a:spcAft>
              <a:buClr>
                <a:schemeClr val="accent1"/>
              </a:buClr>
              <a:buSzPct val="70000"/>
              <a:buFont typeface="Wingdings 2"/>
              <a:buChar char=""/>
              <a:defRPr/>
            </a:pPr>
            <a:r>
              <a:rPr lang="ar-SA" sz="2800" b="1" dirty="0" smtClean="0">
                <a:solidFill>
                  <a:srgbClr val="FFFF00"/>
                </a:solidFill>
                <a:latin typeface="Adobe Arabic" pitchFamily="18" charset="-78"/>
                <a:cs typeface="Adobe Arabic" pitchFamily="18" charset="-78"/>
              </a:rPr>
              <a:t>مرتبط بودن (باتوجه به اولويتها)</a:t>
            </a:r>
          </a:p>
          <a:p>
            <a:pPr marL="609600" lvl="0" indent="-609600" algn="just" rtl="1" eaLnBrk="1" fontAlgn="auto" hangingPunct="1">
              <a:spcAft>
                <a:spcPts val="0"/>
              </a:spcAft>
              <a:buClr>
                <a:schemeClr val="accent1"/>
              </a:buClr>
              <a:buSzPct val="70000"/>
              <a:buFont typeface="Wingdings 2"/>
              <a:buChar char=""/>
              <a:defRPr/>
            </a:pPr>
            <a:r>
              <a:rPr lang="ar-SA" sz="2800" b="1" dirty="0" smtClean="0">
                <a:solidFill>
                  <a:srgbClr val="FFFF00"/>
                </a:solidFill>
                <a:latin typeface="Adobe Arabic" pitchFamily="18" charset="-78"/>
                <a:cs typeface="Adobe Arabic" pitchFamily="18" charset="-78"/>
              </a:rPr>
              <a:t>معتبر بودن (باتوجه به تعيين كننده هاي بهداشتي)</a:t>
            </a:r>
          </a:p>
          <a:p>
            <a:pPr marL="609600" lvl="0" indent="-609600" algn="just" rtl="1" eaLnBrk="1" fontAlgn="auto" hangingPunct="1">
              <a:spcAft>
                <a:spcPts val="0"/>
              </a:spcAft>
              <a:buClr>
                <a:schemeClr val="accent1"/>
              </a:buClr>
              <a:buSzPct val="70000"/>
              <a:buFont typeface="Wingdings 2"/>
              <a:buChar char=""/>
              <a:defRPr/>
            </a:pPr>
            <a:r>
              <a:rPr lang="ar-SA" sz="2800" b="1" dirty="0" smtClean="0">
                <a:solidFill>
                  <a:srgbClr val="FFFF00"/>
                </a:solidFill>
                <a:latin typeface="Adobe Arabic" pitchFamily="18" charset="-78"/>
                <a:cs typeface="Adobe Arabic" pitchFamily="18" charset="-78"/>
              </a:rPr>
              <a:t>قابل اندازه گيري باشد (بلحاظ كيفي و كمي)</a:t>
            </a:r>
          </a:p>
          <a:p>
            <a:pPr marL="609600" lvl="0" indent="-609600" algn="just" rtl="1" eaLnBrk="1" fontAlgn="auto" hangingPunct="1">
              <a:spcAft>
                <a:spcPts val="0"/>
              </a:spcAft>
              <a:buClr>
                <a:schemeClr val="accent1"/>
              </a:buClr>
              <a:buSzPct val="70000"/>
              <a:buFont typeface="Wingdings 2"/>
              <a:buChar char=""/>
              <a:defRPr/>
            </a:pPr>
            <a:r>
              <a:rPr lang="ar-SA" sz="2800" b="1" dirty="0" smtClean="0">
                <a:solidFill>
                  <a:srgbClr val="FFFF00"/>
                </a:solidFill>
                <a:latin typeface="Adobe Arabic" pitchFamily="18" charset="-78"/>
                <a:cs typeface="Adobe Arabic" pitchFamily="18" charset="-78"/>
              </a:rPr>
              <a:t>حساس بودن (در مقابل تغييرات و مغايرتها)</a:t>
            </a:r>
          </a:p>
          <a:p>
            <a:pPr marL="609600" lvl="0" indent="-609600" algn="just" rtl="1" eaLnBrk="1" fontAlgn="auto" hangingPunct="1">
              <a:spcAft>
                <a:spcPts val="0"/>
              </a:spcAft>
              <a:buClr>
                <a:schemeClr val="accent1"/>
              </a:buClr>
              <a:buSzPct val="70000"/>
              <a:buFont typeface="Wingdings 2"/>
              <a:buChar char=""/>
              <a:defRPr/>
            </a:pPr>
            <a:r>
              <a:rPr lang="ar-SA" sz="2800" b="1" dirty="0" smtClean="0">
                <a:solidFill>
                  <a:srgbClr val="FFFF00"/>
                </a:solidFill>
                <a:latin typeface="Adobe Arabic" pitchFamily="18" charset="-78"/>
                <a:cs typeface="Adobe Arabic" pitchFamily="18" charset="-78"/>
              </a:rPr>
              <a:t>قابل مقايسه بودن (بين قلمرويي)</a:t>
            </a:r>
          </a:p>
          <a:p>
            <a:pPr marL="609600" lvl="0" indent="-609600" algn="just" rtl="1" eaLnBrk="1" fontAlgn="auto" hangingPunct="1">
              <a:spcAft>
                <a:spcPts val="0"/>
              </a:spcAft>
              <a:buClr>
                <a:schemeClr val="accent1"/>
              </a:buClr>
              <a:buSzPct val="70000"/>
              <a:buFont typeface="Wingdings 2"/>
              <a:buChar char=""/>
              <a:defRPr/>
            </a:pPr>
            <a:r>
              <a:rPr lang="ar-SA" sz="2800" b="1" dirty="0" smtClean="0">
                <a:solidFill>
                  <a:srgbClr val="FFFF00"/>
                </a:solidFill>
                <a:latin typeface="Adobe Arabic" pitchFamily="18" charset="-78"/>
                <a:cs typeface="Adobe Arabic" pitchFamily="18" charset="-78"/>
              </a:rPr>
              <a:t>قابل تكرار بودن (در زمانهاي مختلف)</a:t>
            </a:r>
          </a:p>
          <a:p>
            <a:pPr marL="609600" lvl="0" indent="-609600" algn="just" rtl="1" eaLnBrk="1" fontAlgn="auto" hangingPunct="1">
              <a:spcAft>
                <a:spcPts val="0"/>
              </a:spcAft>
              <a:buClr>
                <a:schemeClr val="accent1"/>
              </a:buClr>
              <a:buSzPct val="70000"/>
              <a:buFont typeface="Wingdings 2"/>
              <a:buChar char=""/>
              <a:defRPr/>
            </a:pPr>
            <a:r>
              <a:rPr lang="ar-SA" sz="2800" b="1" dirty="0" smtClean="0">
                <a:solidFill>
                  <a:srgbClr val="FFFF00"/>
                </a:solidFill>
                <a:latin typeface="Adobe Arabic" pitchFamily="18" charset="-78"/>
                <a:cs typeface="Adobe Arabic" pitchFamily="18" charset="-78"/>
              </a:rPr>
              <a:t>قابل اجرا بودن (بلحاظ هزينه)</a:t>
            </a:r>
          </a:p>
          <a:p>
            <a:pPr marL="609600" lvl="0" indent="-609600" algn="just" rtl="1" eaLnBrk="1" fontAlgn="auto" hangingPunct="1">
              <a:spcAft>
                <a:spcPts val="0"/>
              </a:spcAft>
              <a:buClr>
                <a:schemeClr val="accent1"/>
              </a:buClr>
              <a:buSzPct val="70000"/>
              <a:buFont typeface="Wingdings 2"/>
              <a:buChar char=""/>
              <a:defRPr/>
            </a:pPr>
            <a:r>
              <a:rPr lang="ar-SA" sz="2800" b="1" dirty="0" smtClean="0">
                <a:solidFill>
                  <a:srgbClr val="FFFF00"/>
                </a:solidFill>
                <a:latin typeface="Adobe Arabic" pitchFamily="18" charset="-78"/>
                <a:cs typeface="Adobe Arabic" pitchFamily="18" charset="-78"/>
              </a:rPr>
              <a:t>مفيد بودن (جهت مداخلات)</a:t>
            </a:r>
            <a:endParaRPr lang="en-US" sz="2800" b="1" dirty="0" smtClean="0">
              <a:solidFill>
                <a:srgbClr val="FFFF00"/>
              </a:solidFill>
              <a:latin typeface="Adobe Arabic" pitchFamily="18" charset="-78"/>
              <a:cs typeface="Adobe Arabic" pitchFamily="18" charset="-78"/>
            </a:endParaRPr>
          </a:p>
          <a:p>
            <a:endParaRPr lang="fa-IR" sz="2800" b="1" dirty="0">
              <a:solidFill>
                <a:srgbClr val="FFFF0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19672" y="548680"/>
            <a:ext cx="6763390" cy="584775"/>
          </a:xfrm>
          <a:prstGeom prst="rect">
            <a:avLst/>
          </a:prstGeom>
          <a:noFill/>
        </p:spPr>
        <p:txBody>
          <a:bodyPr wrap="none" rtlCol="1">
            <a:spAutoFit/>
          </a:bodyPr>
          <a:lstStyle/>
          <a:p>
            <a:pPr lvl="0"/>
            <a:r>
              <a:rPr lang="fa-IR" sz="3200" cap="all" dirty="0" smtClean="0">
                <a:ln w="9000" cmpd="sng">
                  <a:solidFill>
                    <a:schemeClr val="accent4">
                      <a:shade val="50000"/>
                      <a:satMod val="120000"/>
                    </a:schemeClr>
                  </a:solidFill>
                  <a:prstDash val="solid"/>
                </a:ln>
                <a:solidFill>
                  <a:schemeClr val="tx2"/>
                </a:solidFill>
                <a:effectLst>
                  <a:reflection blurRad="12700" stA="28000" endPos="45000" dist="1000" dir="5400000" sy="-100000" algn="bl" rotWithShape="0"/>
                </a:effectLst>
                <a:latin typeface="Adobe Arabic" pitchFamily="18" charset="-78"/>
                <a:cs typeface="B Titr" pitchFamily="2" charset="-78"/>
              </a:rPr>
              <a:t>سوالات مف</a:t>
            </a:r>
            <a:r>
              <a:rPr lang="ar-SA" sz="3200" cap="all" dirty="0" smtClean="0">
                <a:ln w="9000" cmpd="sng">
                  <a:solidFill>
                    <a:schemeClr val="accent4">
                      <a:shade val="50000"/>
                      <a:satMod val="120000"/>
                    </a:schemeClr>
                  </a:solidFill>
                  <a:prstDash val="solid"/>
                </a:ln>
                <a:solidFill>
                  <a:schemeClr val="tx2"/>
                </a:solidFill>
                <a:effectLst>
                  <a:reflection blurRad="12700" stA="28000" endPos="45000" dist="1000" dir="5400000" sy="-100000" algn="bl" rotWithShape="0"/>
                </a:effectLst>
                <a:latin typeface="Adobe Arabic" pitchFamily="18" charset="-78"/>
                <a:cs typeface="B Titr" pitchFamily="2" charset="-78"/>
              </a:rPr>
              <a:t>ي</a:t>
            </a:r>
            <a:r>
              <a:rPr lang="fa-IR" sz="3200" cap="all" dirty="0" smtClean="0">
                <a:ln w="9000" cmpd="sng">
                  <a:solidFill>
                    <a:schemeClr val="accent4">
                      <a:shade val="50000"/>
                      <a:satMod val="120000"/>
                    </a:schemeClr>
                  </a:solidFill>
                  <a:prstDash val="solid"/>
                </a:ln>
                <a:solidFill>
                  <a:schemeClr val="tx2"/>
                </a:solidFill>
                <a:effectLst>
                  <a:reflection blurRad="12700" stA="28000" endPos="45000" dist="1000" dir="5400000" sy="-100000" algn="bl" rotWithShape="0"/>
                </a:effectLst>
                <a:latin typeface="Adobe Arabic" pitchFamily="18" charset="-78"/>
                <a:cs typeface="B Titr" pitchFamily="2" charset="-78"/>
              </a:rPr>
              <a:t>د در راستا</a:t>
            </a:r>
            <a:r>
              <a:rPr lang="ar-SA" sz="3200" cap="all" dirty="0" smtClean="0">
                <a:ln w="9000" cmpd="sng">
                  <a:solidFill>
                    <a:schemeClr val="accent4">
                      <a:shade val="50000"/>
                      <a:satMod val="120000"/>
                    </a:schemeClr>
                  </a:solidFill>
                  <a:prstDash val="solid"/>
                </a:ln>
                <a:solidFill>
                  <a:schemeClr val="tx2"/>
                </a:solidFill>
                <a:effectLst>
                  <a:reflection blurRad="12700" stA="28000" endPos="45000" dist="1000" dir="5400000" sy="-100000" algn="bl" rotWithShape="0"/>
                </a:effectLst>
                <a:latin typeface="Adobe Arabic" pitchFamily="18" charset="-78"/>
                <a:cs typeface="B Titr" pitchFamily="2" charset="-78"/>
              </a:rPr>
              <a:t>ي</a:t>
            </a:r>
            <a:r>
              <a:rPr lang="fa-IR" sz="3200" cap="all" dirty="0" smtClean="0">
                <a:ln w="9000" cmpd="sng">
                  <a:solidFill>
                    <a:schemeClr val="accent4">
                      <a:shade val="50000"/>
                      <a:satMod val="120000"/>
                    </a:schemeClr>
                  </a:solidFill>
                  <a:prstDash val="solid"/>
                </a:ln>
                <a:solidFill>
                  <a:schemeClr val="tx2"/>
                </a:solidFill>
                <a:effectLst>
                  <a:reflection blurRad="12700" stA="28000" endPos="45000" dist="1000" dir="5400000" sy="-100000" algn="bl" rotWithShape="0"/>
                </a:effectLst>
                <a:latin typeface="Adobe Arabic" pitchFamily="18" charset="-78"/>
                <a:cs typeface="B Titr" pitchFamily="2" charset="-78"/>
              </a:rPr>
              <a:t> اجرا</a:t>
            </a:r>
            <a:r>
              <a:rPr lang="ar-SA" sz="3200" cap="all" dirty="0" smtClean="0">
                <a:ln w="9000" cmpd="sng">
                  <a:solidFill>
                    <a:schemeClr val="accent4">
                      <a:shade val="50000"/>
                      <a:satMod val="120000"/>
                    </a:schemeClr>
                  </a:solidFill>
                  <a:prstDash val="solid"/>
                </a:ln>
                <a:solidFill>
                  <a:schemeClr val="tx2"/>
                </a:solidFill>
                <a:effectLst>
                  <a:reflection blurRad="12700" stA="28000" endPos="45000" dist="1000" dir="5400000" sy="-100000" algn="bl" rotWithShape="0"/>
                </a:effectLst>
                <a:latin typeface="Adobe Arabic" pitchFamily="18" charset="-78"/>
                <a:cs typeface="B Titr" pitchFamily="2" charset="-78"/>
              </a:rPr>
              <a:t>يي</a:t>
            </a:r>
            <a:r>
              <a:rPr lang="fa-IR" sz="3200" cap="all" dirty="0" smtClean="0">
                <a:ln w="9000" cmpd="sng">
                  <a:solidFill>
                    <a:schemeClr val="accent4">
                      <a:shade val="50000"/>
                      <a:satMod val="120000"/>
                    </a:schemeClr>
                  </a:solidFill>
                  <a:prstDash val="solid"/>
                </a:ln>
                <a:solidFill>
                  <a:schemeClr val="tx2"/>
                </a:solidFill>
                <a:effectLst>
                  <a:reflection blurRad="12700" stA="28000" endPos="45000" dist="1000" dir="5400000" sy="-100000" algn="bl" rotWithShape="0"/>
                </a:effectLst>
                <a:latin typeface="Adobe Arabic" pitchFamily="18" charset="-78"/>
                <a:cs typeface="B Titr" pitchFamily="2" charset="-78"/>
              </a:rPr>
              <a:t> شدن شاخصها</a:t>
            </a:r>
            <a:r>
              <a:rPr lang="ar-SA" sz="3200" cap="all" dirty="0" smtClean="0">
                <a:ln w="9000" cmpd="sng">
                  <a:solidFill>
                    <a:schemeClr val="accent4">
                      <a:shade val="50000"/>
                      <a:satMod val="120000"/>
                    </a:schemeClr>
                  </a:solidFill>
                  <a:prstDash val="solid"/>
                </a:ln>
                <a:solidFill>
                  <a:schemeClr val="tx2"/>
                </a:solidFill>
                <a:effectLst>
                  <a:reflection blurRad="12700" stA="28000" endPos="45000" dist="1000" dir="5400000" sy="-100000" algn="bl" rotWithShape="0"/>
                </a:effectLst>
                <a:latin typeface="Adobe Arabic" pitchFamily="18" charset="-78"/>
                <a:cs typeface="B Titr" pitchFamily="2" charset="-78"/>
              </a:rPr>
              <a:t> </a:t>
            </a:r>
            <a:endParaRPr lang="en-US" sz="3200" cap="all" dirty="0" smtClean="0">
              <a:ln w="9000" cmpd="sng">
                <a:solidFill>
                  <a:schemeClr val="accent4">
                    <a:shade val="50000"/>
                    <a:satMod val="120000"/>
                  </a:schemeClr>
                </a:solidFill>
                <a:prstDash val="solid"/>
              </a:ln>
              <a:solidFill>
                <a:schemeClr val="tx2"/>
              </a:solidFill>
              <a:effectLst>
                <a:reflection blurRad="12700" stA="28000" endPos="45000" dist="1000" dir="5400000" sy="-100000" algn="bl" rotWithShape="0"/>
              </a:effectLst>
              <a:latin typeface="Adobe Arabic" pitchFamily="18" charset="-78"/>
              <a:cs typeface="B Titr" pitchFamily="2" charset="-78"/>
            </a:endParaRPr>
          </a:p>
        </p:txBody>
      </p:sp>
      <p:sp>
        <p:nvSpPr>
          <p:cNvPr id="5" name="TextBox 4"/>
          <p:cNvSpPr txBox="1"/>
          <p:nvPr/>
        </p:nvSpPr>
        <p:spPr>
          <a:xfrm>
            <a:off x="539553" y="1628800"/>
            <a:ext cx="8223448" cy="4253472"/>
          </a:xfrm>
          <a:prstGeom prst="rect">
            <a:avLst/>
          </a:prstGeom>
          <a:noFill/>
        </p:spPr>
        <p:txBody>
          <a:bodyPr wrap="square" rtlCol="1">
            <a:spAutoFit/>
          </a:bodyPr>
          <a:lstStyle/>
          <a:p>
            <a:pPr marL="609600" marR="0" lvl="0" indent="-609600" algn="just" defTabSz="914400" rtl="1" eaLnBrk="1" fontAlgn="auto" latinLnBrk="0" hangingPunct="1">
              <a:lnSpc>
                <a:spcPct val="80000"/>
              </a:lnSpc>
              <a:spcBef>
                <a:spcPct val="20000"/>
              </a:spcBef>
              <a:spcAft>
                <a:spcPts val="0"/>
              </a:spcAft>
              <a:buClr>
                <a:schemeClr val="accent1"/>
              </a:buClr>
              <a:buSzPct val="70000"/>
              <a:buFont typeface="Wingdings" pitchFamily="2" charset="2"/>
              <a:buChar char="§"/>
              <a:tabLst/>
              <a:defRPr/>
            </a:pPr>
            <a:r>
              <a:rPr lang="ar-SA" sz="3200" dirty="0" smtClean="0">
                <a:ln w="1905"/>
                <a:solidFill>
                  <a:schemeClr val="tx2"/>
                </a:solidFill>
                <a:latin typeface="Adobe Arabic" pitchFamily="18" charset="-78"/>
                <a:cs typeface="Adobe Arabic" pitchFamily="18" charset="-78"/>
              </a:rPr>
              <a:t>منبع داده ها چيست؟ (صورت و مخرج)</a:t>
            </a:r>
            <a:endParaRPr lang="fa-IR" sz="3200" dirty="0" smtClean="0">
              <a:ln w="1905"/>
              <a:solidFill>
                <a:schemeClr val="tx2"/>
              </a:solidFill>
              <a:latin typeface="Adobe Arabic" pitchFamily="18" charset="-78"/>
              <a:cs typeface="Adobe Arabic" pitchFamily="18" charset="-78"/>
            </a:endParaRPr>
          </a:p>
          <a:p>
            <a:pPr marL="609600" marR="0" lvl="0" indent="-609600" algn="just" defTabSz="914400" rtl="1" eaLnBrk="1" fontAlgn="auto" latinLnBrk="0" hangingPunct="1">
              <a:lnSpc>
                <a:spcPct val="80000"/>
              </a:lnSpc>
              <a:spcBef>
                <a:spcPct val="20000"/>
              </a:spcBef>
              <a:spcAft>
                <a:spcPts val="0"/>
              </a:spcAft>
              <a:buClr>
                <a:schemeClr val="accent1"/>
              </a:buClr>
              <a:buSzPct val="70000"/>
              <a:buFont typeface="Wingdings" pitchFamily="2" charset="2"/>
              <a:buChar char="§"/>
              <a:tabLst/>
              <a:defRPr/>
            </a:pPr>
            <a:r>
              <a:rPr lang="ar-SA" sz="3200" dirty="0" smtClean="0">
                <a:ln w="1905"/>
                <a:solidFill>
                  <a:schemeClr val="tx2"/>
                </a:solidFill>
                <a:latin typeface="Adobe Arabic" pitchFamily="18" charset="-78"/>
                <a:cs typeface="Adobe Arabic" pitchFamily="18" charset="-78"/>
              </a:rPr>
              <a:t>درچه فاصله زماني داده هاي صورت و مخرج بايد جمع آوري شوند؟</a:t>
            </a:r>
            <a:endParaRPr lang="fa-IR" sz="3200" dirty="0" smtClean="0">
              <a:ln w="1905"/>
              <a:solidFill>
                <a:schemeClr val="tx2"/>
              </a:solidFill>
              <a:latin typeface="Adobe Arabic" pitchFamily="18" charset="-78"/>
              <a:cs typeface="Adobe Arabic" pitchFamily="18" charset="-78"/>
            </a:endParaRPr>
          </a:p>
          <a:p>
            <a:pPr marL="609600" marR="0" lvl="0" indent="-609600" algn="just" defTabSz="914400" rtl="1" eaLnBrk="1" fontAlgn="auto" latinLnBrk="0" hangingPunct="1">
              <a:lnSpc>
                <a:spcPct val="80000"/>
              </a:lnSpc>
              <a:spcBef>
                <a:spcPct val="20000"/>
              </a:spcBef>
              <a:spcAft>
                <a:spcPts val="0"/>
              </a:spcAft>
              <a:buClr>
                <a:schemeClr val="accent1"/>
              </a:buClr>
              <a:buSzPct val="70000"/>
              <a:buFont typeface="Wingdings" pitchFamily="2" charset="2"/>
              <a:buChar char="§"/>
              <a:tabLst/>
              <a:defRPr/>
            </a:pPr>
            <a:r>
              <a:rPr lang="ar-SA" sz="3200" dirty="0" smtClean="0">
                <a:ln w="1905"/>
                <a:solidFill>
                  <a:schemeClr val="tx2"/>
                </a:solidFill>
                <a:latin typeface="Adobe Arabic" pitchFamily="18" charset="-78"/>
                <a:cs typeface="Adobe Arabic" pitchFamily="18" charset="-78"/>
              </a:rPr>
              <a:t>درچه فاصله زماني شاخص بايد پردازش و تجزيه و تحليل شود؟</a:t>
            </a:r>
            <a:endParaRPr lang="fa-IR" sz="3200" dirty="0" smtClean="0">
              <a:ln w="1905"/>
              <a:solidFill>
                <a:schemeClr val="tx2"/>
              </a:solidFill>
              <a:latin typeface="Adobe Arabic" pitchFamily="18" charset="-78"/>
              <a:cs typeface="Adobe Arabic" pitchFamily="18" charset="-78"/>
            </a:endParaRPr>
          </a:p>
          <a:p>
            <a:pPr marL="609600" marR="0" lvl="0" indent="-609600" algn="just" defTabSz="914400" rtl="1" eaLnBrk="1" fontAlgn="auto" latinLnBrk="0" hangingPunct="1">
              <a:lnSpc>
                <a:spcPct val="80000"/>
              </a:lnSpc>
              <a:spcBef>
                <a:spcPct val="20000"/>
              </a:spcBef>
              <a:spcAft>
                <a:spcPts val="0"/>
              </a:spcAft>
              <a:buClr>
                <a:schemeClr val="accent1"/>
              </a:buClr>
              <a:buSzPct val="70000"/>
              <a:buFont typeface="Wingdings" pitchFamily="2" charset="2"/>
              <a:buChar char="§"/>
              <a:tabLst/>
              <a:defRPr/>
            </a:pPr>
            <a:r>
              <a:rPr lang="ar-SA" sz="3200" dirty="0" smtClean="0">
                <a:ln w="1905"/>
                <a:solidFill>
                  <a:schemeClr val="tx2"/>
                </a:solidFill>
                <a:latin typeface="Adobe Arabic" pitchFamily="18" charset="-78"/>
                <a:cs typeface="Adobe Arabic" pitchFamily="18" charset="-78"/>
              </a:rPr>
              <a:t>چه كسي از شاخص استفاده مي كند؟ (تعيين سطح مورد استفاده در طول زمان و فضا)</a:t>
            </a:r>
            <a:endParaRPr lang="fa-IR" sz="3200" dirty="0" smtClean="0">
              <a:ln w="1905"/>
              <a:solidFill>
                <a:schemeClr val="tx2"/>
              </a:solidFill>
              <a:latin typeface="Adobe Arabic" pitchFamily="18" charset="-78"/>
              <a:cs typeface="Adobe Arabic" pitchFamily="18" charset="-78"/>
            </a:endParaRPr>
          </a:p>
          <a:p>
            <a:pPr marL="609600" marR="0" lvl="0" indent="-609600" algn="just" defTabSz="914400" rtl="1" eaLnBrk="1" fontAlgn="auto" latinLnBrk="0" hangingPunct="1">
              <a:lnSpc>
                <a:spcPct val="80000"/>
              </a:lnSpc>
              <a:spcBef>
                <a:spcPct val="20000"/>
              </a:spcBef>
              <a:spcAft>
                <a:spcPts val="0"/>
              </a:spcAft>
              <a:buClr>
                <a:schemeClr val="accent1"/>
              </a:buClr>
              <a:buSzPct val="70000"/>
              <a:buFont typeface="Wingdings" pitchFamily="2" charset="2"/>
              <a:buChar char="§"/>
              <a:tabLst/>
              <a:defRPr/>
            </a:pPr>
            <a:r>
              <a:rPr lang="ar-SA" sz="3200" dirty="0" smtClean="0">
                <a:ln w="1905"/>
                <a:solidFill>
                  <a:schemeClr val="tx2"/>
                </a:solidFill>
                <a:latin typeface="Adobe Arabic" pitchFamily="18" charset="-78"/>
                <a:cs typeface="Adobe Arabic" pitchFamily="18" charset="-78"/>
              </a:rPr>
              <a:t>هدف شاخص چيست؟</a:t>
            </a:r>
            <a:endParaRPr lang="fa-IR" sz="3200" dirty="0" smtClean="0">
              <a:ln w="1905"/>
              <a:solidFill>
                <a:schemeClr val="tx2"/>
              </a:solidFill>
              <a:latin typeface="Adobe Arabic" pitchFamily="18" charset="-78"/>
              <a:cs typeface="Adobe Arabic" pitchFamily="18" charset="-78"/>
            </a:endParaRPr>
          </a:p>
          <a:p>
            <a:pPr marL="609600" marR="0" lvl="0" indent="-609600" algn="just" defTabSz="914400" rtl="1" eaLnBrk="1" fontAlgn="auto" latinLnBrk="0" hangingPunct="1">
              <a:lnSpc>
                <a:spcPct val="80000"/>
              </a:lnSpc>
              <a:spcBef>
                <a:spcPct val="20000"/>
              </a:spcBef>
              <a:spcAft>
                <a:spcPts val="0"/>
              </a:spcAft>
              <a:buClr>
                <a:schemeClr val="accent1"/>
              </a:buClr>
              <a:buSzPct val="70000"/>
              <a:buFont typeface="Wingdings" pitchFamily="2" charset="2"/>
              <a:buChar char="§"/>
              <a:tabLst/>
              <a:defRPr/>
            </a:pPr>
            <a:r>
              <a:rPr lang="ar-SA" sz="3200" dirty="0" smtClean="0">
                <a:ln w="1905"/>
                <a:solidFill>
                  <a:schemeClr val="tx2"/>
                </a:solidFill>
                <a:latin typeface="Adobe Arabic" pitchFamily="18" charset="-78"/>
                <a:cs typeface="Adobe Arabic" pitchFamily="18" charset="-78"/>
              </a:rPr>
              <a:t>آستانه (مقدار مينيمم و ماكزيمم) شاخص كه باعث اتخاذ يك تصميم </a:t>
            </a:r>
            <a:r>
              <a:rPr lang="fa-IR" sz="3200" dirty="0" smtClean="0">
                <a:ln w="1905"/>
                <a:solidFill>
                  <a:schemeClr val="tx2"/>
                </a:solidFill>
                <a:latin typeface="Adobe Arabic" pitchFamily="18" charset="-78"/>
                <a:cs typeface="Adobe Arabic" pitchFamily="18" charset="-78"/>
              </a:rPr>
              <a:t> </a:t>
            </a:r>
            <a:r>
              <a:rPr lang="ar-SA" sz="3200" dirty="0" smtClean="0">
                <a:ln w="1905"/>
                <a:solidFill>
                  <a:schemeClr val="tx2"/>
                </a:solidFill>
                <a:latin typeface="Adobe Arabic" pitchFamily="18" charset="-78"/>
                <a:cs typeface="Adobe Arabic" pitchFamily="18" charset="-78"/>
              </a:rPr>
              <a:t>مي شود چيست؟</a:t>
            </a:r>
            <a:endParaRPr lang="fa-IR" sz="3200" dirty="0" smtClean="0">
              <a:ln w="1905"/>
              <a:solidFill>
                <a:schemeClr val="tx2"/>
              </a:solidFill>
              <a:latin typeface="Adobe Arabic" pitchFamily="18" charset="-78"/>
              <a:cs typeface="Adobe Arabic" pitchFamily="18" charset="-78"/>
            </a:endParaRPr>
          </a:p>
          <a:p>
            <a:pPr marL="609600" marR="0" lvl="0" indent="-609600" algn="just" defTabSz="914400" rtl="1" eaLnBrk="1" fontAlgn="auto" latinLnBrk="0" hangingPunct="1">
              <a:lnSpc>
                <a:spcPct val="80000"/>
              </a:lnSpc>
              <a:spcBef>
                <a:spcPct val="20000"/>
              </a:spcBef>
              <a:spcAft>
                <a:spcPts val="0"/>
              </a:spcAft>
              <a:buClr>
                <a:schemeClr val="accent1"/>
              </a:buClr>
              <a:buSzPct val="70000"/>
              <a:buFont typeface="Wingdings" pitchFamily="2" charset="2"/>
              <a:buChar char="§"/>
              <a:tabLst/>
              <a:defRPr/>
            </a:pPr>
            <a:r>
              <a:rPr lang="ar-SA" sz="3200" dirty="0" smtClean="0">
                <a:ln w="1905"/>
                <a:solidFill>
                  <a:schemeClr val="tx2"/>
                </a:solidFill>
                <a:latin typeface="Adobe Arabic" pitchFamily="18" charset="-78"/>
                <a:cs typeface="Adobe Arabic" pitchFamily="18" charset="-78"/>
              </a:rPr>
              <a:t>زمانيكه شاخص به حد آستانه مي</a:t>
            </a:r>
            <a:r>
              <a:rPr lang="en-US" sz="3200" dirty="0" smtClean="0">
                <a:ln w="1905"/>
                <a:solidFill>
                  <a:schemeClr val="tx2"/>
                </a:solidFill>
                <a:latin typeface="Adobe Arabic" pitchFamily="18" charset="-78"/>
                <a:cs typeface="Adobe Arabic" pitchFamily="18" charset="-78"/>
              </a:rPr>
              <a:t>‎</a:t>
            </a:r>
            <a:r>
              <a:rPr lang="ar-SA" sz="3200" dirty="0" smtClean="0">
                <a:ln w="1905"/>
                <a:solidFill>
                  <a:schemeClr val="tx2"/>
                </a:solidFill>
                <a:latin typeface="Adobe Arabic" pitchFamily="18" charset="-78"/>
                <a:cs typeface="Adobe Arabic" pitchFamily="18" charset="-78"/>
              </a:rPr>
              <a:t>رسد، تصميم چه خواهد بود؟</a:t>
            </a:r>
            <a:endParaRPr lang="fa-IR" sz="3200" dirty="0">
              <a:solidFill>
                <a:schemeClr val="tx2"/>
              </a:solidFill>
              <a:latin typeface="Adobe Arabic" pitchFamily="18" charset="-78"/>
              <a:cs typeface="Adobe Arabic" pitchFamily="18"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620688"/>
            <a:ext cx="8249627" cy="5780044"/>
          </a:xfrm>
          <a:prstGeom prst="rect">
            <a:avLst/>
          </a:prstGeom>
          <a:noFill/>
        </p:spPr>
        <p:txBody>
          <a:bodyPr wrap="square" rtlCol="1">
            <a:spAutoFit/>
          </a:bodyPr>
          <a:lstStyle/>
          <a:p>
            <a:pPr marL="609600" marR="0" lvl="0" indent="-609600" algn="r" defTabSz="914400" rtl="1" eaLnBrk="1" fontAlgn="auto" latinLnBrk="0" hangingPunct="1">
              <a:lnSpc>
                <a:spcPct val="100000"/>
              </a:lnSpc>
              <a:spcBef>
                <a:spcPct val="20000"/>
              </a:spcBef>
              <a:spcAft>
                <a:spcPts val="0"/>
              </a:spcAft>
              <a:buClr>
                <a:schemeClr val="accent1"/>
              </a:buClr>
              <a:buSzPct val="70000"/>
              <a:buFont typeface="Wingdings" pitchFamily="2" charset="2"/>
              <a:buNone/>
              <a:tabLst/>
              <a:defRPr/>
            </a:pPr>
            <a:r>
              <a:rPr lang="ar-SA" sz="2800" dirty="0" smtClean="0">
                <a:ln w="1905"/>
                <a:solidFill>
                  <a:schemeClr val="tx2"/>
                </a:solidFill>
                <a:latin typeface="Adobe Arabic" pitchFamily="18" charset="-78"/>
                <a:cs typeface="B Titr" pitchFamily="2" charset="-78"/>
              </a:rPr>
              <a:t> انواع شاخص</a:t>
            </a:r>
            <a:r>
              <a:rPr lang="fa-IR" sz="2800" dirty="0" smtClean="0">
                <a:ln w="1905"/>
                <a:solidFill>
                  <a:schemeClr val="tx2"/>
                </a:solidFill>
                <a:latin typeface="Adobe Arabic" pitchFamily="18" charset="-78"/>
                <a:cs typeface="B Titr" pitchFamily="2" charset="-78"/>
              </a:rPr>
              <a:t> </a:t>
            </a:r>
            <a:r>
              <a:rPr lang="ar-SA" sz="2800" dirty="0" smtClean="0">
                <a:ln w="1905"/>
                <a:solidFill>
                  <a:schemeClr val="tx2"/>
                </a:solidFill>
                <a:latin typeface="Adobe Arabic" pitchFamily="18" charset="-78"/>
                <a:cs typeface="B Titr" pitchFamily="2" charset="-78"/>
              </a:rPr>
              <a:t>ها:</a:t>
            </a:r>
            <a:endParaRPr lang="fa-IR" sz="2800" dirty="0" smtClean="0">
              <a:ln w="1905"/>
              <a:solidFill>
                <a:schemeClr val="tx2"/>
              </a:solidFill>
              <a:latin typeface="Adobe Arabic" pitchFamily="18" charset="-78"/>
              <a:cs typeface="B Titr" pitchFamily="2" charset="-78"/>
            </a:endParaRPr>
          </a:p>
          <a:p>
            <a:pPr marL="609600" marR="0" lvl="0" indent="-609600" algn="r" defTabSz="914400" rtl="1" eaLnBrk="1" fontAlgn="auto" latinLnBrk="0" hangingPunct="1">
              <a:lnSpc>
                <a:spcPct val="100000"/>
              </a:lnSpc>
              <a:spcBef>
                <a:spcPct val="20000"/>
              </a:spcBef>
              <a:spcAft>
                <a:spcPts val="0"/>
              </a:spcAft>
              <a:buClr>
                <a:schemeClr val="accent1"/>
              </a:buClr>
              <a:buSzPct val="70000"/>
              <a:buFont typeface="Wingdings" pitchFamily="2" charset="2"/>
              <a:buNone/>
              <a:tabLst/>
              <a:defRPr/>
            </a:pPr>
            <a:endParaRPr lang="ar-SA" sz="2800" dirty="0" smtClean="0">
              <a:ln w="1905"/>
              <a:solidFill>
                <a:schemeClr val="tx2"/>
              </a:solidFill>
              <a:latin typeface="Adobe Arabic" pitchFamily="18" charset="-78"/>
              <a:cs typeface="B Titr" pitchFamily="2" charset="-78"/>
            </a:endParaRPr>
          </a:p>
          <a:p>
            <a:pPr marL="609600" marR="0" lvl="0" indent="-609600" algn="r" defTabSz="914400" rtl="1" eaLnBrk="1" fontAlgn="auto" latinLnBrk="0" hangingPunct="1">
              <a:lnSpc>
                <a:spcPct val="100000"/>
              </a:lnSpc>
              <a:spcBef>
                <a:spcPct val="20000"/>
              </a:spcBef>
              <a:spcAft>
                <a:spcPts val="0"/>
              </a:spcAft>
              <a:buClr>
                <a:schemeClr val="accent1"/>
              </a:buClr>
              <a:buSzPct val="70000"/>
              <a:buFont typeface="Wingdings" pitchFamily="2" charset="2"/>
              <a:buNone/>
              <a:tabLst/>
              <a:defRPr/>
            </a:pPr>
            <a:r>
              <a:rPr lang="ar-SA" sz="2800" dirty="0" smtClean="0">
                <a:ln w="1905"/>
                <a:solidFill>
                  <a:schemeClr val="tx2"/>
                </a:solidFill>
                <a:latin typeface="Adobe Arabic" pitchFamily="18" charset="-78"/>
                <a:cs typeface="Adobe Arabic" pitchFamily="18" charset="-78"/>
              </a:rPr>
              <a:t>براساس اعلام نظر سازمان جهاني بهداشت </a:t>
            </a:r>
            <a:r>
              <a:rPr lang="fa-IR" sz="2800" dirty="0" smtClean="0">
                <a:ln w="1905"/>
                <a:solidFill>
                  <a:schemeClr val="tx2"/>
                </a:solidFill>
                <a:latin typeface="Adobe Arabic" pitchFamily="18" charset="-78"/>
                <a:cs typeface="Adobe Arabic" pitchFamily="18" charset="-78"/>
              </a:rPr>
              <a:t>انواع</a:t>
            </a:r>
            <a:r>
              <a:rPr lang="ar-SA" sz="2800" dirty="0" smtClean="0">
                <a:ln w="1905"/>
                <a:solidFill>
                  <a:schemeClr val="tx2"/>
                </a:solidFill>
                <a:latin typeface="Adobe Arabic" pitchFamily="18" charset="-78"/>
                <a:cs typeface="Adobe Arabic" pitchFamily="18" charset="-78"/>
              </a:rPr>
              <a:t> شاخصها بشرح ذيل است:</a:t>
            </a:r>
          </a:p>
          <a:p>
            <a:pPr marL="609600" marR="0" lvl="0" indent="-609600" algn="r" defTabSz="914400" rtl="1" eaLnBrk="1" fontAlgn="auto" latinLnBrk="0" hangingPunct="1">
              <a:lnSpc>
                <a:spcPct val="100000"/>
              </a:lnSpc>
              <a:spcBef>
                <a:spcPct val="20000"/>
              </a:spcBef>
              <a:spcAft>
                <a:spcPts val="0"/>
              </a:spcAft>
              <a:buClr>
                <a:schemeClr val="accent1"/>
              </a:buClr>
              <a:buSzPct val="70000"/>
              <a:buFont typeface="Wingdings 2"/>
              <a:buChar char=""/>
              <a:tabLst/>
              <a:defRPr/>
            </a:pPr>
            <a:r>
              <a:rPr lang="ar-SA" sz="2800" dirty="0" smtClean="0">
                <a:ln w="1905"/>
                <a:solidFill>
                  <a:schemeClr val="tx2"/>
                </a:solidFill>
                <a:latin typeface="Adobe Arabic" pitchFamily="18" charset="-78"/>
                <a:cs typeface="Adobe Arabic" pitchFamily="18" charset="-78"/>
              </a:rPr>
              <a:t>شاخص حسابي: تعداد حوادث بدون داشتن مخرج كسر براي مثال </a:t>
            </a:r>
            <a:r>
              <a:rPr lang="fa-IR" sz="2800" dirty="0" smtClean="0">
                <a:ln w="1905"/>
                <a:solidFill>
                  <a:schemeClr val="tx2"/>
                </a:solidFill>
                <a:latin typeface="Adobe Arabic" pitchFamily="18" charset="-78"/>
                <a:cs typeface="Adobe Arabic" pitchFamily="18" charset="-78"/>
              </a:rPr>
              <a:t> تعداد مراجعین به درمانگاه</a:t>
            </a:r>
            <a:endParaRPr lang="ar-SA" sz="2800" dirty="0" smtClean="0">
              <a:ln w="1905"/>
              <a:solidFill>
                <a:schemeClr val="tx2"/>
              </a:solidFill>
              <a:latin typeface="Adobe Arabic" pitchFamily="18" charset="-78"/>
              <a:cs typeface="Adobe Arabic" pitchFamily="18" charset="-78"/>
            </a:endParaRPr>
          </a:p>
          <a:p>
            <a:pPr marL="609600" marR="0" lvl="0" indent="-609600" algn="r" defTabSz="914400" rtl="1" eaLnBrk="1" fontAlgn="auto" latinLnBrk="0" hangingPunct="1">
              <a:lnSpc>
                <a:spcPct val="100000"/>
              </a:lnSpc>
              <a:spcBef>
                <a:spcPct val="20000"/>
              </a:spcBef>
              <a:spcAft>
                <a:spcPts val="0"/>
              </a:spcAft>
              <a:buClr>
                <a:schemeClr val="accent1"/>
              </a:buClr>
              <a:buSzPct val="70000"/>
              <a:buFont typeface="Wingdings 2"/>
              <a:buChar char=""/>
              <a:tabLst/>
              <a:defRPr/>
            </a:pPr>
            <a:r>
              <a:rPr lang="ar-SA" sz="2800" dirty="0" smtClean="0">
                <a:ln w="1905"/>
                <a:solidFill>
                  <a:schemeClr val="tx2"/>
                </a:solidFill>
                <a:latin typeface="Adobe Arabic" pitchFamily="18" charset="-78"/>
                <a:cs typeface="Adobe Arabic" pitchFamily="18" charset="-78"/>
              </a:rPr>
              <a:t>شاخص س</a:t>
            </a:r>
            <a:r>
              <a:rPr lang="fa-IR" sz="2800" dirty="0" smtClean="0">
                <a:ln w="1905"/>
                <a:solidFill>
                  <a:schemeClr val="tx2"/>
                </a:solidFill>
                <a:latin typeface="Adobe Arabic" pitchFamily="18" charset="-78"/>
                <a:cs typeface="Adobe Arabic" pitchFamily="18" charset="-78"/>
              </a:rPr>
              <a:t>هم</a:t>
            </a:r>
            <a:r>
              <a:rPr lang="ar-SA" sz="2800" dirty="0" smtClean="0">
                <a:ln w="1905"/>
                <a:solidFill>
                  <a:schemeClr val="tx2"/>
                </a:solidFill>
                <a:latin typeface="Adobe Arabic" pitchFamily="18" charset="-78"/>
                <a:cs typeface="Adobe Arabic" pitchFamily="18" charset="-78"/>
              </a:rPr>
              <a:t>ي: صورت </a:t>
            </a:r>
            <a:r>
              <a:rPr lang="fa-IR" sz="2800" dirty="0" smtClean="0">
                <a:ln w="1905"/>
                <a:solidFill>
                  <a:schemeClr val="tx2"/>
                </a:solidFill>
                <a:latin typeface="Adobe Arabic" pitchFamily="18" charset="-78"/>
                <a:cs typeface="Adobe Arabic" pitchFamily="18" charset="-78"/>
              </a:rPr>
              <a:t>کسر در </a:t>
            </a:r>
            <a:r>
              <a:rPr lang="ar-SA" sz="2800" dirty="0" smtClean="0">
                <a:ln w="1905"/>
                <a:solidFill>
                  <a:schemeClr val="tx2"/>
                </a:solidFill>
                <a:latin typeface="Adobe Arabic" pitchFamily="18" charset="-78"/>
                <a:cs typeface="Adobe Arabic" pitchFamily="18" charset="-78"/>
              </a:rPr>
              <a:t>مخرج </a:t>
            </a:r>
            <a:r>
              <a:rPr lang="fa-IR" sz="2800" dirty="0" smtClean="0">
                <a:ln w="1905"/>
                <a:solidFill>
                  <a:schemeClr val="tx2"/>
                </a:solidFill>
                <a:latin typeface="Adobe Arabic" pitchFamily="18" charset="-78"/>
                <a:cs typeface="Adobe Arabic" pitchFamily="18" charset="-78"/>
              </a:rPr>
              <a:t>نيز وجود دارد</a:t>
            </a:r>
            <a:r>
              <a:rPr lang="ar-SA" sz="2800" dirty="0" smtClean="0">
                <a:ln w="1905"/>
                <a:solidFill>
                  <a:schemeClr val="tx2"/>
                </a:solidFill>
                <a:latin typeface="Adobe Arabic" pitchFamily="18" charset="-78"/>
                <a:cs typeface="Adobe Arabic" pitchFamily="18" charset="-78"/>
              </a:rPr>
              <a:t> براي مثال </a:t>
            </a:r>
            <a:r>
              <a:rPr lang="fa-IR" sz="2800" dirty="0" smtClean="0">
                <a:ln w="1905"/>
                <a:solidFill>
                  <a:schemeClr val="tx2"/>
                </a:solidFill>
                <a:latin typeface="Adobe Arabic" pitchFamily="18" charset="-78"/>
                <a:cs typeface="Adobe Arabic" pitchFamily="18" charset="-78"/>
              </a:rPr>
              <a:t>تعداد</a:t>
            </a:r>
            <a:r>
              <a:rPr lang="ar-SA" sz="2800" dirty="0" smtClean="0">
                <a:ln w="1905"/>
                <a:solidFill>
                  <a:schemeClr val="tx2"/>
                </a:solidFill>
                <a:latin typeface="Adobe Arabic" pitchFamily="18" charset="-78"/>
                <a:cs typeface="Adobe Arabic" pitchFamily="18" charset="-78"/>
              </a:rPr>
              <a:t> </a:t>
            </a:r>
            <a:r>
              <a:rPr lang="fa-IR" sz="2800" dirty="0" smtClean="0">
                <a:ln w="1905"/>
                <a:solidFill>
                  <a:schemeClr val="tx2"/>
                </a:solidFill>
                <a:latin typeface="Adobe Arabic" pitchFamily="18" charset="-78"/>
                <a:cs typeface="Adobe Arabic" pitchFamily="18" charset="-78"/>
              </a:rPr>
              <a:t>بیماران درمانگاه قلب به کل مراجعین درمانگاه</a:t>
            </a:r>
            <a:endParaRPr lang="ar-SA" sz="2800" dirty="0" smtClean="0">
              <a:ln w="1905"/>
              <a:solidFill>
                <a:schemeClr val="tx2"/>
              </a:solidFill>
              <a:latin typeface="Adobe Arabic" pitchFamily="18" charset="-78"/>
              <a:cs typeface="Adobe Arabic" pitchFamily="18" charset="-78"/>
            </a:endParaRPr>
          </a:p>
          <a:p>
            <a:pPr marL="609600" marR="0" lvl="0" indent="-609600" algn="r" defTabSz="914400" rtl="1" eaLnBrk="1" fontAlgn="auto" latinLnBrk="0" hangingPunct="1">
              <a:lnSpc>
                <a:spcPct val="100000"/>
              </a:lnSpc>
              <a:spcBef>
                <a:spcPct val="20000"/>
              </a:spcBef>
              <a:spcAft>
                <a:spcPts val="0"/>
              </a:spcAft>
              <a:buClr>
                <a:schemeClr val="accent1"/>
              </a:buClr>
              <a:buSzPct val="70000"/>
              <a:buFont typeface="Wingdings 2"/>
              <a:buChar char=""/>
              <a:tabLst/>
              <a:defRPr/>
            </a:pPr>
            <a:r>
              <a:rPr lang="ar-SA" sz="2800" dirty="0" smtClean="0">
                <a:ln w="1905"/>
                <a:solidFill>
                  <a:schemeClr val="tx2"/>
                </a:solidFill>
                <a:latin typeface="Adobe Arabic" pitchFamily="18" charset="-78"/>
                <a:cs typeface="Adobe Arabic" pitchFamily="18" charset="-78"/>
              </a:rPr>
              <a:t>شاخص ميزاني: فراواني يك واقعه در يك زمان مشخص و جمعيت معين، براي مثال شيوع موارد سل در يكسا</a:t>
            </a:r>
            <a:r>
              <a:rPr lang="fa-IR" sz="2800" dirty="0" smtClean="0">
                <a:ln w="1905"/>
                <a:solidFill>
                  <a:schemeClr val="tx2"/>
                </a:solidFill>
                <a:latin typeface="Adobe Arabic" pitchFamily="18" charset="-78"/>
                <a:cs typeface="Adobe Arabic" pitchFamily="18" charset="-78"/>
              </a:rPr>
              <a:t>ل</a:t>
            </a:r>
            <a:r>
              <a:rPr lang="ar-SA" sz="2800" dirty="0" smtClean="0">
                <a:ln w="1905"/>
                <a:solidFill>
                  <a:schemeClr val="tx2"/>
                </a:solidFill>
                <a:latin typeface="Adobe Arabic" pitchFamily="18" charset="-78"/>
                <a:cs typeface="Adobe Arabic" pitchFamily="18" charset="-78"/>
              </a:rPr>
              <a:t> از يك جمعيت معين</a:t>
            </a:r>
            <a:r>
              <a:rPr lang="en-US" sz="2800" dirty="0" smtClean="0">
                <a:ln w="1905"/>
                <a:solidFill>
                  <a:schemeClr val="tx2"/>
                </a:solidFill>
                <a:latin typeface="Adobe Arabic" pitchFamily="18" charset="-78"/>
                <a:cs typeface="Adobe Arabic" pitchFamily="18" charset="-78"/>
              </a:rPr>
              <a:t> </a:t>
            </a:r>
            <a:r>
              <a:rPr lang="fa-IR" sz="2800" dirty="0" smtClean="0">
                <a:ln w="1905"/>
                <a:solidFill>
                  <a:schemeClr val="tx2"/>
                </a:solidFill>
                <a:latin typeface="Adobe Arabic" pitchFamily="18" charset="-78"/>
                <a:cs typeface="Adobe Arabic" pitchFamily="18" charset="-78"/>
              </a:rPr>
              <a:t>یا میزان مرگ و میر خالص بیمارستانی در یک سال</a:t>
            </a:r>
            <a:endParaRPr lang="ar-SA" sz="2800" dirty="0" smtClean="0">
              <a:ln w="1905"/>
              <a:solidFill>
                <a:schemeClr val="tx2"/>
              </a:solidFill>
              <a:latin typeface="Adobe Arabic" pitchFamily="18" charset="-78"/>
              <a:cs typeface="Adobe Arabic" pitchFamily="18" charset="-78"/>
            </a:endParaRPr>
          </a:p>
          <a:p>
            <a:pPr marL="609600" marR="0" lvl="0" indent="-609600" algn="r" defTabSz="914400" rtl="1" eaLnBrk="1" fontAlgn="auto" latinLnBrk="0" hangingPunct="1">
              <a:lnSpc>
                <a:spcPct val="100000"/>
              </a:lnSpc>
              <a:spcBef>
                <a:spcPct val="20000"/>
              </a:spcBef>
              <a:spcAft>
                <a:spcPts val="0"/>
              </a:spcAft>
              <a:buClr>
                <a:schemeClr val="accent1"/>
              </a:buClr>
              <a:buSzPct val="70000"/>
              <a:buFont typeface="Wingdings 2"/>
              <a:buChar char=""/>
              <a:tabLst/>
              <a:defRPr/>
            </a:pPr>
            <a:r>
              <a:rPr lang="ar-SA" sz="2800" dirty="0" smtClean="0">
                <a:ln w="1905"/>
                <a:solidFill>
                  <a:schemeClr val="tx2"/>
                </a:solidFill>
                <a:latin typeface="Adobe Arabic" pitchFamily="18" charset="-78"/>
                <a:cs typeface="Adobe Arabic" pitchFamily="18" charset="-78"/>
              </a:rPr>
              <a:t>شاخص نسبي: صورت در مخرج كسر </a:t>
            </a:r>
            <a:r>
              <a:rPr lang="fa-IR" sz="2800" dirty="0" smtClean="0">
                <a:ln w="1905"/>
                <a:solidFill>
                  <a:schemeClr val="tx2"/>
                </a:solidFill>
                <a:latin typeface="Adobe Arabic" pitchFamily="18" charset="-78"/>
                <a:cs typeface="Adobe Arabic" pitchFamily="18" charset="-78"/>
              </a:rPr>
              <a:t>قرار</a:t>
            </a:r>
            <a:r>
              <a:rPr lang="ar-SA" sz="2800" dirty="0" smtClean="0">
                <a:ln w="1905"/>
                <a:solidFill>
                  <a:schemeClr val="tx2"/>
                </a:solidFill>
                <a:latin typeface="Adobe Arabic" pitchFamily="18" charset="-78"/>
                <a:cs typeface="Adobe Arabic" pitchFamily="18" charset="-78"/>
              </a:rPr>
              <a:t> نمي </a:t>
            </a:r>
            <a:r>
              <a:rPr lang="fa-IR" sz="2800" dirty="0" smtClean="0">
                <a:ln w="1905"/>
                <a:solidFill>
                  <a:schemeClr val="tx2"/>
                </a:solidFill>
                <a:latin typeface="Adobe Arabic" pitchFamily="18" charset="-78"/>
                <a:cs typeface="Adobe Arabic" pitchFamily="18" charset="-78"/>
              </a:rPr>
              <a:t>گيرد</a:t>
            </a:r>
            <a:r>
              <a:rPr lang="ar-SA" sz="2800" dirty="0" smtClean="0">
                <a:ln w="1905"/>
                <a:solidFill>
                  <a:schemeClr val="tx2"/>
                </a:solidFill>
                <a:latin typeface="Adobe Arabic" pitchFamily="18" charset="-78"/>
                <a:cs typeface="Adobe Arabic" pitchFamily="18" charset="-78"/>
              </a:rPr>
              <a:t> مثل نسبت </a:t>
            </a:r>
            <a:r>
              <a:rPr lang="fa-IR" sz="2800" dirty="0" smtClean="0">
                <a:ln w="1905"/>
                <a:solidFill>
                  <a:schemeClr val="tx2"/>
                </a:solidFill>
                <a:latin typeface="Adobe Arabic" pitchFamily="18" charset="-78"/>
                <a:cs typeface="Adobe Arabic" pitchFamily="18" charset="-78"/>
              </a:rPr>
              <a:t>تخت</a:t>
            </a:r>
            <a:r>
              <a:rPr lang="ar-SA" sz="2800" dirty="0" smtClean="0">
                <a:ln w="1905"/>
                <a:solidFill>
                  <a:schemeClr val="tx2"/>
                </a:solidFill>
                <a:latin typeface="Adobe Arabic" pitchFamily="18" charset="-78"/>
                <a:cs typeface="Adobe Arabic" pitchFamily="18" charset="-78"/>
              </a:rPr>
              <a:t> به جمعيت</a:t>
            </a:r>
            <a:endParaRPr lang="fa-IR" sz="2800" dirty="0" smtClean="0">
              <a:ln w="1905"/>
              <a:solidFill>
                <a:schemeClr val="tx2"/>
              </a:solidFill>
              <a:latin typeface="Adobe Arabic" pitchFamily="18" charset="-78"/>
              <a:cs typeface="Adobe Arabic" pitchFamily="18" charset="-78"/>
            </a:endParaRPr>
          </a:p>
          <a:p>
            <a:endParaRPr lang="fa-IR" sz="2800" dirty="0">
              <a:solidFill>
                <a:schemeClr val="tx2"/>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1560" y="764704"/>
            <a:ext cx="8208912" cy="5533823"/>
          </a:xfrm>
          <a:prstGeom prst="rect">
            <a:avLst/>
          </a:prstGeom>
          <a:noFill/>
        </p:spPr>
        <p:txBody>
          <a:bodyPr wrap="square" rtlCol="1">
            <a:spAutoFit/>
          </a:bodyPr>
          <a:lstStyle/>
          <a:p>
            <a:pPr marL="609600" indent="-609600" algn="r" rtl="1">
              <a:spcBef>
                <a:spcPct val="20000"/>
              </a:spcBef>
              <a:buClr>
                <a:schemeClr val="hlink"/>
              </a:buClr>
              <a:buSzPct val="65000"/>
              <a:buFont typeface="Wingdings" pitchFamily="2" charset="2"/>
              <a:buChar char="n"/>
              <a:defRPr/>
            </a:pPr>
            <a:r>
              <a:rPr lang="ar-SA" sz="3600" dirty="0" smtClean="0">
                <a:ln w="1905"/>
                <a:solidFill>
                  <a:schemeClr val="tx2"/>
                </a:solidFill>
                <a:latin typeface="Adobe Arabic" pitchFamily="18" charset="-78"/>
                <a:cs typeface="Adobe Arabic" pitchFamily="18" charset="-78"/>
              </a:rPr>
              <a:t>طبقه بندي شاخصها:</a:t>
            </a:r>
          </a:p>
          <a:p>
            <a:pPr marL="609600" indent="-609600" algn="r" rtl="1">
              <a:spcBef>
                <a:spcPct val="20000"/>
              </a:spcBef>
              <a:buClr>
                <a:schemeClr val="hlink"/>
              </a:buClr>
              <a:buSzPct val="65000"/>
              <a:buFont typeface="Wingdings" pitchFamily="2" charset="2"/>
              <a:buChar char="n"/>
              <a:defRPr/>
            </a:pPr>
            <a:r>
              <a:rPr lang="ar-SA" sz="2800" dirty="0" smtClean="0">
                <a:ln w="1905"/>
                <a:solidFill>
                  <a:schemeClr val="tx2"/>
                </a:solidFill>
                <a:latin typeface="Adobe Arabic" pitchFamily="18" charset="-78"/>
                <a:cs typeface="Adobe Arabic" pitchFamily="18" charset="-78"/>
              </a:rPr>
              <a:t>براساس يك توپولوژي معمول، شاخص</a:t>
            </a:r>
            <a:r>
              <a:rPr lang="fa-IR" sz="2800" dirty="0" smtClean="0">
                <a:ln w="1905"/>
                <a:solidFill>
                  <a:schemeClr val="tx2"/>
                </a:solidFill>
                <a:latin typeface="Adobe Arabic" pitchFamily="18" charset="-78"/>
                <a:cs typeface="Adobe Arabic" pitchFamily="18" charset="-78"/>
              </a:rPr>
              <a:t> </a:t>
            </a:r>
            <a:r>
              <a:rPr lang="ar-SA" sz="2800" dirty="0" smtClean="0">
                <a:ln w="1905"/>
                <a:solidFill>
                  <a:schemeClr val="tx2"/>
                </a:solidFill>
                <a:latin typeface="Adobe Arabic" pitchFamily="18" charset="-78"/>
                <a:cs typeface="Adobe Arabic" pitchFamily="18" charset="-78"/>
              </a:rPr>
              <a:t>ها به پنج طبقه تقسيم شده اند، اين نظام طبقه بندي براساس يك چارچوب منطقي استوار است كه در آن ورودي نهايتا به نتيجه ختم مي شود.</a:t>
            </a:r>
            <a:endParaRPr lang="fa-IR" sz="2800" dirty="0" smtClean="0">
              <a:ln w="1905"/>
              <a:solidFill>
                <a:schemeClr val="tx2"/>
              </a:solidFill>
              <a:latin typeface="Adobe Arabic" pitchFamily="18" charset="-78"/>
              <a:cs typeface="Adobe Arabic" pitchFamily="18" charset="-78"/>
            </a:endParaRPr>
          </a:p>
          <a:p>
            <a:pPr marL="609600" indent="-609600" algn="r" rtl="1">
              <a:spcBef>
                <a:spcPct val="20000"/>
              </a:spcBef>
              <a:buClr>
                <a:schemeClr val="hlink"/>
              </a:buClr>
              <a:buSzPct val="65000"/>
              <a:buFont typeface="Wingdings" pitchFamily="2" charset="2"/>
              <a:buChar char="n"/>
              <a:defRPr/>
            </a:pPr>
            <a:endParaRPr lang="en-US" sz="2800" dirty="0" smtClean="0">
              <a:ln w="1905"/>
              <a:solidFill>
                <a:schemeClr val="tx2"/>
              </a:solidFill>
              <a:latin typeface="Adobe Arabic" pitchFamily="18" charset="-78"/>
              <a:cs typeface="Adobe Arabic" pitchFamily="18" charset="-78"/>
            </a:endParaRPr>
          </a:p>
          <a:p>
            <a:pPr marL="609600" indent="-609600" algn="r" rtl="1">
              <a:spcBef>
                <a:spcPct val="20000"/>
              </a:spcBef>
              <a:buClr>
                <a:schemeClr val="hlink"/>
              </a:buClr>
              <a:buSzPct val="65000"/>
              <a:buFont typeface="Wingdings" pitchFamily="2" charset="2"/>
              <a:buChar char="n"/>
              <a:defRPr/>
            </a:pPr>
            <a:r>
              <a:rPr lang="ar-SA" sz="3600" dirty="0" smtClean="0">
                <a:ln w="1905"/>
                <a:solidFill>
                  <a:schemeClr val="tx2"/>
                </a:solidFill>
                <a:latin typeface="Adobe Arabic" pitchFamily="18" charset="-78"/>
                <a:cs typeface="Adobe Arabic" pitchFamily="18" charset="-78"/>
              </a:rPr>
              <a:t>شاخصهاي پايش</a:t>
            </a:r>
            <a:endParaRPr lang="en-US" sz="3600" dirty="0" smtClean="0">
              <a:ln w="1905"/>
              <a:solidFill>
                <a:schemeClr val="tx2"/>
              </a:solidFill>
              <a:latin typeface="Adobe Arabic" pitchFamily="18" charset="-78"/>
              <a:cs typeface="Adobe Arabic" pitchFamily="18" charset="-78"/>
            </a:endParaRPr>
          </a:p>
          <a:p>
            <a:pPr marL="609600" indent="-609600" algn="r" rtl="1">
              <a:spcBef>
                <a:spcPct val="20000"/>
              </a:spcBef>
              <a:buClr>
                <a:schemeClr val="hlink"/>
              </a:buClr>
              <a:buSzPct val="65000"/>
              <a:buFont typeface="Wingdings" pitchFamily="2" charset="2"/>
              <a:buChar char="n"/>
              <a:defRPr/>
            </a:pPr>
            <a:r>
              <a:rPr lang="fa-IR" sz="2800" dirty="0" smtClean="0">
                <a:ln w="1905"/>
                <a:solidFill>
                  <a:schemeClr val="tx2"/>
                </a:solidFill>
                <a:latin typeface="Adobe Arabic" pitchFamily="18" charset="-78"/>
                <a:cs typeface="Adobe Arabic" pitchFamily="18" charset="-78"/>
              </a:rPr>
              <a:t>1- </a:t>
            </a:r>
            <a:r>
              <a:rPr lang="ar-SA" sz="2800" dirty="0" smtClean="0">
                <a:ln w="1905"/>
                <a:solidFill>
                  <a:schemeClr val="tx2"/>
                </a:solidFill>
                <a:latin typeface="Adobe Arabic" pitchFamily="18" charset="-78"/>
                <a:cs typeface="Adobe Arabic" pitchFamily="18" charset="-78"/>
              </a:rPr>
              <a:t>شاخصهاي </a:t>
            </a:r>
            <a:r>
              <a:rPr lang="fa-IR" sz="2800" dirty="0" smtClean="0">
                <a:ln w="1905"/>
                <a:solidFill>
                  <a:schemeClr val="tx2"/>
                </a:solidFill>
                <a:latin typeface="Adobe Arabic" pitchFamily="18" charset="-78"/>
                <a:cs typeface="Adobe Arabic" pitchFamily="18" charset="-78"/>
              </a:rPr>
              <a:t>درونداد</a:t>
            </a:r>
            <a:r>
              <a:rPr lang="ar-SA" sz="2800" dirty="0" smtClean="0">
                <a:ln w="1905"/>
                <a:solidFill>
                  <a:schemeClr val="tx2"/>
                </a:solidFill>
                <a:latin typeface="Adobe Arabic" pitchFamily="18" charset="-78"/>
                <a:cs typeface="Adobe Arabic" pitchFamily="18" charset="-78"/>
              </a:rPr>
              <a:t> به منابع موردنياز جهت انجام فعاليتها اتلاق مي شود</a:t>
            </a:r>
            <a:r>
              <a:rPr lang="en-US" sz="2800" dirty="0" smtClean="0">
                <a:ln w="1905"/>
                <a:solidFill>
                  <a:schemeClr val="tx2"/>
                </a:solidFill>
                <a:latin typeface="Adobe Arabic" pitchFamily="18" charset="-78"/>
                <a:cs typeface="Adobe Arabic" pitchFamily="18" charset="-78"/>
              </a:rPr>
              <a:t>.</a:t>
            </a:r>
            <a:r>
              <a:rPr lang="fa-IR" sz="2800" dirty="0" smtClean="0">
                <a:ln w="1905"/>
                <a:solidFill>
                  <a:schemeClr val="tx2"/>
                </a:solidFill>
                <a:latin typeface="Adobe Arabic" pitchFamily="18" charset="-78"/>
                <a:cs typeface="Adobe Arabic" pitchFamily="18" charset="-78"/>
              </a:rPr>
              <a:t>(تعداد تخت ؛ پرستار ، پزشک و....)</a:t>
            </a:r>
            <a:endParaRPr lang="ar-SA" sz="2800" dirty="0" smtClean="0">
              <a:ln w="1905"/>
              <a:solidFill>
                <a:schemeClr val="tx2"/>
              </a:solidFill>
              <a:latin typeface="Adobe Arabic" pitchFamily="18" charset="-78"/>
              <a:cs typeface="Adobe Arabic" pitchFamily="18" charset="-78"/>
            </a:endParaRPr>
          </a:p>
          <a:p>
            <a:pPr marL="609600" indent="-609600" algn="r" rtl="1">
              <a:spcBef>
                <a:spcPct val="20000"/>
              </a:spcBef>
              <a:buClr>
                <a:schemeClr val="hlink"/>
              </a:buClr>
              <a:buSzPct val="65000"/>
              <a:buFont typeface="Wingdings" pitchFamily="2" charset="2"/>
              <a:buChar char="n"/>
              <a:defRPr/>
            </a:pPr>
            <a:r>
              <a:rPr lang="fa-IR" sz="2800" dirty="0" smtClean="0">
                <a:ln w="1905"/>
                <a:solidFill>
                  <a:schemeClr val="tx2"/>
                </a:solidFill>
                <a:latin typeface="Adobe Arabic" pitchFamily="18" charset="-78"/>
                <a:cs typeface="Adobe Arabic" pitchFamily="18" charset="-78"/>
              </a:rPr>
              <a:t>2- </a:t>
            </a:r>
            <a:r>
              <a:rPr lang="ar-SA" sz="2800" dirty="0" smtClean="0">
                <a:ln w="1905"/>
                <a:solidFill>
                  <a:schemeClr val="tx2"/>
                </a:solidFill>
                <a:latin typeface="Adobe Arabic" pitchFamily="18" charset="-78"/>
                <a:cs typeface="Adobe Arabic" pitchFamily="18" charset="-78"/>
              </a:rPr>
              <a:t>شاخصهاي فرآيندي فعاليتهاي درحال اجرا را پايش مي نمايد.</a:t>
            </a:r>
            <a:r>
              <a:rPr lang="fa-IR" sz="2800" dirty="0" smtClean="0">
                <a:ln w="1905"/>
                <a:solidFill>
                  <a:schemeClr val="tx2"/>
                </a:solidFill>
                <a:latin typeface="Adobe Arabic" pitchFamily="18" charset="-78"/>
                <a:cs typeface="Adobe Arabic" pitchFamily="18" charset="-78"/>
              </a:rPr>
              <a:t> (تعداد اعمال جراحی، ویزیت بیماران، آزمایشات،رادیو لوژی و...)</a:t>
            </a:r>
            <a:endParaRPr lang="en-US" sz="2800" dirty="0" smtClean="0">
              <a:ln w="1905"/>
              <a:solidFill>
                <a:schemeClr val="tx2"/>
              </a:solidFill>
              <a:latin typeface="Adobe Arabic" pitchFamily="18" charset="-78"/>
              <a:cs typeface="Adobe Arabic" pitchFamily="18" charset="-78"/>
            </a:endParaRPr>
          </a:p>
          <a:p>
            <a:endParaRPr lang="fa-IR" sz="2800" dirty="0">
              <a:solidFill>
                <a:schemeClr val="tx2"/>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3" y="836712"/>
            <a:ext cx="8208912" cy="5213735"/>
          </a:xfrm>
          <a:prstGeom prst="rect">
            <a:avLst/>
          </a:prstGeom>
          <a:noFill/>
        </p:spPr>
        <p:txBody>
          <a:bodyPr wrap="square" rtlCol="1">
            <a:spAutoFit/>
          </a:bodyPr>
          <a:lstStyle/>
          <a:p>
            <a:pPr marL="609600" marR="0" lvl="0" indent="-609600" algn="r" defTabSz="914400" rtl="1" eaLnBrk="1" fontAlgn="auto" latinLnBrk="0" hangingPunct="1">
              <a:lnSpc>
                <a:spcPct val="100000"/>
              </a:lnSpc>
              <a:spcBef>
                <a:spcPct val="20000"/>
              </a:spcBef>
              <a:spcAft>
                <a:spcPts val="0"/>
              </a:spcAft>
              <a:buClr>
                <a:schemeClr val="accent1"/>
              </a:buClr>
              <a:buSzPct val="70000"/>
              <a:buFont typeface="Wingdings 2"/>
              <a:buChar char=""/>
              <a:tabLst/>
              <a:defRPr/>
            </a:pPr>
            <a:r>
              <a:rPr lang="ar-SA" sz="3600" dirty="0" smtClean="0">
                <a:ln w="1905"/>
                <a:solidFill>
                  <a:schemeClr val="tx2"/>
                </a:solidFill>
                <a:latin typeface="Adobe Arabic" pitchFamily="18" charset="-78"/>
                <a:cs typeface="Adobe Arabic" pitchFamily="18" charset="-78"/>
              </a:rPr>
              <a:t>شاخصهاي ارزيابي</a:t>
            </a:r>
            <a:endParaRPr lang="en-US" sz="3600" dirty="0" smtClean="0">
              <a:ln w="1905"/>
              <a:solidFill>
                <a:schemeClr val="tx2"/>
              </a:solidFill>
              <a:latin typeface="Adobe Arabic" pitchFamily="18" charset="-78"/>
              <a:cs typeface="Adobe Arabic" pitchFamily="18" charset="-78"/>
            </a:endParaRPr>
          </a:p>
          <a:p>
            <a:pPr marL="609600" marR="0" lvl="0" indent="-609600" algn="r" defTabSz="914400" rtl="1" eaLnBrk="1" fontAlgn="auto" latinLnBrk="0" hangingPunct="1">
              <a:lnSpc>
                <a:spcPct val="100000"/>
              </a:lnSpc>
              <a:spcBef>
                <a:spcPct val="20000"/>
              </a:spcBef>
              <a:spcAft>
                <a:spcPts val="0"/>
              </a:spcAft>
              <a:buClr>
                <a:schemeClr val="accent1"/>
              </a:buClr>
              <a:buSzPct val="70000"/>
              <a:buFont typeface="Wingdings 2"/>
              <a:buChar char=""/>
              <a:tabLst/>
              <a:defRPr/>
            </a:pPr>
            <a:r>
              <a:rPr lang="fa-IR" sz="2800" dirty="0" smtClean="0">
                <a:ln w="1905"/>
                <a:solidFill>
                  <a:schemeClr val="tx2"/>
                </a:solidFill>
                <a:latin typeface="Adobe Arabic" pitchFamily="18" charset="-78"/>
                <a:cs typeface="Adobe Arabic" pitchFamily="18" charset="-78"/>
              </a:rPr>
              <a:t>3- </a:t>
            </a:r>
            <a:r>
              <a:rPr lang="ar-SA" sz="2800" dirty="0" smtClean="0">
                <a:ln w="1905"/>
                <a:solidFill>
                  <a:schemeClr val="tx2"/>
                </a:solidFill>
                <a:latin typeface="Adobe Arabic" pitchFamily="18" charset="-78"/>
                <a:cs typeface="Adobe Arabic" pitchFamily="18" charset="-78"/>
              </a:rPr>
              <a:t>شاخصهاي </a:t>
            </a:r>
            <a:r>
              <a:rPr lang="fa-IR" sz="2800" dirty="0" smtClean="0">
                <a:ln w="1905"/>
                <a:solidFill>
                  <a:schemeClr val="tx2"/>
                </a:solidFill>
                <a:latin typeface="Adobe Arabic" pitchFamily="18" charset="-78"/>
                <a:cs typeface="Adobe Arabic" pitchFamily="18" charset="-78"/>
              </a:rPr>
              <a:t>برونداد</a:t>
            </a:r>
            <a:r>
              <a:rPr lang="ar-SA" sz="2800" dirty="0" smtClean="0">
                <a:ln w="1905"/>
                <a:solidFill>
                  <a:schemeClr val="tx2"/>
                </a:solidFill>
                <a:latin typeface="Adobe Arabic" pitchFamily="18" charset="-78"/>
                <a:cs typeface="Adobe Arabic" pitchFamily="18" charset="-78"/>
              </a:rPr>
              <a:t> نتايج فعاليتها را اندازه گيري مي</a:t>
            </a:r>
            <a:r>
              <a:rPr lang="en-US" sz="2800" dirty="0" smtClean="0">
                <a:ln w="1905"/>
                <a:solidFill>
                  <a:schemeClr val="tx2"/>
                </a:solidFill>
                <a:latin typeface="Adobe Arabic" pitchFamily="18" charset="-78"/>
                <a:cs typeface="Adobe Arabic" pitchFamily="18" charset="-78"/>
              </a:rPr>
              <a:t>‎</a:t>
            </a:r>
            <a:r>
              <a:rPr lang="ar-SA" sz="2800" dirty="0" smtClean="0">
                <a:ln w="1905"/>
                <a:solidFill>
                  <a:schemeClr val="tx2"/>
                </a:solidFill>
                <a:latin typeface="Adobe Arabic" pitchFamily="18" charset="-78"/>
                <a:cs typeface="Adobe Arabic" pitchFamily="18" charset="-78"/>
              </a:rPr>
              <a:t>كند كه شامل تغييرات</a:t>
            </a:r>
            <a:r>
              <a:rPr lang="en-US" sz="2800" dirty="0" smtClean="0">
                <a:ln w="1905"/>
                <a:solidFill>
                  <a:schemeClr val="tx2"/>
                </a:solidFill>
                <a:latin typeface="Adobe Arabic" pitchFamily="18" charset="-78"/>
                <a:cs typeface="Adobe Arabic" pitchFamily="18" charset="-78"/>
              </a:rPr>
              <a:t> </a:t>
            </a:r>
            <a:r>
              <a:rPr lang="ar-SA" sz="2800" dirty="0" smtClean="0">
                <a:ln w="1905"/>
                <a:solidFill>
                  <a:schemeClr val="tx2"/>
                </a:solidFill>
                <a:latin typeface="Adobe Arabic" pitchFamily="18" charset="-78"/>
                <a:cs typeface="Adobe Arabic" pitchFamily="18" charset="-78"/>
              </a:rPr>
              <a:t>پوششي، دانش، نگرش و رفتار منتج از فعاليتهاست</a:t>
            </a:r>
            <a:r>
              <a:rPr lang="fa-IR" sz="2800" dirty="0" smtClean="0">
                <a:ln w="1905"/>
                <a:solidFill>
                  <a:schemeClr val="tx2"/>
                </a:solidFill>
                <a:latin typeface="Adobe Arabic" pitchFamily="18" charset="-78"/>
                <a:cs typeface="Adobe Arabic" pitchFamily="18" charset="-78"/>
              </a:rPr>
              <a:t>.(بیماران مرخص شده؛وضعیت بهبودی)</a:t>
            </a:r>
            <a:endParaRPr lang="ar-SA" sz="2800" dirty="0" smtClean="0">
              <a:ln w="1905"/>
              <a:solidFill>
                <a:schemeClr val="tx2"/>
              </a:solidFill>
              <a:latin typeface="Adobe Arabic" pitchFamily="18" charset="-78"/>
              <a:cs typeface="Adobe Arabic" pitchFamily="18" charset="-78"/>
            </a:endParaRPr>
          </a:p>
          <a:p>
            <a:pPr marL="609600" marR="0" lvl="0" indent="-609600" algn="r" defTabSz="914400" rtl="1" eaLnBrk="1" fontAlgn="auto" latinLnBrk="0" hangingPunct="1">
              <a:lnSpc>
                <a:spcPct val="100000"/>
              </a:lnSpc>
              <a:spcBef>
                <a:spcPct val="20000"/>
              </a:spcBef>
              <a:spcAft>
                <a:spcPts val="0"/>
              </a:spcAft>
              <a:buClr>
                <a:schemeClr val="accent1"/>
              </a:buClr>
              <a:buSzPct val="70000"/>
              <a:buFont typeface="Wingdings 2"/>
              <a:buChar char=""/>
              <a:tabLst/>
              <a:defRPr/>
            </a:pPr>
            <a:r>
              <a:rPr lang="fa-IR" sz="2800" dirty="0" smtClean="0">
                <a:ln w="1905"/>
                <a:solidFill>
                  <a:schemeClr val="tx2"/>
                </a:solidFill>
                <a:latin typeface="Adobe Arabic" pitchFamily="18" charset="-78"/>
                <a:cs typeface="Adobe Arabic" pitchFamily="18" charset="-78"/>
              </a:rPr>
              <a:t>4- </a:t>
            </a:r>
            <a:r>
              <a:rPr lang="ar-SA" sz="2800" dirty="0" smtClean="0">
                <a:ln w="1905"/>
                <a:solidFill>
                  <a:schemeClr val="tx2"/>
                </a:solidFill>
                <a:latin typeface="Adobe Arabic" pitchFamily="18" charset="-78"/>
                <a:cs typeface="Adobe Arabic" pitchFamily="18" charset="-78"/>
              </a:rPr>
              <a:t>شاخصهاي نتيجه تاثيرات بلندمدت قابل توسعه را تعيين مي</a:t>
            </a:r>
            <a:r>
              <a:rPr lang="en-US" sz="2800" dirty="0" smtClean="0">
                <a:ln w="1905"/>
                <a:solidFill>
                  <a:schemeClr val="tx2"/>
                </a:solidFill>
                <a:latin typeface="Adobe Arabic" pitchFamily="18" charset="-78"/>
                <a:cs typeface="Adobe Arabic" pitchFamily="18" charset="-78"/>
              </a:rPr>
              <a:t>‎</a:t>
            </a:r>
            <a:r>
              <a:rPr lang="ar-SA" sz="2800" dirty="0" smtClean="0">
                <a:ln w="1905"/>
                <a:solidFill>
                  <a:schemeClr val="tx2"/>
                </a:solidFill>
                <a:latin typeface="Adobe Arabic" pitchFamily="18" charset="-78"/>
                <a:cs typeface="Adobe Arabic" pitchFamily="18" charset="-78"/>
              </a:rPr>
              <a:t>نمايد شامل تغييرات </a:t>
            </a:r>
            <a:r>
              <a:rPr lang="en-US" sz="2800" dirty="0" smtClean="0">
                <a:ln w="1905"/>
                <a:solidFill>
                  <a:schemeClr val="tx2"/>
                </a:solidFill>
                <a:latin typeface="Adobe Arabic" pitchFamily="18" charset="-78"/>
                <a:cs typeface="Adobe Arabic" pitchFamily="18" charset="-78"/>
              </a:rPr>
              <a:t> </a:t>
            </a:r>
            <a:r>
              <a:rPr lang="ar-SA" sz="2800" dirty="0" smtClean="0">
                <a:ln w="1905"/>
                <a:solidFill>
                  <a:schemeClr val="tx2"/>
                </a:solidFill>
                <a:latin typeface="Adobe Arabic" pitchFamily="18" charset="-78"/>
                <a:cs typeface="Adobe Arabic" pitchFamily="18" charset="-78"/>
              </a:rPr>
              <a:t>در وضعيت بهداشتي جمعيت</a:t>
            </a:r>
            <a:r>
              <a:rPr lang="fa-IR" sz="2800" dirty="0" smtClean="0">
                <a:ln w="1905"/>
                <a:solidFill>
                  <a:schemeClr val="tx2"/>
                </a:solidFill>
                <a:latin typeface="Adobe Arabic" pitchFamily="18" charset="-78"/>
                <a:cs typeface="Adobe Arabic" pitchFamily="18" charset="-78"/>
              </a:rPr>
              <a:t>.(درمان افراد بیمار، کاهش عوارض ناشی از بیماری بر افراد جامعه(تعداد بیماران بدون بستری مجدد و....)</a:t>
            </a:r>
            <a:endParaRPr lang="ar-SA" sz="2800" dirty="0" smtClean="0">
              <a:ln w="1905"/>
              <a:solidFill>
                <a:schemeClr val="tx2"/>
              </a:solidFill>
              <a:latin typeface="Adobe Arabic" pitchFamily="18" charset="-78"/>
              <a:cs typeface="Adobe Arabic" pitchFamily="18" charset="-78"/>
            </a:endParaRPr>
          </a:p>
          <a:p>
            <a:pPr marL="609600" marR="0" lvl="0" indent="-609600" algn="r" defTabSz="914400" rtl="1" eaLnBrk="1" fontAlgn="auto" latinLnBrk="0" hangingPunct="1">
              <a:lnSpc>
                <a:spcPct val="100000"/>
              </a:lnSpc>
              <a:spcBef>
                <a:spcPct val="20000"/>
              </a:spcBef>
              <a:spcAft>
                <a:spcPts val="0"/>
              </a:spcAft>
              <a:buClr>
                <a:schemeClr val="accent1"/>
              </a:buClr>
              <a:buSzPct val="70000"/>
              <a:buFont typeface="Wingdings 2"/>
              <a:buChar char=""/>
              <a:tabLst/>
              <a:defRPr/>
            </a:pPr>
            <a:r>
              <a:rPr lang="fa-IR" sz="2800" dirty="0" smtClean="0">
                <a:ln w="1905"/>
                <a:solidFill>
                  <a:schemeClr val="tx2"/>
                </a:solidFill>
                <a:latin typeface="Adobe Arabic" pitchFamily="18" charset="-78"/>
                <a:cs typeface="Adobe Arabic" pitchFamily="18" charset="-78"/>
              </a:rPr>
              <a:t>5- </a:t>
            </a:r>
            <a:r>
              <a:rPr lang="ar-SA" sz="2800" dirty="0" smtClean="0">
                <a:ln w="1905"/>
                <a:solidFill>
                  <a:schemeClr val="tx2"/>
                </a:solidFill>
                <a:latin typeface="Adobe Arabic" pitchFamily="18" charset="-78"/>
                <a:cs typeface="Adobe Arabic" pitchFamily="18" charset="-78"/>
              </a:rPr>
              <a:t>شاخصهاي تعيين كننده نشانگر شرايط دخيل يا پيشروي يك بيماري است مثل عوامل رفتار انساني يا شرايط محيطي ناسالم.</a:t>
            </a:r>
            <a:r>
              <a:rPr lang="fa-IR" sz="2800" dirty="0" smtClean="0">
                <a:ln w="1905"/>
                <a:solidFill>
                  <a:schemeClr val="tx2"/>
                </a:solidFill>
                <a:latin typeface="Adobe Arabic" pitchFamily="18" charset="-78"/>
                <a:cs typeface="Adobe Arabic" pitchFamily="18" charset="-78"/>
              </a:rPr>
              <a:t>(کاهش عوارض ناشی ازعدم آگاهی از بیماری و صدمات ؛کاهش بیماران )</a:t>
            </a:r>
            <a:endParaRPr lang="en-US" sz="2800" dirty="0" smtClean="0">
              <a:ln w="1905"/>
              <a:solidFill>
                <a:schemeClr val="tx2"/>
              </a:solidFill>
              <a:latin typeface="Adobe Arabic" pitchFamily="18" charset="-78"/>
              <a:cs typeface="Adobe Arabic" pitchFamily="18" charset="-78"/>
            </a:endParaRPr>
          </a:p>
          <a:p>
            <a:endParaRPr lang="fa-IR" sz="2800" dirty="0">
              <a:solidFill>
                <a:schemeClr val="tx2"/>
              </a:solidFill>
              <a:latin typeface="Adobe Arabic" pitchFamily="18" charset="-78"/>
              <a:cs typeface="Adobe Arabic" pitchFamily="18" charset="-78"/>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91880" y="548680"/>
            <a:ext cx="4379725" cy="954107"/>
          </a:xfrm>
          <a:prstGeom prst="rect">
            <a:avLst/>
          </a:prstGeom>
          <a:noFill/>
        </p:spPr>
        <p:txBody>
          <a:bodyPr wrap="none" rtlCol="1">
            <a:spAutoFit/>
          </a:bodyPr>
          <a:lstStyle/>
          <a:p>
            <a:pPr lvl="0"/>
            <a:r>
              <a:rPr lang="fa-IR" sz="2800" dirty="0" smtClean="0">
                <a:ln w="1905"/>
                <a:solidFill>
                  <a:srgbClr val="FFFF00"/>
                </a:solidFill>
                <a:effectLst>
                  <a:innerShdw blurRad="69850" dist="43180" dir="5400000">
                    <a:srgbClr val="000000">
                      <a:alpha val="65000"/>
                    </a:srgbClr>
                  </a:innerShdw>
                </a:effectLst>
                <a:latin typeface="Adobe Arabic" pitchFamily="18" charset="-78"/>
                <a:cs typeface="B Titr" pitchFamily="2" charset="-78"/>
              </a:rPr>
              <a:t>مثال زير روشن کننده اين مبحث م</a:t>
            </a:r>
            <a:r>
              <a:rPr lang="ar-SA" sz="2800" dirty="0" smtClean="0">
                <a:ln w="1905"/>
                <a:solidFill>
                  <a:srgbClr val="FFFF00"/>
                </a:solidFill>
                <a:effectLst>
                  <a:innerShdw blurRad="69850" dist="43180" dir="5400000">
                    <a:srgbClr val="000000">
                      <a:alpha val="65000"/>
                    </a:srgbClr>
                  </a:innerShdw>
                </a:effectLst>
                <a:latin typeface="Adobe Arabic" pitchFamily="18" charset="-78"/>
                <a:cs typeface="B Titr" pitchFamily="2" charset="-78"/>
              </a:rPr>
              <a:t>ي</a:t>
            </a:r>
            <a:r>
              <a:rPr lang="fa-IR" sz="2800" dirty="0" smtClean="0">
                <a:ln w="1905"/>
                <a:solidFill>
                  <a:srgbClr val="FFFF00"/>
                </a:solidFill>
                <a:effectLst>
                  <a:innerShdw blurRad="69850" dist="43180" dir="5400000">
                    <a:srgbClr val="000000">
                      <a:alpha val="65000"/>
                    </a:srgbClr>
                  </a:innerShdw>
                </a:effectLst>
                <a:latin typeface="Adobe Arabic" pitchFamily="18" charset="-78"/>
                <a:cs typeface="B Titr" pitchFamily="2" charset="-78"/>
              </a:rPr>
              <a:t> باشد:</a:t>
            </a:r>
            <a:endParaRPr lang="en-US" sz="2800" dirty="0" smtClean="0">
              <a:ln w="1905"/>
              <a:solidFill>
                <a:srgbClr val="FFFF00"/>
              </a:solidFill>
              <a:effectLst>
                <a:innerShdw blurRad="69850" dist="43180" dir="5400000">
                  <a:srgbClr val="000000">
                    <a:alpha val="65000"/>
                  </a:srgbClr>
                </a:innerShdw>
              </a:effectLst>
              <a:latin typeface="Adobe Arabic" pitchFamily="18" charset="-78"/>
              <a:cs typeface="B Titr" pitchFamily="2" charset="-78"/>
            </a:endParaRPr>
          </a:p>
          <a:p>
            <a:endParaRPr lang="fa-IR" sz="2800" dirty="0">
              <a:solidFill>
                <a:srgbClr val="FFFF00"/>
              </a:solidFill>
              <a:cs typeface="B Titr" pitchFamily="2" charset="-78"/>
            </a:endParaRPr>
          </a:p>
        </p:txBody>
      </p:sp>
      <p:sp>
        <p:nvSpPr>
          <p:cNvPr id="5" name="TextBox 4"/>
          <p:cNvSpPr txBox="1"/>
          <p:nvPr/>
        </p:nvSpPr>
        <p:spPr>
          <a:xfrm>
            <a:off x="539552" y="1988840"/>
            <a:ext cx="8393642" cy="2763834"/>
          </a:xfrm>
          <a:prstGeom prst="rect">
            <a:avLst/>
          </a:prstGeom>
          <a:noFill/>
        </p:spPr>
        <p:txBody>
          <a:bodyPr wrap="square" rtlCol="1">
            <a:spAutoFit/>
          </a:bodyPr>
          <a:lstStyle/>
          <a:p>
            <a:pPr marL="609600" indent="-609600" algn="r" rtl="1">
              <a:spcBef>
                <a:spcPct val="20000"/>
              </a:spcBef>
              <a:buClr>
                <a:schemeClr val="hlink"/>
              </a:buClr>
              <a:buSzPct val="65000"/>
              <a:buFont typeface="Wingdings" pitchFamily="2" charset="2"/>
              <a:buChar char="n"/>
              <a:defRPr/>
            </a:pP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تجهيزات ايمنساز</a:t>
            </a:r>
            <a:r>
              <a:rPr lang="ar-SA"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ي</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واکسن، کارمند آموزش ديده (</a:t>
            </a:r>
            <a:r>
              <a:rPr lang="en-US"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input</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بطور گسترده ا</a:t>
            </a:r>
            <a:r>
              <a:rPr lang="ar-SA"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ي</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برا</a:t>
            </a:r>
            <a:r>
              <a:rPr lang="ar-SA"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ي</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فعاليتها</a:t>
            </a:r>
            <a:r>
              <a:rPr lang="ar-SA"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ي</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ايمنساز</a:t>
            </a:r>
            <a:r>
              <a:rPr lang="ar-SA"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ي</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a:t>
            </a:r>
            <a:r>
              <a:rPr lang="en-US"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process</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استفاده مي شوند که به تدريج باعث افزايش پوشش ايمنساز</a:t>
            </a:r>
            <a:r>
              <a:rPr lang="ar-SA"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ي</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a:t>
            </a:r>
            <a:r>
              <a:rPr lang="en-US"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out put</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و در نهايت کاهش مرگ و مير و عوارض ناش</a:t>
            </a:r>
            <a:r>
              <a:rPr lang="ar-SA"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ي</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از بيماريها</a:t>
            </a:r>
            <a:r>
              <a:rPr lang="ar-SA"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ي</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قابل پيشگير</a:t>
            </a:r>
            <a:r>
              <a:rPr lang="ar-SA"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ي</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با واکسن (</a:t>
            </a:r>
            <a:r>
              <a:rPr lang="en-US"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out come</a:t>
            </a:r>
            <a:r>
              <a:rPr lang="fa-IR"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مي گردند.</a:t>
            </a:r>
            <a:endParaRPr lang="en-US"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endParaRPr>
          </a:p>
          <a:p>
            <a:pPr marL="609600" indent="-609600" algn="r" rtl="1">
              <a:spcBef>
                <a:spcPct val="20000"/>
              </a:spcBef>
              <a:buClr>
                <a:schemeClr val="hlink"/>
              </a:buClr>
              <a:buSzPct val="65000"/>
              <a:buFont typeface="Wingdings" pitchFamily="2" charset="2"/>
              <a:buChar char="n"/>
              <a:defRPr/>
            </a:pPr>
            <a:endParaRPr lang="en-US" sz="28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endParaRPr>
          </a:p>
          <a:p>
            <a:endParaRPr lang="fa-IR" sz="2800" dirty="0">
              <a:solidFill>
                <a:schemeClr val="tx2"/>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476672"/>
            <a:ext cx="8262845" cy="830997"/>
          </a:xfrm>
          <a:prstGeom prst="rect">
            <a:avLst/>
          </a:prstGeom>
          <a:noFill/>
        </p:spPr>
        <p:txBody>
          <a:bodyPr wrap="square" rtlCol="1">
            <a:spAutoFit/>
          </a:bodyPr>
          <a:lstStyle/>
          <a:p>
            <a:pPr lvl="0" algn="ctr" rtl="1"/>
            <a:r>
              <a:rPr lang="ar-SA" sz="2400" b="1" dirty="0" smtClean="0">
                <a:ln w="1905"/>
                <a:solidFill>
                  <a:srgbClr val="FFFF00"/>
                </a:solidFill>
                <a:effectLst>
                  <a:innerShdw blurRad="69850" dist="43180" dir="5400000">
                    <a:srgbClr val="000000">
                      <a:alpha val="65000"/>
                    </a:srgbClr>
                  </a:innerShdw>
                </a:effectLst>
                <a:latin typeface="Adobe Arabic" pitchFamily="18" charset="-78"/>
                <a:cs typeface="B Titr" pitchFamily="2" charset="-78"/>
              </a:rPr>
              <a:t>سوالات مفيد در انتخاب شاخصها:</a:t>
            </a:r>
            <a:r>
              <a:rPr lang="fa-IR" sz="2400" b="1" dirty="0" smtClean="0">
                <a:ln w="1905"/>
                <a:solidFill>
                  <a:srgbClr val="FFFF00"/>
                </a:solidFill>
                <a:effectLst>
                  <a:innerShdw blurRad="69850" dist="43180" dir="5400000">
                    <a:srgbClr val="000000">
                      <a:alpha val="65000"/>
                    </a:srgbClr>
                  </a:innerShdw>
                </a:effectLst>
                <a:latin typeface="Adobe Arabic" pitchFamily="18" charset="-78"/>
                <a:cs typeface="B Titr" pitchFamily="2" charset="-78"/>
              </a:rPr>
              <a:t/>
            </a:r>
            <a:br>
              <a:rPr lang="fa-IR" sz="2400" b="1" dirty="0" smtClean="0">
                <a:ln w="1905"/>
                <a:solidFill>
                  <a:srgbClr val="FFFF00"/>
                </a:solidFill>
                <a:effectLst>
                  <a:innerShdw blurRad="69850" dist="43180" dir="5400000">
                    <a:srgbClr val="000000">
                      <a:alpha val="65000"/>
                    </a:srgbClr>
                  </a:innerShdw>
                </a:effectLst>
                <a:latin typeface="Adobe Arabic" pitchFamily="18" charset="-78"/>
                <a:cs typeface="B Titr" pitchFamily="2" charset="-78"/>
              </a:rPr>
            </a:br>
            <a:r>
              <a:rPr lang="fa-IR" sz="2400" b="1" dirty="0" smtClean="0">
                <a:ln w="1905"/>
                <a:solidFill>
                  <a:srgbClr val="FFFF00"/>
                </a:solidFill>
                <a:effectLst>
                  <a:innerShdw blurRad="69850" dist="43180" dir="5400000">
                    <a:srgbClr val="000000">
                      <a:alpha val="65000"/>
                    </a:srgbClr>
                  </a:innerShdw>
                </a:effectLst>
                <a:latin typeface="Adobe Arabic" pitchFamily="18" charset="-78"/>
                <a:cs typeface="B Titr" pitchFamily="2" charset="-78"/>
              </a:rPr>
              <a:t>د</a:t>
            </a:r>
            <a:r>
              <a:rPr lang="ar-SA" sz="2400" b="1" dirty="0" smtClean="0">
                <a:ln w="1905"/>
                <a:solidFill>
                  <a:srgbClr val="FFFF00"/>
                </a:solidFill>
                <a:effectLst>
                  <a:innerShdw blurRad="69850" dist="43180" dir="5400000">
                    <a:srgbClr val="000000">
                      <a:alpha val="65000"/>
                    </a:srgbClr>
                  </a:innerShdw>
                </a:effectLst>
                <a:latin typeface="Adobe Arabic" pitchFamily="18" charset="-78"/>
                <a:cs typeface="B Titr" pitchFamily="2" charset="-78"/>
              </a:rPr>
              <a:t>رجهت استانداردسازي فرايند انتخاب، سوالات مشروحه ذيل مي تواند مفيد واقع شود:</a:t>
            </a:r>
            <a:endParaRPr lang="fa-IR" sz="2400" b="1" dirty="0">
              <a:solidFill>
                <a:srgbClr val="FFFF00"/>
              </a:solidFill>
              <a:cs typeface="B Titr" pitchFamily="2" charset="-78"/>
            </a:endParaRPr>
          </a:p>
        </p:txBody>
      </p:sp>
      <p:sp>
        <p:nvSpPr>
          <p:cNvPr id="5" name="TextBox 4"/>
          <p:cNvSpPr txBox="1"/>
          <p:nvPr/>
        </p:nvSpPr>
        <p:spPr>
          <a:xfrm>
            <a:off x="611560" y="2060848"/>
            <a:ext cx="8234929" cy="4425827"/>
          </a:xfrm>
          <a:prstGeom prst="rect">
            <a:avLst/>
          </a:prstGeom>
          <a:noFill/>
        </p:spPr>
        <p:txBody>
          <a:bodyPr wrap="square" rtlCol="1">
            <a:spAutoFit/>
          </a:bodyPr>
          <a:lstStyle/>
          <a:p>
            <a:pPr marL="609600" marR="0" lvl="0" indent="-609600" algn="just" defTabSz="914400" rtl="1" eaLnBrk="1" fontAlgn="auto" latinLnBrk="0" hangingPunct="1">
              <a:lnSpc>
                <a:spcPct val="100000"/>
              </a:lnSpc>
              <a:spcBef>
                <a:spcPct val="20000"/>
              </a:spcBef>
              <a:spcAft>
                <a:spcPts val="0"/>
              </a:spcAft>
              <a:buClr>
                <a:schemeClr val="accent1"/>
              </a:buClr>
              <a:buSzPct val="70000"/>
              <a:buFont typeface="Wingdings" pitchFamily="2" charset="2"/>
              <a:buChar char="§"/>
              <a:tabLst/>
              <a:defRPr/>
            </a:pPr>
            <a:r>
              <a:rPr lang="ar-SA"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شاخص چه چيزي را قرار است اندازه گيري نمايد؟</a:t>
            </a:r>
            <a:endParaRPr lang="fa-IR"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endParaRPr>
          </a:p>
          <a:p>
            <a:pPr marL="609600" marR="0" lvl="0" indent="-609600" algn="just" defTabSz="914400" rtl="1" eaLnBrk="1" fontAlgn="auto" latinLnBrk="0" hangingPunct="1">
              <a:lnSpc>
                <a:spcPct val="100000"/>
              </a:lnSpc>
              <a:spcBef>
                <a:spcPct val="20000"/>
              </a:spcBef>
              <a:spcAft>
                <a:spcPts val="0"/>
              </a:spcAft>
              <a:buClr>
                <a:schemeClr val="accent1"/>
              </a:buClr>
              <a:buSzPct val="70000"/>
              <a:buFont typeface="Wingdings" pitchFamily="2" charset="2"/>
              <a:buChar char="§"/>
              <a:tabLst/>
              <a:defRPr/>
            </a:pPr>
            <a:r>
              <a:rPr lang="ar-SA"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هزينه اندازه گيري داده چقدر خواهد شد؟</a:t>
            </a:r>
            <a:endParaRPr lang="fa-IR"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endParaRPr>
          </a:p>
          <a:p>
            <a:pPr marL="609600" marR="0" lvl="0" indent="-609600" algn="just" defTabSz="914400" rtl="1" eaLnBrk="1" fontAlgn="auto" latinLnBrk="0" hangingPunct="1">
              <a:lnSpc>
                <a:spcPct val="100000"/>
              </a:lnSpc>
              <a:spcBef>
                <a:spcPct val="20000"/>
              </a:spcBef>
              <a:spcAft>
                <a:spcPts val="0"/>
              </a:spcAft>
              <a:buClr>
                <a:schemeClr val="accent1"/>
              </a:buClr>
              <a:buSzPct val="70000"/>
              <a:buFont typeface="Wingdings" pitchFamily="2" charset="2"/>
              <a:buChar char="§"/>
              <a:tabLst/>
              <a:defRPr/>
            </a:pPr>
            <a:r>
              <a:rPr lang="ar-SA"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اهميت سنجي موضوع موردبحث و تصميم متخذه براساس اين شاخص چيست؟</a:t>
            </a:r>
            <a:endParaRPr lang="fa-IR"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endParaRPr>
          </a:p>
          <a:p>
            <a:pPr marL="609600" marR="0" lvl="0" indent="-609600" algn="just" defTabSz="914400" rtl="1" eaLnBrk="1" fontAlgn="auto" latinLnBrk="0" hangingPunct="1">
              <a:lnSpc>
                <a:spcPct val="100000"/>
              </a:lnSpc>
              <a:spcBef>
                <a:spcPct val="20000"/>
              </a:spcBef>
              <a:spcAft>
                <a:spcPts val="0"/>
              </a:spcAft>
              <a:buClr>
                <a:schemeClr val="accent1"/>
              </a:buClr>
              <a:buSzPct val="70000"/>
              <a:buFont typeface="Wingdings" pitchFamily="2" charset="2"/>
              <a:buChar char="§"/>
              <a:tabLst/>
              <a:defRPr/>
            </a:pPr>
            <a:r>
              <a:rPr lang="ar-SA"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آيا شاخص، تغييرات رخ داده در وضعيت موردمطالعه را در برمي</a:t>
            </a:r>
            <a:r>
              <a:rPr lang="en-US"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a:t>
            </a:r>
            <a:r>
              <a:rPr lang="ar-SA"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گيرد؟</a:t>
            </a:r>
            <a:endParaRPr lang="fa-IR"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endParaRPr>
          </a:p>
          <a:p>
            <a:pPr marL="609600" marR="0" lvl="0" indent="-609600" algn="just" defTabSz="914400" rtl="1" eaLnBrk="1" fontAlgn="auto" latinLnBrk="0" hangingPunct="1">
              <a:lnSpc>
                <a:spcPct val="100000"/>
              </a:lnSpc>
              <a:spcBef>
                <a:spcPct val="20000"/>
              </a:spcBef>
              <a:spcAft>
                <a:spcPts val="0"/>
              </a:spcAft>
              <a:buClr>
                <a:schemeClr val="accent1"/>
              </a:buClr>
              <a:buSzPct val="70000"/>
              <a:buFont typeface="Wingdings" pitchFamily="2" charset="2"/>
              <a:buChar char="§"/>
              <a:tabLst/>
              <a:defRPr/>
            </a:pPr>
            <a:r>
              <a:rPr lang="ar-SA"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آيا تغيير نشان داده شده توسط شاخص همان تغيير واقعي در وضعيت مورد مطالعه</a:t>
            </a:r>
            <a:r>
              <a:rPr lang="fa-IR"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a:t>
            </a:r>
            <a:r>
              <a:rPr lang="ar-SA"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است؟</a:t>
            </a:r>
            <a:r>
              <a:rPr lang="fa-IR"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rPr>
              <a:t>  </a:t>
            </a:r>
            <a:endParaRPr lang="en-US" sz="3200" dirty="0" smtClean="0">
              <a:ln w="1905"/>
              <a:solidFill>
                <a:schemeClr val="tx2"/>
              </a:solidFill>
              <a:effectLst>
                <a:innerShdw blurRad="69850" dist="43180" dir="5400000">
                  <a:srgbClr val="000000">
                    <a:alpha val="65000"/>
                  </a:srgbClr>
                </a:innerShdw>
              </a:effectLst>
              <a:latin typeface="Adobe Arabic" pitchFamily="18" charset="-78"/>
              <a:cs typeface="Adobe Arabic" pitchFamily="18" charset="-78"/>
            </a:endParaRPr>
          </a:p>
          <a:p>
            <a:endParaRPr lang="fa-IR" sz="3200" dirty="0">
              <a:solidFill>
                <a:schemeClr val="tx2"/>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endParaRPr lang="fa-IR" dirty="0" smtClean="0"/>
          </a:p>
        </p:txBody>
      </p:sp>
      <p:pic>
        <p:nvPicPr>
          <p:cNvPr id="7172" name="Picture 2"/>
          <p:cNvPicPr>
            <a:picLocks noChangeAspect="1" noChangeArrowheads="1"/>
          </p:cNvPicPr>
          <p:nvPr/>
        </p:nvPicPr>
        <p:blipFill>
          <a:blip r:embed="rId3"/>
          <a:srcRect/>
          <a:stretch>
            <a:fillRect/>
          </a:stretch>
        </p:blipFill>
        <p:spPr bwMode="auto">
          <a:xfrm>
            <a:off x="685800" y="1524000"/>
            <a:ext cx="7924800" cy="464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25"/>
          </a:xfrm>
        </p:spPr>
        <p:txBody>
          <a:bodyPr/>
          <a:lstStyle/>
          <a:p>
            <a:pPr>
              <a:defRPr/>
            </a:pPr>
            <a:r>
              <a:rPr lang="fa-IR" sz="4000" dirty="0" smtClean="0">
                <a:solidFill>
                  <a:srgbClr val="FF0000"/>
                </a:solidFill>
              </a:rPr>
              <a:t>مشكلات اندازه گيري عملكرد</a:t>
            </a:r>
            <a:endParaRPr lang="en-GB" sz="4000" dirty="0" smtClean="0">
              <a:solidFill>
                <a:srgbClr val="FFFF66"/>
              </a:solidFill>
            </a:endParaRPr>
          </a:p>
        </p:txBody>
      </p:sp>
      <p:sp>
        <p:nvSpPr>
          <p:cNvPr id="3" name="Content Placeholder 2"/>
          <p:cNvSpPr>
            <a:spLocks noGrp="1"/>
          </p:cNvSpPr>
          <p:nvPr>
            <p:ph idx="1"/>
          </p:nvPr>
        </p:nvSpPr>
        <p:spPr>
          <a:xfrm>
            <a:off x="468313" y="1071563"/>
            <a:ext cx="8229600" cy="6146800"/>
          </a:xfrm>
        </p:spPr>
        <p:txBody>
          <a:bodyPr/>
          <a:lstStyle/>
          <a:p>
            <a:pPr>
              <a:buFont typeface="Wingdings" pitchFamily="2" charset="2"/>
              <a:buNone/>
              <a:defRPr/>
            </a:pPr>
            <a:endParaRPr lang="en-GB" sz="2800" dirty="0" smtClean="0"/>
          </a:p>
          <a:p>
            <a:pPr marL="0" indent="0" algn="r" rtl="1">
              <a:buNone/>
              <a:defRPr/>
            </a:pPr>
            <a:endParaRPr lang="en-GB" sz="2800" dirty="0" smtClean="0"/>
          </a:p>
          <a:p>
            <a:pPr algn="r" rtl="1">
              <a:defRPr/>
            </a:pPr>
            <a:r>
              <a:rPr lang="fa-IR" sz="2800" dirty="0" smtClean="0"/>
              <a:t>پيچيدگي برنامه هاي سلامت</a:t>
            </a:r>
            <a:endParaRPr lang="en-GB" sz="2800" dirty="0" smtClean="0"/>
          </a:p>
          <a:p>
            <a:pPr algn="r" rtl="1">
              <a:buFont typeface="Wingdings" pitchFamily="2" charset="2"/>
              <a:buNone/>
              <a:defRPr/>
            </a:pPr>
            <a:endParaRPr lang="en-GB" sz="2800" dirty="0" smtClean="0"/>
          </a:p>
          <a:p>
            <a:pPr algn="r" rtl="1">
              <a:defRPr/>
            </a:pPr>
            <a:r>
              <a:rPr lang="fa-IR" sz="2800" dirty="0" smtClean="0"/>
              <a:t>سيستم اطلاعاتي ناكافي</a:t>
            </a:r>
            <a:endParaRPr lang="en-GB" sz="2800" dirty="0" smtClean="0"/>
          </a:p>
          <a:p>
            <a:pPr algn="r" rtl="1">
              <a:defRPr/>
            </a:pPr>
            <a:endParaRPr lang="en-GB" sz="2800" dirty="0" smtClean="0"/>
          </a:p>
          <a:p>
            <a:pPr algn="r" rtl="1">
              <a:defRPr/>
            </a:pPr>
            <a:r>
              <a:rPr lang="fa-IR" sz="2800" dirty="0" smtClean="0"/>
              <a:t>كثرت اندازه گيري ها و اندازه گيري كننده ها</a:t>
            </a:r>
            <a:endParaRPr lang="en-GB" sz="2800" dirty="0" smtClean="0"/>
          </a:p>
          <a:p>
            <a:pPr algn="r" rtl="1">
              <a:defRPr/>
            </a:pPr>
            <a:endParaRPr lang="en-GB" sz="2800" dirty="0" smtClean="0"/>
          </a:p>
          <a:p>
            <a:pPr algn="r" rtl="1">
              <a:defRPr/>
            </a:pPr>
            <a:r>
              <a:rPr lang="fa-IR" sz="2800" dirty="0" smtClean="0"/>
              <a:t>میزان بودجه در دسترس</a:t>
            </a:r>
            <a:endParaRPr lang="en-GB" sz="2800" dirty="0" smtClean="0"/>
          </a:p>
          <a:p>
            <a:pPr>
              <a:defRPr/>
            </a:pPr>
            <a:endParaRPr lang="en-GB" dirty="0" smtClean="0"/>
          </a:p>
          <a:p>
            <a:pPr>
              <a:defRPr/>
            </a:pPr>
            <a:endParaRPr lang="en-GB" dirty="0" smtClean="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r>
              <a:rPr lang="fa-IR" sz="4000" dirty="0" smtClean="0"/>
              <a:t>براي رسيدن به شاخصهاي کليدي عملکرد بايد </a:t>
            </a:r>
          </a:p>
          <a:p>
            <a:pPr algn="ctr" rtl="1" eaLnBrk="1" hangingPunct="1">
              <a:buFont typeface="Wingdings" pitchFamily="2" charset="2"/>
              <a:buNone/>
              <a:defRPr/>
            </a:pPr>
            <a:r>
              <a:rPr lang="fa-IR" sz="4000" dirty="0" smtClean="0"/>
              <a:t>ديد عميق و کلي داشت که اغلب توسط مديران شناخته نشده اند</a:t>
            </a:r>
          </a:p>
          <a:p>
            <a:pPr algn="ctr" rtl="1" eaLnBrk="1" hangingPunct="1">
              <a:buFont typeface="Wingdings" pitchFamily="2" charset="2"/>
              <a:buNone/>
              <a:defRPr/>
            </a:pPr>
            <a:endParaRPr lang="fa-IR" sz="4000"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r>
              <a:rPr lang="fa-IR" sz="4000" dirty="0" smtClean="0"/>
              <a:t>ويژگيهاي شاخصهاي کليدي:</a:t>
            </a:r>
          </a:p>
          <a:p>
            <a:pPr algn="r" rtl="1" eaLnBrk="1" hangingPunct="1">
              <a:buFont typeface="Arial" pitchFamily="34" charset="0"/>
              <a:buChar char="•"/>
              <a:defRPr/>
            </a:pPr>
            <a:r>
              <a:rPr lang="fa-IR" sz="4000" dirty="0" smtClean="0"/>
              <a:t>اغلب غير مالي هستند</a:t>
            </a:r>
          </a:p>
          <a:p>
            <a:pPr algn="r" rtl="1" eaLnBrk="1" hangingPunct="1">
              <a:buFont typeface="Arial" pitchFamily="34" charset="0"/>
              <a:buChar char="•"/>
              <a:defRPr/>
            </a:pPr>
            <a:r>
              <a:rPr lang="fa-IR" sz="4000" dirty="0" smtClean="0"/>
              <a:t>مکررا اندازه گيري مي شوند</a:t>
            </a:r>
          </a:p>
          <a:p>
            <a:pPr algn="r" rtl="1" eaLnBrk="1" hangingPunct="1">
              <a:buFont typeface="Arial" pitchFamily="34" charset="0"/>
              <a:buChar char="•"/>
              <a:defRPr/>
            </a:pPr>
            <a:r>
              <a:rPr lang="fa-IR" sz="4000" dirty="0" smtClean="0"/>
              <a:t>داراي اثرات مهم و معني داري هستند</a:t>
            </a:r>
          </a:p>
          <a:p>
            <a:pPr algn="r" rtl="1" eaLnBrk="1" hangingPunct="1">
              <a:buFont typeface="Arial" pitchFamily="34" charset="0"/>
              <a:buChar char="•"/>
              <a:defRPr/>
            </a:pPr>
            <a:r>
              <a:rPr lang="fa-IR" sz="4000" dirty="0" smtClean="0"/>
              <a:t>داراي آثار مثبت فراواني هستند</a:t>
            </a:r>
          </a:p>
          <a:p>
            <a:pPr algn="r" rtl="1" eaLnBrk="1" hangingPunct="1">
              <a:buFont typeface="Arial" pitchFamily="34" charset="0"/>
              <a:buChar char="•"/>
              <a:defRPr/>
            </a:pPr>
            <a:r>
              <a:rPr lang="fa-IR" sz="4000" dirty="0" smtClean="0"/>
              <a:t>بر روي ديگر شاخصهاي ديگر اثر مي گذارند</a:t>
            </a:r>
          </a:p>
          <a:p>
            <a:pPr algn="ctr" rtl="1" eaLnBrk="1" hangingPunct="1">
              <a:buFont typeface="Wingdings" pitchFamily="2" charset="2"/>
              <a:buNone/>
              <a:defRPr/>
            </a:pPr>
            <a:endParaRPr lang="fa-IR" sz="4000" dirty="0" smtClean="0"/>
          </a:p>
          <a:p>
            <a:pPr algn="ctr" rtl="1" eaLnBrk="1" hangingPunct="1">
              <a:buFont typeface="Wingdings" pitchFamily="2" charset="2"/>
              <a:buNone/>
              <a:defRPr/>
            </a:pPr>
            <a:endParaRPr lang="fa-IR" sz="4000"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r>
              <a:rPr lang="fa-IR" sz="4000" dirty="0" smtClean="0"/>
              <a:t>تعداد شاخصهاي کليدي:</a:t>
            </a:r>
          </a:p>
          <a:p>
            <a:pPr algn="r" rtl="1" eaLnBrk="1" hangingPunct="1">
              <a:buFont typeface="Arial" pitchFamily="34" charset="0"/>
              <a:buChar char="•"/>
              <a:defRPr/>
            </a:pPr>
            <a:r>
              <a:rPr lang="fa-IR" sz="4000" dirty="0" smtClean="0"/>
              <a:t>بستگي به اولويتهاي سازمان دارد</a:t>
            </a:r>
          </a:p>
          <a:p>
            <a:pPr algn="r" rtl="1" eaLnBrk="1" hangingPunct="1">
              <a:buFont typeface="Arial" pitchFamily="34" charset="0"/>
              <a:buChar char="•"/>
              <a:defRPr/>
            </a:pPr>
            <a:r>
              <a:rPr lang="fa-IR" sz="4000" dirty="0" smtClean="0"/>
              <a:t>تعداد زياد شاخصها زمان زيادي را از مديران مي گيرد</a:t>
            </a:r>
          </a:p>
          <a:p>
            <a:pPr algn="r" rtl="1" eaLnBrk="1" hangingPunct="1">
              <a:buFont typeface="Arial" pitchFamily="34" charset="0"/>
              <a:buChar char="•"/>
              <a:defRPr/>
            </a:pPr>
            <a:r>
              <a:rPr lang="fa-IR" sz="4000" dirty="0" smtClean="0"/>
              <a:t>تعداد کمتر باعث از قلم افتادن عوامل کليد موفقيت سازمان مي شود</a:t>
            </a:r>
          </a:p>
          <a:p>
            <a:pPr algn="ctr" rtl="1" eaLnBrk="1" hangingPunct="1">
              <a:buFont typeface="Wingdings" pitchFamily="2" charset="2"/>
              <a:buNone/>
              <a:defRPr/>
            </a:pPr>
            <a:endParaRPr lang="fa-IR" sz="4000" dirty="0" smtClean="0"/>
          </a:p>
          <a:p>
            <a:pPr algn="ctr" rtl="1" eaLnBrk="1" hangingPunct="1">
              <a:buFont typeface="Wingdings" pitchFamily="2" charset="2"/>
              <a:buNone/>
              <a:defRPr/>
            </a:pPr>
            <a:endParaRPr lang="fa-IR" sz="4000"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r>
              <a:rPr lang="fa-IR" sz="4000" dirty="0" smtClean="0"/>
              <a:t>قانون مطلقي براي تعداد شاخص وجود ندارد</a:t>
            </a:r>
          </a:p>
          <a:p>
            <a:pPr algn="ctr" rtl="1" eaLnBrk="1" hangingPunct="1">
              <a:buFont typeface="Wingdings" pitchFamily="2" charset="2"/>
              <a:buNone/>
              <a:defRPr/>
            </a:pPr>
            <a:r>
              <a:rPr lang="fa-IR" sz="4000" dirty="0" smtClean="0"/>
              <a:t>ولي نظر نورتون و کاپلان</a:t>
            </a:r>
          </a:p>
          <a:p>
            <a:pPr algn="ctr" rtl="1" eaLnBrk="1" hangingPunct="1">
              <a:buFont typeface="Wingdings" pitchFamily="2" charset="2"/>
              <a:buNone/>
              <a:defRPr/>
            </a:pPr>
            <a:endParaRPr lang="fa-IR" sz="4000" dirty="0" smtClean="0"/>
          </a:p>
          <a:p>
            <a:pPr algn="ctr" rtl="1" eaLnBrk="1" hangingPunct="1">
              <a:buFont typeface="Wingdings" pitchFamily="2" charset="2"/>
              <a:buNone/>
              <a:defRPr/>
            </a:pPr>
            <a:endParaRPr lang="fa-IR" sz="4000" dirty="0" smtClean="0"/>
          </a:p>
        </p:txBody>
      </p:sp>
      <p:pic>
        <p:nvPicPr>
          <p:cNvPr id="11268" name="Picture 2"/>
          <p:cNvPicPr>
            <a:picLocks noChangeAspect="1" noChangeArrowheads="1"/>
          </p:cNvPicPr>
          <p:nvPr/>
        </p:nvPicPr>
        <p:blipFill>
          <a:blip r:embed="rId3"/>
          <a:srcRect/>
          <a:stretch>
            <a:fillRect/>
          </a:stretch>
        </p:blipFill>
        <p:spPr bwMode="auto">
          <a:xfrm>
            <a:off x="914400" y="2971800"/>
            <a:ext cx="754380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fa-IR" dirty="0" smtClean="0">
                <a:solidFill>
                  <a:srgbClr val="FF0000"/>
                </a:solidFill>
              </a:rPr>
              <a:t>كارت امتیازی متوازن</a:t>
            </a:r>
            <a:br>
              <a:rPr lang="fa-IR" dirty="0" smtClean="0">
                <a:solidFill>
                  <a:srgbClr val="FF0000"/>
                </a:solidFill>
              </a:rPr>
            </a:br>
            <a:r>
              <a:rPr lang="en-US" dirty="0" smtClean="0">
                <a:solidFill>
                  <a:srgbClr val="FF0000"/>
                </a:solidFill>
              </a:rPr>
              <a:t>(Balanced Scorecard)</a:t>
            </a:r>
            <a:endParaRPr lang="en-US" dirty="0">
              <a:solidFill>
                <a:srgbClr val="FF0000"/>
              </a:solidFill>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260350"/>
            <a:ext cx="8229600" cy="796925"/>
          </a:xfrm>
        </p:spPr>
        <p:txBody>
          <a:bodyPr/>
          <a:lstStyle/>
          <a:p>
            <a:r>
              <a:rPr lang="fa-IR">
                <a:solidFill>
                  <a:srgbClr val="FF3300"/>
                </a:solidFill>
              </a:rPr>
              <a:t>محدوديتهاي شاخصهاي مالي :</a:t>
            </a:r>
            <a:endParaRPr lang="en-US">
              <a:solidFill>
                <a:srgbClr val="FF3300"/>
              </a:solidFill>
            </a:endParaRPr>
          </a:p>
        </p:txBody>
      </p:sp>
      <p:sp>
        <p:nvSpPr>
          <p:cNvPr id="45059" name="Rectangle 3"/>
          <p:cNvSpPr>
            <a:spLocks noGrp="1" noChangeArrowheads="1"/>
          </p:cNvSpPr>
          <p:nvPr>
            <p:ph type="body" idx="1"/>
          </p:nvPr>
        </p:nvSpPr>
        <p:spPr>
          <a:xfrm>
            <a:off x="107950" y="1196975"/>
            <a:ext cx="8856663" cy="5472113"/>
          </a:xfrm>
        </p:spPr>
        <p:txBody>
          <a:bodyPr/>
          <a:lstStyle/>
          <a:p>
            <a:pPr algn="just" rtl="1">
              <a:lnSpc>
                <a:spcPct val="90000"/>
              </a:lnSpc>
              <a:buFont typeface="Wingdings" pitchFamily="2" charset="2"/>
              <a:buChar char="ß"/>
            </a:pPr>
            <a:r>
              <a:rPr lang="fa-IR" sz="2400" dirty="0"/>
              <a:t>شاخصهاي مالي تنها منعكس كننده يكسري نشانه درخصوص علل موثر اوليه هستنددرحاليكه دلايل براي مديريت اهميت دارند</a:t>
            </a:r>
          </a:p>
          <a:p>
            <a:pPr algn="just" rtl="1">
              <a:lnSpc>
                <a:spcPct val="90000"/>
              </a:lnSpc>
              <a:buFont typeface="Wingdings" pitchFamily="2" charset="2"/>
              <a:buChar char="ß"/>
            </a:pPr>
            <a:r>
              <a:rPr lang="fa-IR" sz="2400" dirty="0"/>
              <a:t>بسياري ازوقايع توسط شاخصهاي مالي مشخص ميشوند اما خيلي كلي ، خيلي ديروگاها”هرگز.</a:t>
            </a:r>
          </a:p>
          <a:p>
            <a:pPr algn="just" rtl="1">
              <a:lnSpc>
                <a:spcPct val="90000"/>
              </a:lnSpc>
              <a:buFont typeface="Wingdings" pitchFamily="2" charset="2"/>
              <a:buChar char="ß"/>
            </a:pPr>
            <a:r>
              <a:rPr lang="fa-IR" sz="2400" dirty="0"/>
              <a:t>شاخصهاي مالي قابليت كمي در ايجاد انگيزش يا هدايت دردستيابي به اهداف در حوزه هاي عملياتي دارند</a:t>
            </a:r>
          </a:p>
          <a:p>
            <a:pPr algn="just" rtl="1">
              <a:lnSpc>
                <a:spcPct val="90000"/>
              </a:lnSpc>
              <a:buFont typeface="Wingdings" pitchFamily="2" charset="2"/>
              <a:buChar char="ß"/>
            </a:pPr>
            <a:r>
              <a:rPr lang="fa-IR" sz="2400" dirty="0"/>
              <a:t>تعيين اهداف زيرمجموعه هاي واحدهاي سازماني با شاخصهاي مالي مشكل به نظر ميرسد</a:t>
            </a:r>
          </a:p>
          <a:p>
            <a:pPr algn="just" rtl="1">
              <a:lnSpc>
                <a:spcPct val="90000"/>
              </a:lnSpc>
              <a:buFont typeface="Wingdings" pitchFamily="2" charset="2"/>
              <a:buChar char="q"/>
            </a:pPr>
            <a:r>
              <a:rPr lang="fa-IR" sz="2400" dirty="0"/>
              <a:t>شركتهايي كه سازمان خود را از طريق شاخصهاي مالي مديريت مينمايندهمانند راننده خودروئي هستند كه شيشه جلوي خودرو رابخارگرفته وتنها از آينه هاي بغل براي راندن وهدايت خودرو استفاده مي نمايند اين شركتها تنها ميتوانند مطمئن باشند كه هنوز در جاده هستند.</a:t>
            </a:r>
            <a:endParaRPr lang="en-US" sz="2400" dirty="0"/>
          </a:p>
        </p:txBody>
      </p:sp>
    </p:spTree>
    <p:extLst>
      <p:ext uri="{BB962C8B-B14F-4D97-AF65-F5344CB8AC3E}">
        <p14:creationId xmlns:p14="http://schemas.microsoft.com/office/powerpoint/2010/main" val="28137145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type="body" idx="1"/>
          </p:nvPr>
        </p:nvSpPr>
        <p:spPr>
          <a:xfrm>
            <a:off x="107950" y="1600200"/>
            <a:ext cx="8229600" cy="4997450"/>
          </a:xfrm>
        </p:spPr>
        <p:txBody>
          <a:bodyPr/>
          <a:lstStyle/>
          <a:p>
            <a:pPr algn="just" rtl="1">
              <a:lnSpc>
                <a:spcPct val="90000"/>
              </a:lnSpc>
              <a:buFont typeface="Wingdings" pitchFamily="2" charset="2"/>
              <a:buChar char="×"/>
            </a:pPr>
            <a:r>
              <a:rPr lang="fa-IR"/>
              <a:t>معيارهاي سنجش عمدتا” كوتاه مدت وغير استراتژيك هستند</a:t>
            </a:r>
          </a:p>
          <a:p>
            <a:pPr algn="just" rtl="1">
              <a:lnSpc>
                <a:spcPct val="90000"/>
              </a:lnSpc>
              <a:buFont typeface="Wingdings" pitchFamily="2" charset="2"/>
              <a:buChar char="×"/>
            </a:pPr>
            <a:r>
              <a:rPr lang="fa-IR"/>
              <a:t>ارزيابي هاعمدتا” يك بعدي است </a:t>
            </a:r>
          </a:p>
          <a:p>
            <a:pPr algn="just" rtl="1">
              <a:lnSpc>
                <a:spcPct val="90000"/>
              </a:lnSpc>
              <a:buFont typeface="Wingdings" pitchFamily="2" charset="2"/>
              <a:buChar char="×"/>
            </a:pPr>
            <a:r>
              <a:rPr lang="fa-IR"/>
              <a:t>درارزيابي هامتغيير هاي مهمي مانند كيفيت ،نوآوري ورضايت مشتريان لحاظ نميگردد</a:t>
            </a:r>
          </a:p>
          <a:p>
            <a:pPr algn="just" rtl="1">
              <a:lnSpc>
                <a:spcPct val="90000"/>
              </a:lnSpc>
              <a:buFont typeface="Wingdings" pitchFamily="2" charset="2"/>
              <a:buChar char="×"/>
            </a:pPr>
            <a:r>
              <a:rPr lang="fa-IR"/>
              <a:t>درتطابق با واقعيتهاي تجاري نيستند</a:t>
            </a:r>
          </a:p>
          <a:p>
            <a:pPr algn="just" rtl="1">
              <a:lnSpc>
                <a:spcPct val="90000"/>
              </a:lnSpc>
              <a:buFont typeface="Wingdings" pitchFamily="2" charset="2"/>
              <a:buChar char="×"/>
            </a:pPr>
            <a:r>
              <a:rPr lang="fa-IR"/>
              <a:t>قابليت اندازه گيري فرايندهاي ارزش افزاكه درچند واحدانجام ميگيرد راندارند</a:t>
            </a:r>
          </a:p>
          <a:p>
            <a:pPr algn="just" rtl="1">
              <a:lnSpc>
                <a:spcPct val="90000"/>
              </a:lnSpc>
              <a:buFont typeface="Wingdings" pitchFamily="2" charset="2"/>
              <a:buChar char="×"/>
            </a:pPr>
            <a:r>
              <a:rPr lang="fa-IR"/>
              <a:t>تفكر بلند مدت رافدا مي كند ( مثل كاهش هزينه هاي تحقيق وتوسعه)</a:t>
            </a:r>
            <a:endParaRPr lang="en-US"/>
          </a:p>
        </p:txBody>
      </p:sp>
      <p:sp>
        <p:nvSpPr>
          <p:cNvPr id="46084" name="Rectangle 4"/>
          <p:cNvSpPr>
            <a:spLocks noGrp="1" noChangeArrowheads="1"/>
          </p:cNvSpPr>
          <p:nvPr>
            <p:ph type="title"/>
          </p:nvPr>
        </p:nvSpPr>
        <p:spPr>
          <a:noFill/>
          <a:ln/>
        </p:spPr>
        <p:txBody>
          <a:bodyPr/>
          <a:lstStyle/>
          <a:p>
            <a:r>
              <a:rPr lang="fa-IR">
                <a:solidFill>
                  <a:srgbClr val="FF3300"/>
                </a:solidFill>
              </a:rPr>
              <a:t>محدوديتهاي اندازه گيري  مالي :</a:t>
            </a:r>
            <a:endParaRPr lang="en-US">
              <a:solidFill>
                <a:srgbClr val="FF3300"/>
              </a:solidFill>
            </a:endParaRPr>
          </a:p>
        </p:txBody>
      </p:sp>
    </p:spTree>
    <p:extLst>
      <p:ext uri="{BB962C8B-B14F-4D97-AF65-F5344CB8AC3E}">
        <p14:creationId xmlns:p14="http://schemas.microsoft.com/office/powerpoint/2010/main" val="257840371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74638"/>
            <a:ext cx="8229600" cy="868346"/>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txBody>
          <a:bodyPr/>
          <a:lstStyle/>
          <a:p>
            <a:pPr eaLnBrk="1" hangingPunct="1">
              <a:defRPr/>
            </a:pPr>
            <a:r>
              <a:rPr lang="fa-IR" sz="3200" b="1" dirty="0" smtClean="0">
                <a:cs typeface="B Traffic" pitchFamily="2" charset="-78"/>
              </a:rPr>
              <a:t>پیشینه موضوع</a:t>
            </a:r>
          </a:p>
        </p:txBody>
      </p:sp>
      <p:sp>
        <p:nvSpPr>
          <p:cNvPr id="10245" name="Content Placeholder 2"/>
          <p:cNvSpPr>
            <a:spLocks noGrp="1"/>
          </p:cNvSpPr>
          <p:nvPr>
            <p:ph idx="1"/>
          </p:nvPr>
        </p:nvSpPr>
        <p:spPr>
          <a:xfrm>
            <a:off x="152400" y="1214438"/>
            <a:ext cx="8686800" cy="5414962"/>
          </a:xfrm>
        </p:spPr>
        <p:txBody>
          <a:bodyPr/>
          <a:lstStyle/>
          <a:p>
            <a:pPr marL="95250" indent="28575" algn="r" rtl="1" eaLnBrk="1" hangingPunct="1">
              <a:buFont typeface="Arial" pitchFamily="34" charset="0"/>
              <a:buNone/>
            </a:pPr>
            <a:r>
              <a:rPr lang="fa-IR" sz="2400" b="1" dirty="0" smtClean="0">
                <a:cs typeface="B Traffic" pitchFamily="2" charset="-78"/>
              </a:rPr>
              <a:t>در سال 1990، تحقيقي درمورد 500 واحد صنعتی برتر آمريكايي توسط دوتن از صاحبنظران علم مديريت به نامهاي كاپلان و نورتون انجام شد كه روشها و معيارهاي سنجش عملكرد شركتها را مورد مطالعه قرار دادند. نتايج حاصل از اين تحقيق چنين بود:</a:t>
            </a:r>
          </a:p>
          <a:p>
            <a:pPr marL="95250" indent="28575" algn="r" rtl="1" eaLnBrk="1" hangingPunct="1"/>
            <a:r>
              <a:rPr lang="fa-IR" sz="2400" b="1" dirty="0" smtClean="0">
                <a:solidFill>
                  <a:srgbClr val="FF0000"/>
                </a:solidFill>
                <a:cs typeface="B Traffic" pitchFamily="2" charset="-78"/>
              </a:rPr>
              <a:t> </a:t>
            </a:r>
            <a:r>
              <a:rPr lang="fa-IR" sz="2400" b="1" u="sng" dirty="0" smtClean="0">
                <a:solidFill>
                  <a:srgbClr val="FF0000"/>
                </a:solidFill>
                <a:cs typeface="B Traffic" pitchFamily="2" charset="-78"/>
              </a:rPr>
              <a:t>90</a:t>
            </a:r>
            <a:r>
              <a:rPr lang="fa-IR" sz="2400" b="1" dirty="0" smtClean="0">
                <a:solidFill>
                  <a:srgbClr val="FF0000"/>
                </a:solidFill>
                <a:cs typeface="B Traffic" pitchFamily="2" charset="-78"/>
              </a:rPr>
              <a:t> درصد سازمانها، موفق به اجراي استراتژي هاي خود نمي شوند و از جمله دلایل آن است که تنها 5 درصد ازكاركنان، استراتژي ها را مي فهمند و تنها 20 درصد از مديران، کارکنان و ذینفعان منافع خود را در </a:t>
            </a:r>
            <a:r>
              <a:rPr lang="fa-IR" sz="2400" b="1" u="sng" dirty="0" smtClean="0">
                <a:solidFill>
                  <a:srgbClr val="FF0000"/>
                </a:solidFill>
                <a:cs typeface="B Traffic" pitchFamily="2" charset="-78"/>
              </a:rPr>
              <a:t>پيوند با استراتژي ها می یابند.</a:t>
            </a:r>
          </a:p>
          <a:p>
            <a:pPr marL="95250" indent="28575" algn="r" rtl="1" eaLnBrk="1" hangingPunct="1">
              <a:buFont typeface="Arial" pitchFamily="34" charset="0"/>
              <a:buNone/>
            </a:pPr>
            <a:endParaRPr lang="fa-IR" sz="2400" b="1" dirty="0" smtClean="0">
              <a:cs typeface="B Traffic" pitchFamily="2" charset="-78"/>
            </a:endParaRPr>
          </a:p>
          <a:p>
            <a:pPr marL="95250" indent="28575" algn="r" rtl="1" eaLnBrk="1" hangingPunct="1"/>
            <a:r>
              <a:rPr lang="fa-IR" sz="2400" b="1" dirty="0" smtClean="0">
                <a:solidFill>
                  <a:srgbClr val="FF0000"/>
                </a:solidFill>
                <a:cs typeface="B Traffic" pitchFamily="2" charset="-78"/>
              </a:rPr>
              <a:t> دليل ناكامي هفتاد درصد از مديران ارشد شركتها، شكست آنها در اجراي استراتژي هايشان بوده است</a:t>
            </a:r>
            <a:r>
              <a:rPr lang="fa-IR" sz="2400" b="1" dirty="0" smtClean="0">
                <a:cs typeface="B Traffic" pitchFamily="2" charset="-78"/>
              </a:rPr>
              <a:t>. </a:t>
            </a:r>
          </a:p>
          <a:p>
            <a:pPr marL="95250" indent="28575" algn="r" rtl="1" eaLnBrk="1" hangingPunct="1">
              <a:buFont typeface="Arial" pitchFamily="34" charset="0"/>
              <a:buNone/>
            </a:pPr>
            <a:endParaRPr lang="fa-IR" sz="2400" b="1" dirty="0" smtClean="0">
              <a:cs typeface="B Traffic" pitchFamily="2" charset="-78"/>
            </a:endParaRPr>
          </a:p>
          <a:p>
            <a:pPr marL="95250" indent="28575" algn="r" rtl="1" eaLnBrk="1" hangingPunct="1"/>
            <a:r>
              <a:rPr lang="fa-IR" sz="2400" b="1" dirty="0" smtClean="0">
                <a:solidFill>
                  <a:srgbClr val="FF0000"/>
                </a:solidFill>
                <a:cs typeface="B Traffic" pitchFamily="2" charset="-78"/>
              </a:rPr>
              <a:t>تدوین استراتژی در سطوح بالای سازمان وعدم مشارکت اعضاء در فرایند برنامه‌ریزی استراتژیک  می باشد </a:t>
            </a:r>
            <a:r>
              <a:rPr lang="fa-IR" sz="2400" b="1" dirty="0" smtClean="0">
                <a:cs typeface="B Traffic" pitchFamily="2" charset="-78"/>
              </a:rPr>
              <a:t/>
            </a:r>
            <a:br>
              <a:rPr lang="fa-IR" sz="2400" b="1" dirty="0" smtClean="0">
                <a:cs typeface="B Traffic" pitchFamily="2" charset="-78"/>
              </a:rPr>
            </a:br>
            <a:endParaRPr lang="fa-IR" sz="2400" b="1" dirty="0" smtClean="0">
              <a:cs typeface="B Traffic" pitchFamily="2" charset="-78"/>
            </a:endParaRPr>
          </a:p>
          <a:p>
            <a:pPr marL="95250" indent="28575" algn="r" rtl="1" eaLnBrk="1" hangingPunct="1"/>
            <a:endParaRPr lang="fa-IR" sz="2400" b="1" dirty="0" smtClean="0">
              <a:cs typeface="B Traffic" pitchFamily="2" charset="-78"/>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6643734" cy="796908"/>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txBody>
          <a:bodyPr/>
          <a:lstStyle/>
          <a:p>
            <a:pPr eaLnBrk="1" hangingPunct="1">
              <a:defRPr/>
            </a:pPr>
            <a:r>
              <a:rPr lang="fa-IR" sz="2800" b="1" dirty="0" smtClean="0">
                <a:cs typeface="B Traffic" pitchFamily="2" charset="-78"/>
              </a:rPr>
              <a:t>نتایج بررسی تحقق استراتژی در سازمانها</a:t>
            </a:r>
          </a:p>
        </p:txBody>
      </p:sp>
      <p:grpSp>
        <p:nvGrpSpPr>
          <p:cNvPr id="3" name="Group 131"/>
          <p:cNvGrpSpPr>
            <a:grpSpLocks/>
          </p:cNvGrpSpPr>
          <p:nvPr/>
        </p:nvGrpSpPr>
        <p:grpSpPr bwMode="auto">
          <a:xfrm>
            <a:off x="357188" y="1214438"/>
            <a:ext cx="8429625" cy="4821237"/>
            <a:chOff x="384" y="624"/>
            <a:chExt cx="4784" cy="2688"/>
          </a:xfrm>
        </p:grpSpPr>
        <p:sp>
          <p:nvSpPr>
            <p:cNvPr id="11271" name="Line 132"/>
            <p:cNvSpPr>
              <a:spLocks noChangeShapeType="1"/>
            </p:cNvSpPr>
            <p:nvPr/>
          </p:nvSpPr>
          <p:spPr bwMode="auto">
            <a:xfrm flipH="1">
              <a:off x="1040" y="1248"/>
              <a:ext cx="1488" cy="1104"/>
            </a:xfrm>
            <a:prstGeom prst="line">
              <a:avLst/>
            </a:prstGeom>
            <a:noFill/>
            <a:ln w="44450">
              <a:solidFill>
                <a:schemeClr val="tx1"/>
              </a:solidFill>
              <a:round/>
              <a:headEnd/>
              <a:tailEnd type="triangle" w="med" len="med"/>
            </a:ln>
          </p:spPr>
          <p:txBody>
            <a:bodyPr/>
            <a:lstStyle/>
            <a:p>
              <a:endParaRPr lang="fa-IR"/>
            </a:p>
          </p:txBody>
        </p:sp>
        <p:sp>
          <p:nvSpPr>
            <p:cNvPr id="11272" name="Line 133"/>
            <p:cNvSpPr>
              <a:spLocks noChangeShapeType="1"/>
            </p:cNvSpPr>
            <p:nvPr/>
          </p:nvSpPr>
          <p:spPr bwMode="auto">
            <a:xfrm>
              <a:off x="3008" y="1248"/>
              <a:ext cx="1680" cy="1152"/>
            </a:xfrm>
            <a:prstGeom prst="line">
              <a:avLst/>
            </a:prstGeom>
            <a:noFill/>
            <a:ln w="44450">
              <a:solidFill>
                <a:schemeClr val="tx1"/>
              </a:solidFill>
              <a:round/>
              <a:headEnd/>
              <a:tailEnd type="triangle" w="med" len="med"/>
            </a:ln>
          </p:spPr>
          <p:txBody>
            <a:bodyPr/>
            <a:lstStyle/>
            <a:p>
              <a:endParaRPr lang="fa-IR"/>
            </a:p>
          </p:txBody>
        </p:sp>
        <p:sp>
          <p:nvSpPr>
            <p:cNvPr id="11273" name="Line 134"/>
            <p:cNvSpPr>
              <a:spLocks noChangeShapeType="1"/>
            </p:cNvSpPr>
            <p:nvPr/>
          </p:nvSpPr>
          <p:spPr bwMode="auto">
            <a:xfrm flipH="1">
              <a:off x="2288" y="1248"/>
              <a:ext cx="384" cy="1152"/>
            </a:xfrm>
            <a:prstGeom prst="line">
              <a:avLst/>
            </a:prstGeom>
            <a:noFill/>
            <a:ln w="44450">
              <a:solidFill>
                <a:schemeClr val="tx1"/>
              </a:solidFill>
              <a:round/>
              <a:headEnd/>
              <a:tailEnd type="triangle" w="med" len="med"/>
            </a:ln>
          </p:spPr>
          <p:txBody>
            <a:bodyPr/>
            <a:lstStyle/>
            <a:p>
              <a:endParaRPr lang="fa-IR"/>
            </a:p>
          </p:txBody>
        </p:sp>
        <p:sp>
          <p:nvSpPr>
            <p:cNvPr id="11274" name="Line 135"/>
            <p:cNvSpPr>
              <a:spLocks noChangeShapeType="1"/>
            </p:cNvSpPr>
            <p:nvPr/>
          </p:nvSpPr>
          <p:spPr bwMode="auto">
            <a:xfrm>
              <a:off x="2720" y="1296"/>
              <a:ext cx="720" cy="1104"/>
            </a:xfrm>
            <a:prstGeom prst="line">
              <a:avLst/>
            </a:prstGeom>
            <a:noFill/>
            <a:ln w="44450">
              <a:solidFill>
                <a:schemeClr val="tx1"/>
              </a:solidFill>
              <a:round/>
              <a:headEnd/>
              <a:tailEnd type="triangle" w="med" len="med"/>
            </a:ln>
          </p:spPr>
          <p:txBody>
            <a:bodyPr/>
            <a:lstStyle/>
            <a:p>
              <a:endParaRPr lang="fa-IR"/>
            </a:p>
          </p:txBody>
        </p:sp>
        <p:sp>
          <p:nvSpPr>
            <p:cNvPr id="11275" name="Oval 136"/>
            <p:cNvSpPr>
              <a:spLocks noChangeArrowheads="1"/>
            </p:cNvSpPr>
            <p:nvPr/>
          </p:nvSpPr>
          <p:spPr bwMode="auto">
            <a:xfrm>
              <a:off x="1763" y="624"/>
              <a:ext cx="1747" cy="720"/>
            </a:xfrm>
            <a:prstGeom prst="ellipse">
              <a:avLst/>
            </a:prstGeom>
            <a:solidFill>
              <a:schemeClr val="bg2"/>
            </a:solidFill>
            <a:ln w="28575">
              <a:solidFill>
                <a:srgbClr val="800000"/>
              </a:solidFill>
              <a:round/>
              <a:headEnd/>
              <a:tailEnd/>
            </a:ln>
          </p:spPr>
          <p:txBody>
            <a:bodyPr anchor="ctr"/>
            <a:lstStyle/>
            <a:p>
              <a:pPr algn="ctr" rtl="0" eaLnBrk="0" hangingPunct="0"/>
              <a:r>
                <a:rPr lang="fa-IR" sz="1600" b="1">
                  <a:cs typeface="B Nazanin" pitchFamily="2" charset="-78"/>
                </a:rPr>
                <a:t>فقط 10% از سازمانها استراتژي خود را كامل  اجرا مي كنند.</a:t>
              </a:r>
              <a:endParaRPr lang="en-US" sz="1600" b="1">
                <a:cs typeface="B Nazanin" pitchFamily="2" charset="-78"/>
              </a:endParaRPr>
            </a:p>
          </p:txBody>
        </p:sp>
        <p:sp>
          <p:nvSpPr>
            <p:cNvPr id="11276" name="Rectangle 137"/>
            <p:cNvSpPr>
              <a:spLocks noChangeArrowheads="1"/>
            </p:cNvSpPr>
            <p:nvPr/>
          </p:nvSpPr>
          <p:spPr bwMode="auto">
            <a:xfrm>
              <a:off x="1232" y="1680"/>
              <a:ext cx="3024" cy="336"/>
            </a:xfrm>
            <a:prstGeom prst="rect">
              <a:avLst/>
            </a:prstGeom>
            <a:solidFill>
              <a:srgbClr val="FFFFCC"/>
            </a:solidFill>
            <a:ln w="28575">
              <a:solidFill>
                <a:srgbClr val="800000"/>
              </a:solidFill>
              <a:miter lim="800000"/>
              <a:headEnd/>
              <a:tailEnd/>
            </a:ln>
          </p:spPr>
          <p:txBody>
            <a:bodyPr wrap="none" anchor="ctr"/>
            <a:lstStyle/>
            <a:p>
              <a:pPr algn="ctr" rtl="0" eaLnBrk="0" hangingPunct="0"/>
              <a:r>
                <a:rPr lang="fa-IR" sz="2400" b="1">
                  <a:solidFill>
                    <a:srgbClr val="800000"/>
                  </a:solidFill>
                  <a:cs typeface="B Nazanin" pitchFamily="2" charset="-78"/>
                </a:rPr>
                <a:t>سدهاي اجراي استراتژي</a:t>
              </a:r>
              <a:endParaRPr lang="en-US" sz="2400" b="1">
                <a:solidFill>
                  <a:srgbClr val="800000"/>
                </a:solidFill>
                <a:cs typeface="B Nazanin" pitchFamily="2" charset="-78"/>
              </a:endParaRPr>
            </a:p>
          </p:txBody>
        </p:sp>
        <p:grpSp>
          <p:nvGrpSpPr>
            <p:cNvPr id="5" name="Group 138"/>
            <p:cNvGrpSpPr>
              <a:grpSpLocks/>
            </p:cNvGrpSpPr>
            <p:nvPr/>
          </p:nvGrpSpPr>
          <p:grpSpPr bwMode="auto">
            <a:xfrm>
              <a:off x="384" y="2448"/>
              <a:ext cx="1136" cy="864"/>
              <a:chOff x="528" y="2448"/>
              <a:chExt cx="1136" cy="864"/>
            </a:xfrm>
          </p:grpSpPr>
          <p:sp>
            <p:nvSpPr>
              <p:cNvPr id="11287" name="Rectangle 139"/>
              <p:cNvSpPr>
                <a:spLocks noChangeArrowheads="1"/>
              </p:cNvSpPr>
              <p:nvPr/>
            </p:nvSpPr>
            <p:spPr bwMode="auto">
              <a:xfrm>
                <a:off x="528" y="2681"/>
                <a:ext cx="1136" cy="631"/>
              </a:xfrm>
              <a:prstGeom prst="rect">
                <a:avLst/>
              </a:prstGeom>
              <a:solidFill>
                <a:schemeClr val="bg1"/>
              </a:solidFill>
              <a:ln w="15875">
                <a:solidFill>
                  <a:schemeClr val="tx2"/>
                </a:solidFill>
                <a:miter lim="800000"/>
                <a:headEnd/>
                <a:tailEnd/>
              </a:ln>
            </p:spPr>
            <p:txBody>
              <a:bodyPr anchor="ctr"/>
              <a:lstStyle/>
              <a:p>
                <a:pPr algn="ctr" rtl="0" eaLnBrk="0" hangingPunct="0"/>
                <a:r>
                  <a:rPr lang="fa-IR" sz="2000" b="1" i="1">
                    <a:cs typeface="B Nazanin" pitchFamily="2" charset="-78"/>
                  </a:rPr>
                  <a:t>فقط 5% از كاركنان چشم انداز را مي</a:t>
                </a:r>
                <a:r>
                  <a:rPr lang="fa-IR" sz="2000" b="1" i="1">
                    <a:cs typeface="Nazanin" pitchFamily="2" charset="-78"/>
                  </a:rPr>
                  <a:t>‌</a:t>
                </a:r>
                <a:r>
                  <a:rPr lang="fa-IR" sz="2000" b="1" i="1">
                    <a:cs typeface="B Nazanin" pitchFamily="2" charset="-78"/>
                  </a:rPr>
                  <a:t>فهمند.</a:t>
                </a:r>
                <a:endParaRPr lang="en-US" sz="2000" b="1" i="1">
                  <a:cs typeface="B Nazanin" pitchFamily="2" charset="-78"/>
                </a:endParaRPr>
              </a:p>
            </p:txBody>
          </p:sp>
          <p:sp>
            <p:nvSpPr>
              <p:cNvPr id="11288" name="Rectangle 140"/>
              <p:cNvSpPr>
                <a:spLocks noChangeArrowheads="1"/>
              </p:cNvSpPr>
              <p:nvPr/>
            </p:nvSpPr>
            <p:spPr bwMode="auto">
              <a:xfrm>
                <a:off x="528" y="2448"/>
                <a:ext cx="1136" cy="236"/>
              </a:xfrm>
              <a:prstGeom prst="rect">
                <a:avLst/>
              </a:prstGeom>
              <a:solidFill>
                <a:schemeClr val="bg1"/>
              </a:solidFill>
              <a:ln w="15875">
                <a:solidFill>
                  <a:schemeClr val="tx2"/>
                </a:solidFill>
                <a:miter lim="800000"/>
                <a:headEnd/>
                <a:tailEnd/>
              </a:ln>
            </p:spPr>
            <p:txBody>
              <a:bodyPr anchor="ctr"/>
              <a:lstStyle/>
              <a:p>
                <a:pPr rtl="0" eaLnBrk="0" hangingPunct="0"/>
                <a:r>
                  <a:rPr lang="fa-IR" sz="3200" b="1" dirty="0">
                    <a:solidFill>
                      <a:srgbClr val="990033"/>
                    </a:solidFill>
                    <a:cs typeface="B Nazanin" pitchFamily="2" charset="-78"/>
                  </a:rPr>
                  <a:t>چشم انداز</a:t>
                </a:r>
                <a:endParaRPr lang="en-US" sz="3200" b="1" dirty="0">
                  <a:solidFill>
                    <a:srgbClr val="990033"/>
                  </a:solidFill>
                  <a:cs typeface="B Nazanin" pitchFamily="2" charset="-78"/>
                </a:endParaRPr>
              </a:p>
            </p:txBody>
          </p:sp>
        </p:grpSp>
        <p:grpSp>
          <p:nvGrpSpPr>
            <p:cNvPr id="6" name="Group 141"/>
            <p:cNvGrpSpPr>
              <a:grpSpLocks/>
            </p:cNvGrpSpPr>
            <p:nvPr/>
          </p:nvGrpSpPr>
          <p:grpSpPr bwMode="auto">
            <a:xfrm>
              <a:off x="1600" y="2448"/>
              <a:ext cx="1136" cy="864"/>
              <a:chOff x="1680" y="2448"/>
              <a:chExt cx="1136" cy="864"/>
            </a:xfrm>
          </p:grpSpPr>
          <p:sp>
            <p:nvSpPr>
              <p:cNvPr id="11285" name="Rectangle 142"/>
              <p:cNvSpPr>
                <a:spLocks noChangeArrowheads="1"/>
              </p:cNvSpPr>
              <p:nvPr/>
            </p:nvSpPr>
            <p:spPr bwMode="auto">
              <a:xfrm>
                <a:off x="1680" y="2681"/>
                <a:ext cx="1136" cy="631"/>
              </a:xfrm>
              <a:prstGeom prst="rect">
                <a:avLst/>
              </a:prstGeom>
              <a:solidFill>
                <a:schemeClr val="bg1"/>
              </a:solidFill>
              <a:ln w="15875">
                <a:solidFill>
                  <a:schemeClr val="tx2"/>
                </a:solidFill>
                <a:miter lim="800000"/>
                <a:headEnd/>
                <a:tailEnd/>
              </a:ln>
            </p:spPr>
            <p:txBody>
              <a:bodyPr anchor="ctr"/>
              <a:lstStyle/>
              <a:p>
                <a:pPr algn="ctr" rtl="0" eaLnBrk="0" hangingPunct="0"/>
                <a:r>
                  <a:rPr lang="fa-IR" sz="2000" b="1" i="1">
                    <a:cs typeface="B Nazanin" pitchFamily="2" charset="-78"/>
                  </a:rPr>
                  <a:t>فقط 25% از مديران منافع خود را با تحقق استراتژيها پيوند خورده مي دانند</a:t>
                </a:r>
                <a:endParaRPr lang="en-US" sz="2000" b="1" i="1">
                  <a:cs typeface="B Nazanin" pitchFamily="2" charset="-78"/>
                </a:endParaRPr>
              </a:p>
            </p:txBody>
          </p:sp>
          <p:sp>
            <p:nvSpPr>
              <p:cNvPr id="11286" name="Rectangle 143"/>
              <p:cNvSpPr>
                <a:spLocks noChangeArrowheads="1"/>
              </p:cNvSpPr>
              <p:nvPr/>
            </p:nvSpPr>
            <p:spPr bwMode="auto">
              <a:xfrm>
                <a:off x="1680" y="2448"/>
                <a:ext cx="1136" cy="236"/>
              </a:xfrm>
              <a:prstGeom prst="rect">
                <a:avLst/>
              </a:prstGeom>
              <a:solidFill>
                <a:schemeClr val="bg1"/>
              </a:solidFill>
              <a:ln w="15875">
                <a:solidFill>
                  <a:schemeClr val="tx2"/>
                </a:solidFill>
                <a:miter lim="800000"/>
                <a:headEnd/>
                <a:tailEnd/>
              </a:ln>
            </p:spPr>
            <p:txBody>
              <a:bodyPr anchor="ctr"/>
              <a:lstStyle/>
              <a:p>
                <a:pPr rtl="0" eaLnBrk="0" hangingPunct="0"/>
                <a:r>
                  <a:rPr lang="fa-IR" sz="3200" b="1">
                    <a:solidFill>
                      <a:srgbClr val="990033"/>
                    </a:solidFill>
                    <a:cs typeface="B Nazanin" pitchFamily="2" charset="-78"/>
                  </a:rPr>
                  <a:t>پرسنل</a:t>
                </a:r>
                <a:endParaRPr lang="en-US" sz="3200" b="1">
                  <a:solidFill>
                    <a:srgbClr val="990033"/>
                  </a:solidFill>
                  <a:cs typeface="B Nazanin" pitchFamily="2" charset="-78"/>
                </a:endParaRPr>
              </a:p>
            </p:txBody>
          </p:sp>
        </p:grpSp>
        <p:grpSp>
          <p:nvGrpSpPr>
            <p:cNvPr id="7" name="Group 144"/>
            <p:cNvGrpSpPr>
              <a:grpSpLocks/>
            </p:cNvGrpSpPr>
            <p:nvPr/>
          </p:nvGrpSpPr>
          <p:grpSpPr bwMode="auto">
            <a:xfrm>
              <a:off x="2816" y="2448"/>
              <a:ext cx="1136" cy="864"/>
              <a:chOff x="2928" y="2448"/>
              <a:chExt cx="1136" cy="864"/>
            </a:xfrm>
          </p:grpSpPr>
          <p:sp>
            <p:nvSpPr>
              <p:cNvPr id="11283" name="Rectangle 145"/>
              <p:cNvSpPr>
                <a:spLocks noChangeArrowheads="1"/>
              </p:cNvSpPr>
              <p:nvPr/>
            </p:nvSpPr>
            <p:spPr bwMode="auto">
              <a:xfrm>
                <a:off x="2928" y="2681"/>
                <a:ext cx="1136" cy="631"/>
              </a:xfrm>
              <a:prstGeom prst="rect">
                <a:avLst/>
              </a:prstGeom>
              <a:solidFill>
                <a:schemeClr val="bg1"/>
              </a:solidFill>
              <a:ln w="15875">
                <a:solidFill>
                  <a:schemeClr val="tx2"/>
                </a:solidFill>
                <a:miter lim="800000"/>
                <a:headEnd/>
                <a:tailEnd/>
              </a:ln>
            </p:spPr>
            <p:txBody>
              <a:bodyPr anchor="ctr"/>
              <a:lstStyle/>
              <a:p>
                <a:pPr algn="ctr" rtl="0" eaLnBrk="0" hangingPunct="0"/>
                <a:endParaRPr lang="en-US" b="1" i="1">
                  <a:cs typeface="B Nazanin" pitchFamily="2" charset="-78"/>
                </a:endParaRPr>
              </a:p>
              <a:p>
                <a:pPr algn="ctr" rtl="0" eaLnBrk="0" hangingPunct="0"/>
                <a:r>
                  <a:rPr lang="fa-IR" b="1" i="1">
                    <a:cs typeface="B Nazanin" pitchFamily="2" charset="-78"/>
                  </a:rPr>
                  <a:t>15% مديران ارشد بيشتر از يكساعت در ماه را به مباحث استراتژيك اختصاص مي دهند </a:t>
                </a:r>
                <a:endParaRPr lang="en-US" b="1" i="1">
                  <a:cs typeface="B Nazanin" pitchFamily="2" charset="-78"/>
                </a:endParaRPr>
              </a:p>
              <a:p>
                <a:pPr algn="ctr" rtl="0" eaLnBrk="0" hangingPunct="0"/>
                <a:endParaRPr lang="en-US" b="1" i="1">
                  <a:cs typeface="B Nazanin" pitchFamily="2" charset="-78"/>
                </a:endParaRPr>
              </a:p>
            </p:txBody>
          </p:sp>
          <p:sp>
            <p:nvSpPr>
              <p:cNvPr id="11284" name="Rectangle 146"/>
              <p:cNvSpPr>
                <a:spLocks noChangeArrowheads="1"/>
              </p:cNvSpPr>
              <p:nvPr/>
            </p:nvSpPr>
            <p:spPr bwMode="auto">
              <a:xfrm>
                <a:off x="2928" y="2448"/>
                <a:ext cx="1136" cy="236"/>
              </a:xfrm>
              <a:prstGeom prst="rect">
                <a:avLst/>
              </a:prstGeom>
              <a:solidFill>
                <a:schemeClr val="bg1"/>
              </a:solidFill>
              <a:ln w="15875">
                <a:solidFill>
                  <a:schemeClr val="tx2"/>
                </a:solidFill>
                <a:miter lim="800000"/>
                <a:headEnd/>
                <a:tailEnd/>
              </a:ln>
            </p:spPr>
            <p:txBody>
              <a:bodyPr anchor="ctr"/>
              <a:lstStyle/>
              <a:p>
                <a:pPr rtl="0" eaLnBrk="0" hangingPunct="0"/>
                <a:r>
                  <a:rPr lang="fa-IR" sz="3200" b="1">
                    <a:solidFill>
                      <a:srgbClr val="990033"/>
                    </a:solidFill>
                    <a:cs typeface="B Nazanin" pitchFamily="2" charset="-78"/>
                  </a:rPr>
                  <a:t>مديريت</a:t>
                </a:r>
                <a:endParaRPr lang="en-US" sz="3200" b="1">
                  <a:solidFill>
                    <a:srgbClr val="990033"/>
                  </a:solidFill>
                  <a:cs typeface="B Nazanin" pitchFamily="2" charset="-78"/>
                </a:endParaRPr>
              </a:p>
            </p:txBody>
          </p:sp>
        </p:grpSp>
        <p:grpSp>
          <p:nvGrpSpPr>
            <p:cNvPr id="8" name="Group 147"/>
            <p:cNvGrpSpPr>
              <a:grpSpLocks/>
            </p:cNvGrpSpPr>
            <p:nvPr/>
          </p:nvGrpSpPr>
          <p:grpSpPr bwMode="auto">
            <a:xfrm>
              <a:off x="4032" y="2448"/>
              <a:ext cx="1136" cy="864"/>
              <a:chOff x="4176" y="2448"/>
              <a:chExt cx="1136" cy="864"/>
            </a:xfrm>
          </p:grpSpPr>
          <p:sp>
            <p:nvSpPr>
              <p:cNvPr id="11281" name="Rectangle 148"/>
              <p:cNvSpPr>
                <a:spLocks noChangeArrowheads="1"/>
              </p:cNvSpPr>
              <p:nvPr/>
            </p:nvSpPr>
            <p:spPr bwMode="auto">
              <a:xfrm>
                <a:off x="4176" y="2681"/>
                <a:ext cx="1136" cy="631"/>
              </a:xfrm>
              <a:prstGeom prst="rect">
                <a:avLst/>
              </a:prstGeom>
              <a:solidFill>
                <a:schemeClr val="bg1"/>
              </a:solidFill>
              <a:ln w="15875">
                <a:solidFill>
                  <a:schemeClr val="tx2"/>
                </a:solidFill>
                <a:miter lim="800000"/>
                <a:headEnd/>
                <a:tailEnd/>
              </a:ln>
            </p:spPr>
            <p:txBody>
              <a:bodyPr anchor="ctr"/>
              <a:lstStyle/>
              <a:p>
                <a:pPr algn="ctr" rtl="0" eaLnBrk="0" hangingPunct="0"/>
                <a:r>
                  <a:rPr lang="fa-IR" b="1" i="1" dirty="0">
                    <a:cs typeface="B Nazanin" pitchFamily="2" charset="-78"/>
                  </a:rPr>
                  <a:t>فقط 40% </a:t>
                </a:r>
                <a:r>
                  <a:rPr lang="fa-IR" sz="2000" b="1" i="1" dirty="0">
                    <a:cs typeface="B Nazanin" pitchFamily="2" charset="-78"/>
                  </a:rPr>
                  <a:t>سازمانها</a:t>
                </a:r>
                <a:r>
                  <a:rPr lang="fa-IR" b="1" i="1" dirty="0">
                    <a:cs typeface="B Nazanin" pitchFamily="2" charset="-78"/>
                  </a:rPr>
                  <a:t> بودجه را به استراتژي مرتبط مي كنند.</a:t>
                </a:r>
                <a:endParaRPr lang="en-US" b="1" i="1" dirty="0">
                  <a:cs typeface="B Nazanin" pitchFamily="2" charset="-78"/>
                </a:endParaRPr>
              </a:p>
            </p:txBody>
          </p:sp>
          <p:sp>
            <p:nvSpPr>
              <p:cNvPr id="11282" name="Rectangle 149"/>
              <p:cNvSpPr>
                <a:spLocks noChangeArrowheads="1"/>
              </p:cNvSpPr>
              <p:nvPr/>
            </p:nvSpPr>
            <p:spPr bwMode="auto">
              <a:xfrm>
                <a:off x="4176" y="2448"/>
                <a:ext cx="1136" cy="236"/>
              </a:xfrm>
              <a:prstGeom prst="rect">
                <a:avLst/>
              </a:prstGeom>
              <a:solidFill>
                <a:schemeClr val="bg1"/>
              </a:solidFill>
              <a:ln w="15875">
                <a:solidFill>
                  <a:schemeClr val="tx2"/>
                </a:solidFill>
                <a:miter lim="800000"/>
                <a:headEnd/>
                <a:tailEnd/>
              </a:ln>
            </p:spPr>
            <p:txBody>
              <a:bodyPr anchor="ctr"/>
              <a:lstStyle/>
              <a:p>
                <a:pPr rtl="0" eaLnBrk="0" hangingPunct="0"/>
                <a:r>
                  <a:rPr lang="fa-IR" sz="3600" b="1">
                    <a:solidFill>
                      <a:srgbClr val="990033"/>
                    </a:solidFill>
                    <a:cs typeface="B Nazanin" pitchFamily="2" charset="-78"/>
                  </a:rPr>
                  <a:t>منابع</a:t>
                </a:r>
                <a:endParaRPr lang="en-US" sz="3600" b="1">
                  <a:solidFill>
                    <a:srgbClr val="990033"/>
                  </a:solidFill>
                  <a:cs typeface="B Nazanin" pitchFamily="2" charset="-78"/>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85800" y="457200"/>
            <a:ext cx="7772400" cy="1143000"/>
          </a:xfrm>
        </p:spPr>
        <p:txBody>
          <a:bodyPr/>
          <a:lstStyle/>
          <a:p>
            <a:r>
              <a:rPr lang="fa-IR" sz="4000" smtClean="0">
                <a:solidFill>
                  <a:srgbClr val="FF0000"/>
                </a:solidFill>
                <a:effectLst/>
              </a:rPr>
              <a:t>كارت امتياز متوازن چيست؟</a:t>
            </a:r>
            <a:endParaRPr lang="en-US" sz="4000" smtClean="0">
              <a:solidFill>
                <a:srgbClr val="FF0000"/>
              </a:solidFill>
              <a:effectLst/>
            </a:endParaRPr>
          </a:p>
        </p:txBody>
      </p:sp>
      <p:sp>
        <p:nvSpPr>
          <p:cNvPr id="20483" name="Rectangle 3"/>
          <p:cNvSpPr>
            <a:spLocks noGrp="1" noChangeArrowheads="1"/>
          </p:cNvSpPr>
          <p:nvPr>
            <p:ph type="body" idx="1"/>
          </p:nvPr>
        </p:nvSpPr>
        <p:spPr>
          <a:xfrm>
            <a:off x="1828800" y="2286000"/>
            <a:ext cx="7010400" cy="3276600"/>
          </a:xfrm>
        </p:spPr>
        <p:txBody>
          <a:bodyPr>
            <a:normAutofit/>
          </a:bodyPr>
          <a:lstStyle/>
          <a:p>
            <a:pPr marL="742950" indent="-742950" algn="r" rtl="1">
              <a:buFont typeface="+mj-lt"/>
              <a:buAutoNum type="arabicParenR"/>
              <a:defRPr/>
            </a:pPr>
            <a:r>
              <a:rPr lang="fa-IR" sz="3600" dirty="0" smtClean="0">
                <a:latin typeface="Arial" charset="0"/>
              </a:rPr>
              <a:t>يك سيستم اندازه گيري</a:t>
            </a:r>
            <a:endParaRPr lang="en-US" sz="3600" dirty="0" smtClean="0">
              <a:latin typeface="Arial" charset="0"/>
            </a:endParaRPr>
          </a:p>
          <a:p>
            <a:pPr marL="742950" indent="-742950">
              <a:buFont typeface="+mj-lt"/>
              <a:buAutoNum type="arabicParenR"/>
              <a:defRPr/>
            </a:pPr>
            <a:endParaRPr lang="en-US" sz="3600" dirty="0">
              <a:latin typeface="Arial" charset="0"/>
            </a:endParaRPr>
          </a:p>
          <a:p>
            <a:pPr marL="742950" indent="-742950" algn="r" rtl="1">
              <a:buFont typeface="+mj-lt"/>
              <a:buAutoNum type="arabicParenR"/>
              <a:defRPr/>
            </a:pPr>
            <a:r>
              <a:rPr lang="fa-IR" sz="3600" dirty="0" smtClean="0">
                <a:latin typeface="Arial" charset="0"/>
              </a:rPr>
              <a:t>يك سيستم مديريت استراتژيك</a:t>
            </a:r>
            <a:endParaRPr lang="en-US" sz="3600" dirty="0" smtClean="0">
              <a:latin typeface="Arial" charset="0"/>
            </a:endParaRPr>
          </a:p>
          <a:p>
            <a:pPr marL="742950" indent="-742950" algn="r" rtl="1">
              <a:buFont typeface="+mj-lt"/>
              <a:buAutoNum type="arabicParenR"/>
              <a:defRPr/>
            </a:pPr>
            <a:endParaRPr lang="en-US" sz="3600" dirty="0">
              <a:latin typeface="Arial" charset="0"/>
            </a:endParaRPr>
          </a:p>
          <a:p>
            <a:pPr marL="742950" indent="-742950" algn="r" rtl="1">
              <a:buFont typeface="+mj-lt"/>
              <a:buAutoNum type="arabicParenR"/>
              <a:defRPr/>
            </a:pPr>
            <a:r>
              <a:rPr lang="fa-IR" sz="3600" dirty="0" smtClean="0">
                <a:latin typeface="Arial" charset="0"/>
              </a:rPr>
              <a:t>يك ابزار ارتباطي </a:t>
            </a:r>
            <a:endParaRPr lang="en-US" sz="3600" dirty="0">
              <a:latin typeface="Arial" charset="0"/>
            </a:endParaRPr>
          </a:p>
        </p:txBody>
      </p:sp>
      <p:pic>
        <p:nvPicPr>
          <p:cNvPr id="75780" name="Picture 4" descr="C:\Documents and Settings\masseyv\Application Data\Microsoft\Media Catalog\Downloaded Clips\cl1f\j0078622.wmf"/>
          <p:cNvPicPr>
            <a:picLocks noChangeAspect="1" noChangeArrowheads="1"/>
          </p:cNvPicPr>
          <p:nvPr/>
        </p:nvPicPr>
        <p:blipFill>
          <a:blip r:embed="rId2"/>
          <a:srcRect/>
          <a:stretch>
            <a:fillRect/>
          </a:stretch>
        </p:blipFill>
        <p:spPr bwMode="auto">
          <a:xfrm>
            <a:off x="228600" y="2438400"/>
            <a:ext cx="1133475" cy="28956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additive="base">
                                        <p:cTn id="7" dur="500" fill="hold"/>
                                        <p:tgtEl>
                                          <p:spTgt spid="2048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048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0483">
                                            <p:txEl>
                                              <p:pRg st="2" end="2"/>
                                            </p:txEl>
                                          </p:spTgt>
                                        </p:tgtEl>
                                        <p:attrNameLst>
                                          <p:attrName>style.visibility</p:attrName>
                                        </p:attrNameLst>
                                      </p:cBhvr>
                                      <p:to>
                                        <p:strVal val="visible"/>
                                      </p:to>
                                    </p:set>
                                    <p:anim calcmode="lin" valueType="num">
                                      <p:cBhvr additive="base">
                                        <p:cTn id="13" dur="500" fill="hold"/>
                                        <p:tgtEl>
                                          <p:spTgt spid="20483">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048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0483">
                                            <p:txEl>
                                              <p:pRg st="4" end="4"/>
                                            </p:txEl>
                                          </p:spTgt>
                                        </p:tgtEl>
                                        <p:attrNameLst>
                                          <p:attrName>style.visibility</p:attrName>
                                        </p:attrNameLst>
                                      </p:cBhvr>
                                      <p:to>
                                        <p:strVal val="visible"/>
                                      </p:to>
                                    </p:set>
                                    <p:anim calcmode="lin" valueType="num">
                                      <p:cBhvr additive="base">
                                        <p:cTn id="19" dur="500" fill="hold"/>
                                        <p:tgtEl>
                                          <p:spTgt spid="20483">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048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74638"/>
            <a:ext cx="8229600" cy="439737"/>
          </a:xfrm>
        </p:spPr>
        <p:txBody>
          <a:bodyPr/>
          <a:lstStyle/>
          <a:p>
            <a:pPr>
              <a:defRPr/>
            </a:pPr>
            <a:r>
              <a:rPr lang="fa-IR" dirty="0" smtClean="0">
                <a:solidFill>
                  <a:srgbClr val="FF0000"/>
                </a:solidFill>
              </a:rPr>
              <a:t>انتخاب شاخص ها</a:t>
            </a:r>
            <a:endParaRPr lang="en-US" dirty="0">
              <a:solidFill>
                <a:srgbClr val="FF0000"/>
              </a:solidFill>
            </a:endParaRPr>
          </a:p>
        </p:txBody>
      </p:sp>
      <p:sp>
        <p:nvSpPr>
          <p:cNvPr id="12291" name="Rectangle 3"/>
          <p:cNvSpPr>
            <a:spLocks noGrp="1" noChangeArrowheads="1"/>
          </p:cNvSpPr>
          <p:nvPr>
            <p:ph type="body" idx="1"/>
          </p:nvPr>
        </p:nvSpPr>
        <p:spPr>
          <a:xfrm>
            <a:off x="214313" y="1571625"/>
            <a:ext cx="8715375" cy="5286375"/>
          </a:xfrm>
        </p:spPr>
        <p:txBody>
          <a:bodyPr/>
          <a:lstStyle/>
          <a:p>
            <a:pPr algn="r" rtl="1">
              <a:lnSpc>
                <a:spcPct val="80000"/>
              </a:lnSpc>
              <a:defRPr/>
            </a:pPr>
            <a:r>
              <a:rPr lang="fa-IR" sz="2800" dirty="0" smtClean="0"/>
              <a:t>متخصصين آشنا با جنبه هاي مربوط به خدمات و مراقبت سلامت بهترین افراد جهت طراحی و انتخاب شاخص ها می باشند.</a:t>
            </a:r>
            <a:endParaRPr lang="en-US" sz="2800" dirty="0" smtClean="0"/>
          </a:p>
          <a:p>
            <a:pPr algn="r" rtl="1">
              <a:lnSpc>
                <a:spcPct val="80000"/>
              </a:lnSpc>
              <a:defRPr/>
            </a:pPr>
            <a:endParaRPr lang="en-US" sz="2800" dirty="0"/>
          </a:p>
          <a:p>
            <a:pPr algn="r" rtl="1">
              <a:lnSpc>
                <a:spcPct val="80000"/>
              </a:lnSpc>
              <a:defRPr/>
            </a:pPr>
            <a:r>
              <a:rPr lang="fa-IR" sz="2800" dirty="0" smtClean="0"/>
              <a:t>به صورت ايده آل این فرایند بایستی به صورت یک کار تیمی و بر اساس تصمیم مبنی بر اجماع باشد.</a:t>
            </a:r>
          </a:p>
          <a:p>
            <a:pPr algn="r" rtl="1">
              <a:lnSpc>
                <a:spcPct val="80000"/>
              </a:lnSpc>
              <a:defRPr/>
            </a:pPr>
            <a:endParaRPr lang="fa-IR" sz="2800" dirty="0" smtClean="0"/>
          </a:p>
          <a:p>
            <a:pPr algn="r" rtl="1">
              <a:lnSpc>
                <a:spcPct val="80000"/>
              </a:lnSpc>
              <a:defRPr/>
            </a:pPr>
            <a:r>
              <a:rPr lang="fa-IR" sz="2800" dirty="0" smtClean="0"/>
              <a:t>روش فوق احتمال مقبولیت شاخص های منتخب را افزایش می دهد</a:t>
            </a:r>
            <a:endParaRPr lang="en-US" sz="2800" dirty="0" smtClean="0"/>
          </a:p>
          <a:p>
            <a:pPr algn="r" rtl="1">
              <a:lnSpc>
                <a:spcPct val="80000"/>
              </a:lnSpc>
              <a:defRPr/>
            </a:pPr>
            <a:endParaRPr lang="en-US" sz="2800" dirty="0"/>
          </a:p>
          <a:p>
            <a:pPr algn="r" rtl="1">
              <a:lnSpc>
                <a:spcPct val="80000"/>
              </a:lnSpc>
              <a:buFont typeface="Wingdings" pitchFamily="2" charset="2"/>
              <a:buNone/>
              <a:defRPr/>
            </a:pPr>
            <a:endParaRPr lang="en-US" sz="2800" dirty="0"/>
          </a:p>
          <a:p>
            <a:pPr algn="r" rtl="1">
              <a:lnSpc>
                <a:spcPct val="80000"/>
              </a:lnSpc>
              <a:defRPr/>
            </a:pPr>
            <a:r>
              <a:rPr lang="fa-IR" sz="2800" dirty="0" smtClean="0"/>
              <a:t>اعضاء اين گروه بايد درك اساسي از سازمان و فرايندهاي روزمره مربوط داشته باشند.</a:t>
            </a:r>
            <a:endParaRPr lang="en-US" sz="2800" dirty="0" smtClean="0"/>
          </a:p>
          <a:p>
            <a:pPr algn="r" rtl="1">
              <a:lnSpc>
                <a:spcPct val="80000"/>
              </a:lnSpc>
              <a:defRPr/>
            </a:pP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291">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29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274638"/>
            <a:ext cx="8229600" cy="868362"/>
          </a:xfrm>
        </p:spPr>
        <p:txBody>
          <a:bodyPr/>
          <a:lstStyle/>
          <a:p>
            <a:pPr>
              <a:defRPr/>
            </a:pPr>
            <a:r>
              <a:rPr lang="fa-IR" sz="4000" dirty="0" smtClean="0">
                <a:solidFill>
                  <a:srgbClr val="FF0000"/>
                </a:solidFill>
              </a:rPr>
              <a:t>به عنوان يك سيستم اندازه گيري</a:t>
            </a:r>
            <a:r>
              <a:rPr lang="en-US" sz="4000" dirty="0" smtClean="0">
                <a:solidFill>
                  <a:srgbClr val="FF0000"/>
                </a:solidFill>
              </a:rPr>
              <a:t> BSC</a:t>
            </a:r>
            <a:endParaRPr lang="en-US" sz="4000" dirty="0">
              <a:solidFill>
                <a:srgbClr val="FF0000"/>
              </a:solidFill>
            </a:endParaRPr>
          </a:p>
        </p:txBody>
      </p:sp>
      <p:sp>
        <p:nvSpPr>
          <p:cNvPr id="21507" name="Rectangle 3"/>
          <p:cNvSpPr>
            <a:spLocks noGrp="1" noChangeArrowheads="1"/>
          </p:cNvSpPr>
          <p:nvPr>
            <p:ph type="body" idx="1"/>
          </p:nvPr>
        </p:nvSpPr>
        <p:spPr>
          <a:xfrm>
            <a:off x="152400" y="1428750"/>
            <a:ext cx="7772400" cy="4591050"/>
          </a:xfrm>
        </p:spPr>
        <p:txBody>
          <a:bodyPr>
            <a:normAutofit lnSpcReduction="10000"/>
          </a:bodyPr>
          <a:lstStyle/>
          <a:p>
            <a:pPr algn="r" rtl="1">
              <a:lnSpc>
                <a:spcPct val="90000"/>
              </a:lnSpc>
              <a:buClr>
                <a:schemeClr val="accent1"/>
              </a:buClr>
              <a:buFont typeface="Wingdings" pitchFamily="2" charset="2"/>
              <a:buChar char="Ø"/>
              <a:defRPr/>
            </a:pPr>
            <a:r>
              <a:rPr lang="fa-IR" sz="2800" dirty="0" smtClean="0">
                <a:latin typeface="Arial" charset="0"/>
              </a:rPr>
              <a:t>ترجمه ماموریت، چشم انداز و استراتژی سازمان از طريق اهداف و اندازه گيري ها</a:t>
            </a:r>
            <a:endParaRPr lang="en-US" sz="2800" dirty="0" smtClean="0">
              <a:latin typeface="Arial" charset="0"/>
            </a:endParaRPr>
          </a:p>
          <a:p>
            <a:pPr algn="r" rtl="1">
              <a:lnSpc>
                <a:spcPct val="90000"/>
              </a:lnSpc>
              <a:buClr>
                <a:schemeClr val="accent1"/>
              </a:buClr>
              <a:buFont typeface="Wingdings" pitchFamily="2" charset="2"/>
              <a:buChar char="Ø"/>
              <a:defRPr/>
            </a:pPr>
            <a:endParaRPr lang="en-US" sz="2800" dirty="0">
              <a:latin typeface="Arial" charset="0"/>
            </a:endParaRPr>
          </a:p>
          <a:p>
            <a:pPr algn="r" rtl="1">
              <a:lnSpc>
                <a:spcPct val="90000"/>
              </a:lnSpc>
              <a:buClr>
                <a:schemeClr val="accent1"/>
              </a:buClr>
              <a:buFont typeface="Wingdings" pitchFamily="2" charset="2"/>
              <a:buChar char="Ø"/>
              <a:defRPr/>
            </a:pPr>
            <a:r>
              <a:rPr lang="fa-IR" sz="2800" dirty="0" smtClean="0">
                <a:latin typeface="Arial" charset="0"/>
              </a:rPr>
              <a:t>ارائه يك چارچوب براي تشريح عناصر كليدي براي دستيابي به استراتژي</a:t>
            </a:r>
            <a:endParaRPr lang="en-US" sz="2800" dirty="0" smtClean="0">
              <a:latin typeface="Arial" charset="0"/>
            </a:endParaRPr>
          </a:p>
          <a:p>
            <a:pPr algn="r" rtl="1">
              <a:lnSpc>
                <a:spcPct val="90000"/>
              </a:lnSpc>
              <a:buClr>
                <a:schemeClr val="accent1"/>
              </a:buClr>
              <a:buFont typeface="Wingdings" pitchFamily="2" charset="2"/>
              <a:buNone/>
              <a:defRPr/>
            </a:pPr>
            <a:endParaRPr lang="en-US" sz="2800" dirty="0">
              <a:latin typeface="Arial" charset="0"/>
            </a:endParaRPr>
          </a:p>
          <a:p>
            <a:pPr algn="r" rtl="1">
              <a:lnSpc>
                <a:spcPct val="90000"/>
              </a:lnSpc>
              <a:buClr>
                <a:schemeClr val="accent1"/>
              </a:buClr>
              <a:buFont typeface="Wingdings" pitchFamily="2" charset="2"/>
              <a:buChar char="Ø"/>
              <a:defRPr/>
            </a:pPr>
            <a:r>
              <a:rPr lang="fa-IR" sz="2800" b="1" dirty="0" smtClean="0">
                <a:solidFill>
                  <a:srgbClr val="FFFF00"/>
                </a:solidFill>
                <a:latin typeface="Arial" charset="0"/>
              </a:rPr>
              <a:t>اندازه گيري 4 ديدگاه</a:t>
            </a:r>
            <a:endParaRPr lang="en-US" sz="2800" b="1" dirty="0">
              <a:solidFill>
                <a:srgbClr val="FFFF00"/>
              </a:solidFill>
              <a:latin typeface="Arial" charset="0"/>
            </a:endParaRPr>
          </a:p>
          <a:p>
            <a:pPr algn="r" rtl="1">
              <a:lnSpc>
                <a:spcPct val="90000"/>
              </a:lnSpc>
              <a:buClr>
                <a:schemeClr val="accent1"/>
              </a:buClr>
              <a:buFont typeface="Wingdings" pitchFamily="2" charset="2"/>
              <a:buNone/>
              <a:defRPr/>
            </a:pPr>
            <a:r>
              <a:rPr lang="en-US" sz="2800" dirty="0">
                <a:latin typeface="Arial" charset="0"/>
              </a:rPr>
              <a:t>		</a:t>
            </a:r>
            <a:r>
              <a:rPr lang="en-US" sz="2800" b="1" dirty="0">
                <a:solidFill>
                  <a:srgbClr val="FF0000"/>
                </a:solidFill>
                <a:effectLst/>
                <a:latin typeface="Arial" charset="0"/>
              </a:rPr>
              <a:t>- </a:t>
            </a:r>
            <a:r>
              <a:rPr lang="fa-IR" sz="2800" b="1" dirty="0" smtClean="0">
                <a:solidFill>
                  <a:srgbClr val="FF0000"/>
                </a:solidFill>
                <a:effectLst/>
                <a:latin typeface="Arial" charset="0"/>
              </a:rPr>
              <a:t>مشتري مداري</a:t>
            </a:r>
            <a:endParaRPr lang="en-US" sz="2800" b="1" dirty="0">
              <a:solidFill>
                <a:srgbClr val="FF0000"/>
              </a:solidFill>
              <a:effectLst/>
              <a:latin typeface="Arial" charset="0"/>
            </a:endParaRPr>
          </a:p>
          <a:p>
            <a:pPr algn="r" rtl="1">
              <a:lnSpc>
                <a:spcPct val="90000"/>
              </a:lnSpc>
              <a:buClr>
                <a:schemeClr val="accent1"/>
              </a:buClr>
              <a:buFont typeface="Wingdings" pitchFamily="2" charset="2"/>
              <a:buNone/>
              <a:defRPr/>
            </a:pPr>
            <a:r>
              <a:rPr lang="en-US" sz="2800" b="1" dirty="0">
                <a:solidFill>
                  <a:srgbClr val="FF0000"/>
                </a:solidFill>
                <a:effectLst/>
                <a:latin typeface="Arial" charset="0"/>
              </a:rPr>
              <a:t>		- </a:t>
            </a:r>
            <a:r>
              <a:rPr lang="fa-IR" sz="2800" b="1" dirty="0" smtClean="0">
                <a:solidFill>
                  <a:srgbClr val="FF0000"/>
                </a:solidFill>
                <a:effectLst/>
                <a:latin typeface="Arial" charset="0"/>
              </a:rPr>
              <a:t>مالي</a:t>
            </a:r>
            <a:endParaRPr lang="en-US" sz="2800" b="1" dirty="0">
              <a:solidFill>
                <a:srgbClr val="FF0000"/>
              </a:solidFill>
              <a:effectLst/>
              <a:latin typeface="Arial" charset="0"/>
            </a:endParaRPr>
          </a:p>
          <a:p>
            <a:pPr algn="r" rtl="1">
              <a:lnSpc>
                <a:spcPct val="90000"/>
              </a:lnSpc>
              <a:buClr>
                <a:schemeClr val="accent1"/>
              </a:buClr>
              <a:buFont typeface="Wingdings" pitchFamily="2" charset="2"/>
              <a:buNone/>
              <a:defRPr/>
            </a:pPr>
            <a:r>
              <a:rPr lang="en-US" sz="2800" b="1" dirty="0">
                <a:solidFill>
                  <a:srgbClr val="FF0000"/>
                </a:solidFill>
                <a:effectLst/>
                <a:latin typeface="Arial" charset="0"/>
              </a:rPr>
              <a:t>		</a:t>
            </a:r>
            <a:r>
              <a:rPr lang="en-US" sz="2800" b="1" dirty="0" smtClean="0">
                <a:solidFill>
                  <a:srgbClr val="FF0000"/>
                </a:solidFill>
                <a:effectLst/>
                <a:latin typeface="Arial" charset="0"/>
              </a:rPr>
              <a:t>-</a:t>
            </a:r>
            <a:r>
              <a:rPr lang="fa-IR" sz="2800" b="1" dirty="0" smtClean="0">
                <a:solidFill>
                  <a:srgbClr val="FF0000"/>
                </a:solidFill>
                <a:effectLst/>
                <a:latin typeface="Arial" charset="0"/>
              </a:rPr>
              <a:t>فرآيندهاي داخلي</a:t>
            </a:r>
            <a:r>
              <a:rPr lang="en-US" sz="2800" b="1" dirty="0" smtClean="0">
                <a:solidFill>
                  <a:srgbClr val="FF0000"/>
                </a:solidFill>
                <a:effectLst/>
                <a:latin typeface="Arial" charset="0"/>
              </a:rPr>
              <a:t> </a:t>
            </a:r>
            <a:endParaRPr lang="en-US" sz="2800" b="1" dirty="0">
              <a:solidFill>
                <a:srgbClr val="FF0000"/>
              </a:solidFill>
              <a:effectLst/>
              <a:latin typeface="Arial" charset="0"/>
            </a:endParaRPr>
          </a:p>
          <a:p>
            <a:pPr algn="r" rtl="1">
              <a:lnSpc>
                <a:spcPct val="90000"/>
              </a:lnSpc>
              <a:buClr>
                <a:schemeClr val="accent1"/>
              </a:buClr>
              <a:buFont typeface="Wingdings" pitchFamily="2" charset="2"/>
              <a:buNone/>
              <a:defRPr/>
            </a:pPr>
            <a:r>
              <a:rPr lang="en-US" sz="2800" b="1" dirty="0">
                <a:solidFill>
                  <a:srgbClr val="FF0000"/>
                </a:solidFill>
                <a:effectLst/>
                <a:latin typeface="Arial" charset="0"/>
              </a:rPr>
              <a:t>		- </a:t>
            </a:r>
            <a:r>
              <a:rPr lang="fa-IR" sz="2800" b="1" dirty="0" smtClean="0">
                <a:solidFill>
                  <a:srgbClr val="FF0000"/>
                </a:solidFill>
                <a:effectLst/>
                <a:latin typeface="Arial" charset="0"/>
              </a:rPr>
              <a:t>آموزش نوآوري وارتقاء</a:t>
            </a:r>
            <a:endParaRPr lang="en-US" sz="2800" b="1" dirty="0">
              <a:solidFill>
                <a:srgbClr val="FF0000"/>
              </a:solidFill>
              <a:effectLst/>
              <a:latin typeface="Arial" charset="0"/>
            </a:endParaRPr>
          </a:p>
        </p:txBody>
      </p:sp>
      <p:pic>
        <p:nvPicPr>
          <p:cNvPr id="76804" name="Picture 4" descr="C:\Documents and Settings\masseyv\Application Data\Microsoft\Media Catalog\Downloaded Clips\cl1f\j0078805.wmf"/>
          <p:cNvPicPr>
            <a:picLocks noChangeAspect="1" noChangeArrowheads="1"/>
          </p:cNvPicPr>
          <p:nvPr/>
        </p:nvPicPr>
        <p:blipFill>
          <a:blip r:embed="rId2"/>
          <a:srcRect/>
          <a:stretch>
            <a:fillRect/>
          </a:stretch>
        </p:blipFill>
        <p:spPr bwMode="auto">
          <a:xfrm>
            <a:off x="857250" y="4143375"/>
            <a:ext cx="1724025" cy="15398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 calcmode="lin" valueType="num">
                                      <p:cBhvr additive="base">
                                        <p:cTn id="7" dur="500" fill="hold"/>
                                        <p:tgtEl>
                                          <p:spTgt spid="2150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50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7">
                                            <p:txEl>
                                              <p:pRg st="2" end="2"/>
                                            </p:txEl>
                                          </p:spTgt>
                                        </p:tgtEl>
                                        <p:attrNameLst>
                                          <p:attrName>style.visibility</p:attrName>
                                        </p:attrNameLst>
                                      </p:cBhvr>
                                      <p:to>
                                        <p:strVal val="visible"/>
                                      </p:to>
                                    </p:set>
                                    <p:anim calcmode="lin" valueType="num">
                                      <p:cBhvr additive="base">
                                        <p:cTn id="13" dur="500" fill="hold"/>
                                        <p:tgtEl>
                                          <p:spTgt spid="2150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50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07">
                                            <p:txEl>
                                              <p:pRg st="4" end="4"/>
                                            </p:txEl>
                                          </p:spTgt>
                                        </p:tgtEl>
                                        <p:attrNameLst>
                                          <p:attrName>style.visibility</p:attrName>
                                        </p:attrNameLst>
                                      </p:cBhvr>
                                      <p:to>
                                        <p:strVal val="visible"/>
                                      </p:to>
                                    </p:set>
                                    <p:anim calcmode="lin" valueType="num">
                                      <p:cBhvr additive="base">
                                        <p:cTn id="19" dur="500" fill="hold"/>
                                        <p:tgtEl>
                                          <p:spTgt spid="21507">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150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507">
                                            <p:txEl>
                                              <p:pRg st="5" end="5"/>
                                            </p:txEl>
                                          </p:spTgt>
                                        </p:tgtEl>
                                        <p:attrNameLst>
                                          <p:attrName>style.visibility</p:attrName>
                                        </p:attrNameLst>
                                      </p:cBhvr>
                                      <p:to>
                                        <p:strVal val="visible"/>
                                      </p:to>
                                    </p:set>
                                    <p:anim calcmode="lin" valueType="num">
                                      <p:cBhvr additive="base">
                                        <p:cTn id="25" dur="500" fill="hold"/>
                                        <p:tgtEl>
                                          <p:spTgt spid="21507">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150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507">
                                            <p:txEl>
                                              <p:pRg st="6" end="6"/>
                                            </p:txEl>
                                          </p:spTgt>
                                        </p:tgtEl>
                                        <p:attrNameLst>
                                          <p:attrName>style.visibility</p:attrName>
                                        </p:attrNameLst>
                                      </p:cBhvr>
                                      <p:to>
                                        <p:strVal val="visible"/>
                                      </p:to>
                                    </p:set>
                                    <p:anim calcmode="lin" valueType="num">
                                      <p:cBhvr additive="base">
                                        <p:cTn id="31" dur="500" fill="hold"/>
                                        <p:tgtEl>
                                          <p:spTgt spid="21507">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150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1507">
                                            <p:txEl>
                                              <p:pRg st="7" end="7"/>
                                            </p:txEl>
                                          </p:spTgt>
                                        </p:tgtEl>
                                        <p:attrNameLst>
                                          <p:attrName>style.visibility</p:attrName>
                                        </p:attrNameLst>
                                      </p:cBhvr>
                                      <p:to>
                                        <p:strVal val="visible"/>
                                      </p:to>
                                    </p:set>
                                    <p:anim calcmode="lin" valueType="num">
                                      <p:cBhvr additive="base">
                                        <p:cTn id="37" dur="500" fill="hold"/>
                                        <p:tgtEl>
                                          <p:spTgt spid="21507">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1507">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1507">
                                            <p:txEl>
                                              <p:pRg st="8" end="8"/>
                                            </p:txEl>
                                          </p:spTgt>
                                        </p:tgtEl>
                                        <p:attrNameLst>
                                          <p:attrName>style.visibility</p:attrName>
                                        </p:attrNameLst>
                                      </p:cBhvr>
                                      <p:to>
                                        <p:strVal val="visible"/>
                                      </p:to>
                                    </p:set>
                                    <p:anim calcmode="lin" valueType="num">
                                      <p:cBhvr additive="base">
                                        <p:cTn id="43" dur="500" fill="hold"/>
                                        <p:tgtEl>
                                          <p:spTgt spid="21507">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1507">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a:grpSpLocks/>
          </p:cNvGrpSpPr>
          <p:nvPr/>
        </p:nvGrpSpPr>
        <p:grpSpPr bwMode="auto">
          <a:xfrm>
            <a:off x="-17463" y="6459538"/>
            <a:ext cx="381001" cy="465137"/>
            <a:chOff x="-11" y="4069"/>
            <a:chExt cx="240" cy="293"/>
          </a:xfrm>
        </p:grpSpPr>
        <p:sp>
          <p:nvSpPr>
            <p:cNvPr id="261134" name="Rectangle 14"/>
            <p:cNvSpPr>
              <a:spLocks noChangeArrowheads="1"/>
            </p:cNvSpPr>
            <p:nvPr/>
          </p:nvSpPr>
          <p:spPr bwMode="auto">
            <a:xfrm>
              <a:off x="-11" y="4069"/>
              <a:ext cx="204" cy="164"/>
            </a:xfrm>
            <a:prstGeom prst="rect">
              <a:avLst/>
            </a:prstGeom>
            <a:noFill/>
            <a:ln w="9525">
              <a:noFill/>
              <a:miter lim="800000"/>
              <a:headEnd/>
              <a:tailEnd/>
            </a:ln>
            <a:effectLst/>
          </p:spPr>
          <p:txBody>
            <a:bodyPr wrap="none" anchor="ctr"/>
            <a:lstStyle/>
            <a:p>
              <a:pPr algn="ctr">
                <a:spcBef>
                  <a:spcPct val="0"/>
                </a:spcBef>
              </a:pPr>
              <a:r>
                <a:rPr lang="fa-IR" b="0">
                  <a:solidFill>
                    <a:srgbClr val="CC0000"/>
                  </a:solidFill>
                </a:rPr>
                <a:t>65</a:t>
              </a:r>
              <a:endParaRPr lang="en-US" b="0">
                <a:solidFill>
                  <a:srgbClr val="CC0000"/>
                </a:solidFill>
              </a:endParaRPr>
            </a:p>
          </p:txBody>
        </p:sp>
        <p:sp>
          <p:nvSpPr>
            <p:cNvPr id="261135" name="Line 15"/>
            <p:cNvSpPr>
              <a:spLocks noChangeShapeType="1"/>
            </p:cNvSpPr>
            <p:nvPr/>
          </p:nvSpPr>
          <p:spPr bwMode="auto">
            <a:xfrm flipH="1">
              <a:off x="8" y="4156"/>
              <a:ext cx="196" cy="88"/>
            </a:xfrm>
            <a:prstGeom prst="line">
              <a:avLst/>
            </a:prstGeom>
            <a:noFill/>
            <a:ln w="19050">
              <a:solidFill>
                <a:srgbClr val="003399"/>
              </a:solidFill>
              <a:round/>
              <a:headEnd/>
              <a:tailEnd/>
            </a:ln>
            <a:effectLst/>
          </p:spPr>
          <p:txBody>
            <a:bodyPr/>
            <a:lstStyle/>
            <a:p>
              <a:endParaRPr lang="fa-IR"/>
            </a:p>
          </p:txBody>
        </p:sp>
        <p:sp>
          <p:nvSpPr>
            <p:cNvPr id="261136" name="Rectangle 16"/>
            <p:cNvSpPr>
              <a:spLocks noChangeArrowheads="1"/>
            </p:cNvSpPr>
            <p:nvPr/>
          </p:nvSpPr>
          <p:spPr bwMode="auto">
            <a:xfrm>
              <a:off x="2" y="4198"/>
              <a:ext cx="227" cy="164"/>
            </a:xfrm>
            <a:prstGeom prst="rect">
              <a:avLst/>
            </a:prstGeom>
            <a:noFill/>
            <a:ln w="9525">
              <a:noFill/>
              <a:miter lim="800000"/>
              <a:headEnd/>
              <a:tailEnd/>
            </a:ln>
            <a:effectLst/>
          </p:spPr>
          <p:txBody>
            <a:bodyPr wrap="none" anchor="ctr"/>
            <a:lstStyle/>
            <a:p>
              <a:pPr algn="ctr">
                <a:spcBef>
                  <a:spcPct val="0"/>
                </a:spcBef>
              </a:pPr>
              <a:r>
                <a:rPr lang="ar-SA" b="0">
                  <a:solidFill>
                    <a:srgbClr val="CC0000"/>
                  </a:solidFill>
                </a:rPr>
                <a:t>101</a:t>
              </a:r>
              <a:endParaRPr lang="en-US" b="0">
                <a:solidFill>
                  <a:srgbClr val="CC0000"/>
                </a:solidFill>
              </a:endParaRPr>
            </a:p>
          </p:txBody>
        </p:sp>
      </p:grpSp>
      <p:sp>
        <p:nvSpPr>
          <p:cNvPr id="261138" name="Rectangle 18"/>
          <p:cNvSpPr>
            <a:spLocks noChangeArrowheads="1"/>
          </p:cNvSpPr>
          <p:nvPr/>
        </p:nvSpPr>
        <p:spPr bwMode="auto">
          <a:xfrm>
            <a:off x="609600" y="990600"/>
            <a:ext cx="8153400" cy="2431435"/>
          </a:xfrm>
          <a:prstGeom prst="rect">
            <a:avLst/>
          </a:prstGeom>
          <a:noFill/>
          <a:ln w="9525">
            <a:noFill/>
            <a:miter lim="800000"/>
            <a:headEnd/>
            <a:tailEnd/>
          </a:ln>
          <a:effectLst/>
        </p:spPr>
        <p:txBody>
          <a:bodyPr wrap="square">
            <a:spAutoFit/>
          </a:bodyPr>
          <a:lstStyle/>
          <a:p>
            <a:pPr algn="r" rtl="1"/>
            <a:r>
              <a:rPr lang="fa-IR" sz="4000" dirty="0">
                <a:solidFill>
                  <a:srgbClr val="FFFF00"/>
                </a:solidFill>
                <a:cs typeface="Times New Roman" pitchFamily="18" charset="0"/>
              </a:rPr>
              <a:t>1</a:t>
            </a:r>
            <a:r>
              <a:rPr lang="fa-IR" sz="3600" dirty="0">
                <a:solidFill>
                  <a:srgbClr val="FFFF00"/>
                </a:solidFill>
                <a:cs typeface="Times New Roman" pitchFamily="18" charset="0"/>
              </a:rPr>
              <a:t>.عملکرد باید درهر چهار حوزه (مشتریان ،مالی، فرایند داخلی، رشد و آموزش) مطابق با استراتژی ها مورد سنجش قرار گیرد.</a:t>
            </a:r>
          </a:p>
          <a:p>
            <a:pPr algn="r" rtl="1"/>
            <a:r>
              <a:rPr lang="fa-IR" sz="4000" dirty="0">
                <a:solidFill>
                  <a:srgbClr val="FFFF00"/>
                </a:solidFill>
                <a:cs typeface="Times New Roman" pitchFamily="18" charset="0"/>
              </a:rPr>
              <a:t>2</a:t>
            </a:r>
            <a:r>
              <a:rPr lang="fa-IR" sz="3600" dirty="0">
                <a:solidFill>
                  <a:srgbClr val="FFFF00"/>
                </a:solidFill>
                <a:cs typeface="Times New Roman" pitchFamily="18" charset="0"/>
              </a:rPr>
              <a:t> . بالانس بودن لزوما تناظر یک به یک نیست</a:t>
            </a:r>
            <a:r>
              <a:rPr lang="fa-IR" sz="3600" dirty="0" smtClean="0">
                <a:solidFill>
                  <a:srgbClr val="FFFF00"/>
                </a:solidFill>
                <a:cs typeface="Times New Roman" pitchFamily="18" charset="0"/>
              </a:rPr>
              <a:t>.</a:t>
            </a:r>
            <a:endParaRPr lang="fa-IR" sz="3600" dirty="0">
              <a:solidFill>
                <a:srgbClr val="FFFF00"/>
              </a:solidFill>
              <a:cs typeface="Times New Roman" pitchFamily="18" charset="0"/>
            </a:endParaRPr>
          </a:p>
        </p:txBody>
      </p:sp>
      <p:sp>
        <p:nvSpPr>
          <p:cNvPr id="261139" name="Rectangle 19"/>
          <p:cNvSpPr>
            <a:spLocks noChangeArrowheads="1"/>
          </p:cNvSpPr>
          <p:nvPr/>
        </p:nvSpPr>
        <p:spPr bwMode="auto">
          <a:xfrm>
            <a:off x="1600200" y="228600"/>
            <a:ext cx="6492875" cy="769441"/>
          </a:xfrm>
          <a:prstGeom prst="rect">
            <a:avLst/>
          </a:prstGeom>
          <a:noFill/>
          <a:ln w="9525">
            <a:noFill/>
            <a:miter lim="800000"/>
            <a:headEnd/>
            <a:tailEnd/>
          </a:ln>
          <a:effectLst/>
        </p:spPr>
        <p:txBody>
          <a:bodyPr wrap="square">
            <a:spAutoFit/>
          </a:bodyPr>
          <a:lstStyle/>
          <a:p>
            <a:pPr algn="ctr"/>
            <a:r>
              <a:rPr lang="fa-IR" sz="4400" b="0" dirty="0">
                <a:solidFill>
                  <a:srgbClr val="FF0000"/>
                </a:solidFill>
                <a:cs typeface="Times New Roman" pitchFamily="18" charset="0"/>
              </a:rPr>
              <a:t>مفهوم بالانس بودن</a:t>
            </a:r>
            <a:endParaRPr lang="en-US" sz="4400" b="0" dirty="0">
              <a:solidFill>
                <a:srgbClr val="FF0000"/>
              </a:solidFill>
              <a:cs typeface="Times New Roman" pitchFamily="18" charset="0"/>
            </a:endParaRPr>
          </a:p>
        </p:txBody>
      </p:sp>
    </p:spTree>
  </p:cSld>
  <p:clrMapOvr>
    <a:masterClrMapping/>
  </p:clrMapOvr>
  <p:transition spd="med">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188913"/>
            <a:ext cx="8229600" cy="868362"/>
          </a:xfrm>
        </p:spPr>
        <p:txBody>
          <a:bodyPr/>
          <a:lstStyle/>
          <a:p>
            <a:r>
              <a:rPr lang="fa-IR">
                <a:solidFill>
                  <a:srgbClr val="FF3300"/>
                </a:solidFill>
              </a:rPr>
              <a:t>پنج گام فرايند مديريت استراتژيك :</a:t>
            </a:r>
            <a:endParaRPr lang="en-US">
              <a:solidFill>
                <a:srgbClr val="FF3300"/>
              </a:solidFill>
            </a:endParaRPr>
          </a:p>
        </p:txBody>
      </p:sp>
      <p:grpSp>
        <p:nvGrpSpPr>
          <p:cNvPr id="51239" name="Group 39"/>
          <p:cNvGrpSpPr>
            <a:grpSpLocks/>
          </p:cNvGrpSpPr>
          <p:nvPr/>
        </p:nvGrpSpPr>
        <p:grpSpPr bwMode="auto">
          <a:xfrm>
            <a:off x="468313" y="1412875"/>
            <a:ext cx="8396287" cy="5111750"/>
            <a:chOff x="295" y="890"/>
            <a:chExt cx="5289" cy="3220"/>
          </a:xfrm>
        </p:grpSpPr>
        <p:sp>
          <p:nvSpPr>
            <p:cNvPr id="51205" name="AutoShape 5"/>
            <p:cNvSpPr>
              <a:spLocks noChangeArrowheads="1"/>
            </p:cNvSpPr>
            <p:nvPr/>
          </p:nvSpPr>
          <p:spPr bwMode="auto">
            <a:xfrm>
              <a:off x="295" y="947"/>
              <a:ext cx="1111" cy="1243"/>
            </a:xfrm>
            <a:prstGeom prst="rightArrow">
              <a:avLst>
                <a:gd name="adj1" fmla="val 50000"/>
                <a:gd name="adj2" fmla="val 25000"/>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1600" b="1">
                  <a:latin typeface="Arial" pitchFamily="34" charset="0"/>
                </a:rPr>
                <a:t>تهيه وتدوين </a:t>
              </a:r>
            </a:p>
            <a:p>
              <a:pPr algn="ctr"/>
              <a:r>
                <a:rPr lang="fa-IR" sz="1600" b="1">
                  <a:latin typeface="Arial" pitchFamily="34" charset="0"/>
                </a:rPr>
                <a:t>چشم انداز وماموريت</a:t>
              </a:r>
              <a:r>
                <a:rPr lang="fa-IR" sz="1600">
                  <a:latin typeface="Arial" pitchFamily="34" charset="0"/>
                </a:rPr>
                <a:t> </a:t>
              </a:r>
              <a:endParaRPr lang="en-US" sz="1600">
                <a:latin typeface="Arial" pitchFamily="34" charset="0"/>
              </a:endParaRPr>
            </a:p>
          </p:txBody>
        </p:sp>
        <p:sp>
          <p:nvSpPr>
            <p:cNvPr id="51207" name="AutoShape 7"/>
            <p:cNvSpPr>
              <a:spLocks noChangeArrowheads="1"/>
            </p:cNvSpPr>
            <p:nvPr/>
          </p:nvSpPr>
          <p:spPr bwMode="auto">
            <a:xfrm>
              <a:off x="1406" y="947"/>
              <a:ext cx="821" cy="1243"/>
            </a:xfrm>
            <a:prstGeom prst="rightArrow">
              <a:avLst>
                <a:gd name="adj1" fmla="val 50000"/>
                <a:gd name="adj2" fmla="val 25000"/>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1600" b="1">
                  <a:latin typeface="Arial" pitchFamily="34" charset="0"/>
                </a:rPr>
                <a:t>هدف گذاري</a:t>
              </a:r>
              <a:r>
                <a:rPr lang="fa-IR" sz="1600">
                  <a:latin typeface="Arial" pitchFamily="34" charset="0"/>
                </a:rPr>
                <a:t> </a:t>
              </a:r>
              <a:endParaRPr lang="en-US" sz="1600">
                <a:latin typeface="Arial" pitchFamily="34" charset="0"/>
              </a:endParaRPr>
            </a:p>
          </p:txBody>
        </p:sp>
        <p:sp>
          <p:nvSpPr>
            <p:cNvPr id="51208" name="AutoShape 8"/>
            <p:cNvSpPr>
              <a:spLocks noChangeArrowheads="1"/>
            </p:cNvSpPr>
            <p:nvPr/>
          </p:nvSpPr>
          <p:spPr bwMode="auto">
            <a:xfrm>
              <a:off x="2227" y="947"/>
              <a:ext cx="1255" cy="1243"/>
            </a:xfrm>
            <a:prstGeom prst="rightArrow">
              <a:avLst>
                <a:gd name="adj1" fmla="val 50000"/>
                <a:gd name="adj2" fmla="val 2524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1600" b="1">
                  <a:latin typeface="Arial" pitchFamily="34" charset="0"/>
                </a:rPr>
                <a:t>تهيه وتدوين استراتژي</a:t>
              </a:r>
            </a:p>
            <a:p>
              <a:pPr algn="ctr"/>
              <a:r>
                <a:rPr lang="fa-IR" sz="1600" b="1">
                  <a:latin typeface="Arial" pitchFamily="34" charset="0"/>
                </a:rPr>
                <a:t>جهت دستيابي به اهداف</a:t>
              </a:r>
              <a:r>
                <a:rPr lang="fa-IR" sz="1600">
                  <a:latin typeface="Arial" pitchFamily="34" charset="0"/>
                </a:rPr>
                <a:t> </a:t>
              </a:r>
              <a:endParaRPr lang="en-US" sz="1600">
                <a:latin typeface="Arial" pitchFamily="34" charset="0"/>
              </a:endParaRPr>
            </a:p>
          </p:txBody>
        </p:sp>
        <p:sp>
          <p:nvSpPr>
            <p:cNvPr id="51209" name="AutoShape 9"/>
            <p:cNvSpPr>
              <a:spLocks noChangeArrowheads="1"/>
            </p:cNvSpPr>
            <p:nvPr/>
          </p:nvSpPr>
          <p:spPr bwMode="auto">
            <a:xfrm>
              <a:off x="3482" y="947"/>
              <a:ext cx="918" cy="1243"/>
            </a:xfrm>
            <a:prstGeom prst="rightArrow">
              <a:avLst>
                <a:gd name="adj1" fmla="val 50000"/>
                <a:gd name="adj2" fmla="val 25000"/>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1600" b="1">
                  <a:latin typeface="Arial" pitchFamily="34" charset="0"/>
                </a:rPr>
                <a:t>اقدام و</a:t>
              </a:r>
            </a:p>
            <a:p>
              <a:pPr algn="ctr"/>
              <a:r>
                <a:rPr lang="fa-IR" sz="1600" b="1">
                  <a:latin typeface="Arial" pitchFamily="34" charset="0"/>
                </a:rPr>
                <a:t>اجراي استراتژي</a:t>
              </a:r>
              <a:r>
                <a:rPr lang="fa-IR" sz="1600">
                  <a:latin typeface="Arial" pitchFamily="34" charset="0"/>
                </a:rPr>
                <a:t> </a:t>
              </a:r>
              <a:endParaRPr lang="en-US" sz="1600">
                <a:latin typeface="Arial" pitchFamily="34" charset="0"/>
              </a:endParaRPr>
            </a:p>
          </p:txBody>
        </p:sp>
        <p:sp>
          <p:nvSpPr>
            <p:cNvPr id="51210" name="AutoShape 10"/>
            <p:cNvSpPr>
              <a:spLocks noChangeArrowheads="1"/>
            </p:cNvSpPr>
            <p:nvPr/>
          </p:nvSpPr>
          <p:spPr bwMode="auto">
            <a:xfrm rot="5400000">
              <a:off x="4452" y="1028"/>
              <a:ext cx="966" cy="1298"/>
            </a:xfrm>
            <a:prstGeom prst="rightArrow">
              <a:avLst>
                <a:gd name="adj1" fmla="val 50000"/>
                <a:gd name="adj2" fmla="val 25000"/>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1600" b="1">
                  <a:latin typeface="Arial" pitchFamily="34" charset="0"/>
                </a:rPr>
                <a:t>ارزيابي عملكرد </a:t>
              </a:r>
            </a:p>
            <a:p>
              <a:pPr algn="ctr"/>
              <a:r>
                <a:rPr lang="fa-IR" sz="1600" b="1">
                  <a:latin typeface="Arial" pitchFamily="34" charset="0"/>
                </a:rPr>
                <a:t>وپايش وبازنگري</a:t>
              </a:r>
              <a:endParaRPr lang="en-US" sz="1600">
                <a:latin typeface="Arial" pitchFamily="34" charset="0"/>
              </a:endParaRPr>
            </a:p>
          </p:txBody>
        </p:sp>
        <p:sp>
          <p:nvSpPr>
            <p:cNvPr id="51211" name="Text Box 11"/>
            <p:cNvSpPr txBox="1">
              <a:spLocks noChangeArrowheads="1"/>
            </p:cNvSpPr>
            <p:nvPr/>
          </p:nvSpPr>
          <p:spPr bwMode="auto">
            <a:xfrm>
              <a:off x="488" y="890"/>
              <a:ext cx="495" cy="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a-IR" b="1">
                  <a:latin typeface="Arial" pitchFamily="34" charset="0"/>
                </a:rPr>
                <a:t>گام اول </a:t>
              </a:r>
              <a:endParaRPr lang="en-US" b="1">
                <a:latin typeface="Arial" pitchFamily="34" charset="0"/>
              </a:endParaRPr>
            </a:p>
          </p:txBody>
        </p:sp>
        <p:sp>
          <p:nvSpPr>
            <p:cNvPr id="51212" name="Text Box 12"/>
            <p:cNvSpPr txBox="1">
              <a:spLocks noChangeArrowheads="1"/>
            </p:cNvSpPr>
            <p:nvPr/>
          </p:nvSpPr>
          <p:spPr bwMode="auto">
            <a:xfrm>
              <a:off x="1410" y="895"/>
              <a:ext cx="460" cy="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a-IR" b="1">
                  <a:latin typeface="Arial" pitchFamily="34" charset="0"/>
                </a:rPr>
                <a:t>گام دوم</a:t>
              </a:r>
              <a:endParaRPr lang="en-US" b="1">
                <a:latin typeface="Arial" pitchFamily="34" charset="0"/>
              </a:endParaRPr>
            </a:p>
          </p:txBody>
        </p:sp>
        <p:sp>
          <p:nvSpPr>
            <p:cNvPr id="51213" name="Text Box 13"/>
            <p:cNvSpPr txBox="1">
              <a:spLocks noChangeArrowheads="1"/>
            </p:cNvSpPr>
            <p:nvPr/>
          </p:nvSpPr>
          <p:spPr bwMode="auto">
            <a:xfrm>
              <a:off x="2424" y="895"/>
              <a:ext cx="539" cy="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a-IR" b="1">
                  <a:latin typeface="Arial" pitchFamily="34" charset="0"/>
                </a:rPr>
                <a:t>گام سوم </a:t>
              </a:r>
              <a:endParaRPr lang="en-US" b="1">
                <a:latin typeface="Arial" pitchFamily="34" charset="0"/>
              </a:endParaRPr>
            </a:p>
          </p:txBody>
        </p:sp>
        <p:sp>
          <p:nvSpPr>
            <p:cNvPr id="51214" name="Text Box 14"/>
            <p:cNvSpPr txBox="1">
              <a:spLocks noChangeArrowheads="1"/>
            </p:cNvSpPr>
            <p:nvPr/>
          </p:nvSpPr>
          <p:spPr bwMode="auto">
            <a:xfrm>
              <a:off x="3583" y="895"/>
              <a:ext cx="582" cy="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a-IR" b="1">
                  <a:latin typeface="Arial" pitchFamily="34" charset="0"/>
                </a:rPr>
                <a:t>گام چهارم</a:t>
              </a:r>
              <a:endParaRPr lang="en-US" b="1">
                <a:latin typeface="Arial" pitchFamily="34" charset="0"/>
              </a:endParaRPr>
            </a:p>
          </p:txBody>
        </p:sp>
        <p:sp>
          <p:nvSpPr>
            <p:cNvPr id="51215" name="Text Box 15"/>
            <p:cNvSpPr txBox="1">
              <a:spLocks noChangeArrowheads="1"/>
            </p:cNvSpPr>
            <p:nvPr/>
          </p:nvSpPr>
          <p:spPr bwMode="auto">
            <a:xfrm>
              <a:off x="4549" y="890"/>
              <a:ext cx="539" cy="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a-IR" b="1">
                  <a:latin typeface="Arial" pitchFamily="34" charset="0"/>
                </a:rPr>
                <a:t>گام پنجم </a:t>
              </a:r>
              <a:endParaRPr lang="en-US" b="1">
                <a:latin typeface="Arial" pitchFamily="34" charset="0"/>
              </a:endParaRPr>
            </a:p>
          </p:txBody>
        </p:sp>
        <p:sp>
          <p:nvSpPr>
            <p:cNvPr id="51217" name="Oval 17"/>
            <p:cNvSpPr>
              <a:spLocks noChangeArrowheads="1"/>
            </p:cNvSpPr>
            <p:nvPr/>
          </p:nvSpPr>
          <p:spPr bwMode="auto">
            <a:xfrm>
              <a:off x="295" y="2925"/>
              <a:ext cx="821" cy="717"/>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latin typeface="Arial" pitchFamily="34" charset="0"/>
                </a:rPr>
                <a:t>بازنگري در</a:t>
              </a:r>
            </a:p>
            <a:p>
              <a:pPr algn="ctr"/>
              <a:r>
                <a:rPr lang="fa-IR" b="1">
                  <a:latin typeface="Arial" pitchFamily="34" charset="0"/>
                </a:rPr>
                <a:t>صورت نياز</a:t>
              </a:r>
              <a:endParaRPr lang="en-US" b="1">
                <a:latin typeface="Arial" pitchFamily="34" charset="0"/>
              </a:endParaRPr>
            </a:p>
          </p:txBody>
        </p:sp>
        <p:sp>
          <p:nvSpPr>
            <p:cNvPr id="51218" name="Oval 18"/>
            <p:cNvSpPr>
              <a:spLocks noChangeArrowheads="1"/>
            </p:cNvSpPr>
            <p:nvPr/>
          </p:nvSpPr>
          <p:spPr bwMode="auto">
            <a:xfrm>
              <a:off x="1372" y="2925"/>
              <a:ext cx="855" cy="717"/>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latin typeface="Arial" pitchFamily="34" charset="0"/>
                </a:rPr>
                <a:t>بازنگري در</a:t>
              </a:r>
            </a:p>
            <a:p>
              <a:pPr algn="ctr"/>
              <a:r>
                <a:rPr lang="fa-IR" b="1">
                  <a:latin typeface="Arial" pitchFamily="34" charset="0"/>
                </a:rPr>
                <a:t>صورت نياز</a:t>
              </a:r>
              <a:endParaRPr lang="en-US" b="1">
                <a:latin typeface="Arial" pitchFamily="34" charset="0"/>
              </a:endParaRPr>
            </a:p>
          </p:txBody>
        </p:sp>
        <p:sp>
          <p:nvSpPr>
            <p:cNvPr id="51219" name="Oval 19"/>
            <p:cNvSpPr>
              <a:spLocks noChangeArrowheads="1"/>
            </p:cNvSpPr>
            <p:nvPr/>
          </p:nvSpPr>
          <p:spPr bwMode="auto">
            <a:xfrm>
              <a:off x="2469" y="2925"/>
              <a:ext cx="821" cy="717"/>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latin typeface="Arial" pitchFamily="34" charset="0"/>
                </a:rPr>
                <a:t>بهبود وتغييردر</a:t>
              </a:r>
            </a:p>
            <a:p>
              <a:pPr algn="ctr"/>
              <a:r>
                <a:rPr lang="fa-IR" b="1">
                  <a:latin typeface="Arial" pitchFamily="34" charset="0"/>
                </a:rPr>
                <a:t>صورت نياز</a:t>
              </a:r>
              <a:endParaRPr lang="en-US" b="1">
                <a:latin typeface="Arial" pitchFamily="34" charset="0"/>
              </a:endParaRPr>
            </a:p>
          </p:txBody>
        </p:sp>
        <p:sp>
          <p:nvSpPr>
            <p:cNvPr id="51220" name="Oval 20"/>
            <p:cNvSpPr>
              <a:spLocks noChangeArrowheads="1"/>
            </p:cNvSpPr>
            <p:nvPr/>
          </p:nvSpPr>
          <p:spPr bwMode="auto">
            <a:xfrm>
              <a:off x="3531" y="2941"/>
              <a:ext cx="821" cy="717"/>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بهبود وتغييردر</a:t>
              </a:r>
              <a:endParaRPr lang="fa-IR" b="1">
                <a:latin typeface="Arial" pitchFamily="34" charset="0"/>
              </a:endParaRPr>
            </a:p>
            <a:p>
              <a:pPr algn="ctr"/>
              <a:r>
                <a:rPr lang="fa-IR" b="1">
                  <a:latin typeface="Arial" pitchFamily="34" charset="0"/>
                </a:rPr>
                <a:t>صورت نياز</a:t>
              </a:r>
              <a:endParaRPr lang="en-US" b="1">
                <a:latin typeface="Arial" pitchFamily="34" charset="0"/>
              </a:endParaRPr>
            </a:p>
          </p:txBody>
        </p:sp>
        <p:sp>
          <p:nvSpPr>
            <p:cNvPr id="51221" name="Oval 21"/>
            <p:cNvSpPr>
              <a:spLocks noChangeArrowheads="1"/>
            </p:cNvSpPr>
            <p:nvPr/>
          </p:nvSpPr>
          <p:spPr bwMode="auto">
            <a:xfrm>
              <a:off x="4545" y="2941"/>
              <a:ext cx="966" cy="717"/>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latin typeface="Arial" pitchFamily="34" charset="0"/>
                </a:rPr>
                <a:t>چرخه 1و2و3</a:t>
              </a:r>
            </a:p>
            <a:p>
              <a:pPr algn="ctr"/>
              <a:r>
                <a:rPr lang="fa-IR" b="1">
                  <a:latin typeface="Arial" pitchFamily="34" charset="0"/>
                </a:rPr>
                <a:t>ودرصورت نياز4</a:t>
              </a:r>
              <a:endParaRPr lang="en-US" b="1">
                <a:latin typeface="Arial" pitchFamily="34" charset="0"/>
              </a:endParaRPr>
            </a:p>
          </p:txBody>
        </p:sp>
        <p:sp>
          <p:nvSpPr>
            <p:cNvPr id="51223" name="Line 23"/>
            <p:cNvSpPr>
              <a:spLocks noChangeShapeType="1"/>
            </p:cNvSpPr>
            <p:nvPr/>
          </p:nvSpPr>
          <p:spPr bwMode="auto">
            <a:xfrm flipV="1">
              <a:off x="3923" y="1842"/>
              <a:ext cx="6" cy="108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1224" name="Line 24"/>
            <p:cNvSpPr>
              <a:spLocks noChangeShapeType="1"/>
            </p:cNvSpPr>
            <p:nvPr/>
          </p:nvSpPr>
          <p:spPr bwMode="auto">
            <a:xfrm flipV="1">
              <a:off x="2855" y="1851"/>
              <a:ext cx="0" cy="107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1225" name="Line 25"/>
            <p:cNvSpPr>
              <a:spLocks noChangeShapeType="1"/>
            </p:cNvSpPr>
            <p:nvPr/>
          </p:nvSpPr>
          <p:spPr bwMode="auto">
            <a:xfrm flipV="1">
              <a:off x="1792" y="1851"/>
              <a:ext cx="0" cy="107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1226" name="Line 26"/>
            <p:cNvSpPr>
              <a:spLocks noChangeShapeType="1"/>
            </p:cNvSpPr>
            <p:nvPr/>
          </p:nvSpPr>
          <p:spPr bwMode="auto">
            <a:xfrm flipV="1">
              <a:off x="681" y="1907"/>
              <a:ext cx="0" cy="101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1227" name="Line 27"/>
            <p:cNvSpPr>
              <a:spLocks noChangeShapeType="1"/>
            </p:cNvSpPr>
            <p:nvPr/>
          </p:nvSpPr>
          <p:spPr bwMode="auto">
            <a:xfrm>
              <a:off x="681" y="4110"/>
              <a:ext cx="429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1228" name="Line 28"/>
            <p:cNvSpPr>
              <a:spLocks noChangeShapeType="1"/>
            </p:cNvSpPr>
            <p:nvPr/>
          </p:nvSpPr>
          <p:spPr bwMode="auto">
            <a:xfrm flipV="1">
              <a:off x="681" y="3658"/>
              <a:ext cx="0" cy="45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1229" name="Line 29"/>
            <p:cNvSpPr>
              <a:spLocks noChangeShapeType="1"/>
            </p:cNvSpPr>
            <p:nvPr/>
          </p:nvSpPr>
          <p:spPr bwMode="auto">
            <a:xfrm flipV="1">
              <a:off x="1792" y="3658"/>
              <a:ext cx="0" cy="45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1230" name="Line 30"/>
            <p:cNvSpPr>
              <a:spLocks noChangeShapeType="1"/>
            </p:cNvSpPr>
            <p:nvPr/>
          </p:nvSpPr>
          <p:spPr bwMode="auto">
            <a:xfrm flipV="1">
              <a:off x="2855" y="3658"/>
              <a:ext cx="0" cy="45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1231" name="Line 31"/>
            <p:cNvSpPr>
              <a:spLocks noChangeShapeType="1"/>
            </p:cNvSpPr>
            <p:nvPr/>
          </p:nvSpPr>
          <p:spPr bwMode="auto">
            <a:xfrm flipV="1">
              <a:off x="3917" y="3658"/>
              <a:ext cx="0" cy="45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1235" name="Line 35"/>
            <p:cNvSpPr>
              <a:spLocks noChangeShapeType="1"/>
            </p:cNvSpPr>
            <p:nvPr/>
          </p:nvSpPr>
          <p:spPr bwMode="auto">
            <a:xfrm>
              <a:off x="4967" y="2205"/>
              <a:ext cx="0" cy="72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1238" name="Line 38"/>
            <p:cNvSpPr>
              <a:spLocks noChangeShapeType="1"/>
            </p:cNvSpPr>
            <p:nvPr/>
          </p:nvSpPr>
          <p:spPr bwMode="auto">
            <a:xfrm>
              <a:off x="5012" y="3702"/>
              <a:ext cx="0" cy="40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grpSp>
    </p:spTree>
    <p:extLst>
      <p:ext uri="{BB962C8B-B14F-4D97-AF65-F5344CB8AC3E}">
        <p14:creationId xmlns:p14="http://schemas.microsoft.com/office/powerpoint/2010/main" val="35866502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fa-IR">
                <a:solidFill>
                  <a:srgbClr val="FF3300"/>
                </a:solidFill>
              </a:rPr>
              <a:t>ارتباط علت ومعلولي واهميت آن :</a:t>
            </a:r>
            <a:endParaRPr lang="en-US">
              <a:solidFill>
                <a:srgbClr val="FF3300"/>
              </a:solidFill>
            </a:endParaRPr>
          </a:p>
        </p:txBody>
      </p:sp>
      <p:sp>
        <p:nvSpPr>
          <p:cNvPr id="50179" name="Rectangle 3"/>
          <p:cNvSpPr>
            <a:spLocks noGrp="1" noChangeArrowheads="1"/>
          </p:cNvSpPr>
          <p:nvPr>
            <p:ph type="body" idx="1"/>
          </p:nvPr>
        </p:nvSpPr>
        <p:spPr/>
        <p:txBody>
          <a:bodyPr/>
          <a:lstStyle/>
          <a:p>
            <a:pPr algn="r" rtl="1">
              <a:lnSpc>
                <a:spcPct val="90000"/>
              </a:lnSpc>
            </a:pPr>
            <a:r>
              <a:rPr lang="fa-IR" sz="2800" dirty="0" smtClean="0">
                <a:latin typeface="Arial" pitchFamily="34" charset="0"/>
              </a:rPr>
              <a:t>چيزي </a:t>
            </a:r>
            <a:r>
              <a:rPr lang="fa-IR" sz="2800" dirty="0">
                <a:latin typeface="Arial" pitchFamily="34" charset="0"/>
              </a:rPr>
              <a:t>كه واقعا” كارت امتياز متوازن را ازديدگاه سيستمهاي مديريت عملكرد جداميكند توجه به روابط علت ومعلول است.اندازه گيري هاي كارت امتياز متوازن در زنجيره علت ومعلول به هم مرتبط مي شوند</a:t>
            </a:r>
          </a:p>
          <a:p>
            <a:pPr algn="r" rtl="1">
              <a:lnSpc>
                <a:spcPct val="90000"/>
              </a:lnSpc>
            </a:pPr>
            <a:r>
              <a:rPr lang="fa-IR" sz="2800" dirty="0">
                <a:latin typeface="Arial" pitchFamily="34" charset="0"/>
              </a:rPr>
              <a:t>كارت امتياز متوازن كمك مي كند تا:</a:t>
            </a:r>
          </a:p>
          <a:p>
            <a:pPr algn="r" rtl="1">
              <a:lnSpc>
                <a:spcPct val="90000"/>
              </a:lnSpc>
              <a:buFont typeface="Wingdings" pitchFamily="2" charset="2"/>
              <a:buChar char="ü"/>
            </a:pPr>
            <a:r>
              <a:rPr lang="fa-IR" sz="2800" dirty="0">
                <a:latin typeface="Arial" pitchFamily="34" charset="0"/>
              </a:rPr>
              <a:t>اول از ارتباطات علت ومعلولي در مفروضاتي كه براساس آنهااستراتژي بناشده است ، اطمينان حاصل شود</a:t>
            </a:r>
          </a:p>
          <a:p>
            <a:pPr algn="r" rtl="1">
              <a:lnSpc>
                <a:spcPct val="90000"/>
              </a:lnSpc>
              <a:buFont typeface="Wingdings" pitchFamily="2" charset="2"/>
              <a:buChar char="ü"/>
            </a:pPr>
            <a:r>
              <a:rPr lang="fa-IR" sz="2800" dirty="0">
                <a:latin typeface="Arial" pitchFamily="34" charset="0"/>
              </a:rPr>
              <a:t>دوم توانايي نيل به اهداف تاييد يا رد شود و</a:t>
            </a:r>
          </a:p>
          <a:p>
            <a:pPr algn="r" rtl="1">
              <a:lnSpc>
                <a:spcPct val="90000"/>
              </a:lnSpc>
              <a:buFont typeface="Wingdings" pitchFamily="2" charset="2"/>
              <a:buChar char="ü"/>
            </a:pPr>
            <a:r>
              <a:rPr lang="fa-IR" sz="2800" dirty="0">
                <a:latin typeface="Arial" pitchFamily="34" charset="0"/>
              </a:rPr>
              <a:t>سوم ،همه توان ونيروي موسسه درراستاي تحقق استراتژي سازمان همسوگردد</a:t>
            </a:r>
          </a:p>
          <a:p>
            <a:pPr algn="r" rtl="1">
              <a:lnSpc>
                <a:spcPct val="90000"/>
              </a:lnSpc>
              <a:buFont typeface="Wingdings" pitchFamily="2" charset="2"/>
              <a:buChar char="ü"/>
            </a:pPr>
            <a:endParaRPr lang="en-US" sz="2800" dirty="0">
              <a:latin typeface="Arial" pitchFamily="34" charset="0"/>
            </a:endParaRPr>
          </a:p>
        </p:txBody>
      </p:sp>
    </p:spTree>
    <p:extLst>
      <p:ext uri="{BB962C8B-B14F-4D97-AF65-F5344CB8AC3E}">
        <p14:creationId xmlns:p14="http://schemas.microsoft.com/office/powerpoint/2010/main" val="81982708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158750"/>
            <a:ext cx="8229600" cy="749300"/>
          </a:xfrm>
        </p:spPr>
        <p:txBody>
          <a:bodyPr/>
          <a:lstStyle/>
          <a:p>
            <a:r>
              <a:rPr lang="fa-IR" sz="4000">
                <a:solidFill>
                  <a:srgbClr val="FF3300"/>
                </a:solidFill>
              </a:rPr>
              <a:t>نمونه اي از نقشه استراتژي</a:t>
            </a:r>
            <a:endParaRPr lang="en-US" sz="4000">
              <a:solidFill>
                <a:srgbClr val="FF3300"/>
              </a:solidFill>
            </a:endParaRPr>
          </a:p>
        </p:txBody>
      </p:sp>
      <p:grpSp>
        <p:nvGrpSpPr>
          <p:cNvPr id="53320" name="Group 72"/>
          <p:cNvGrpSpPr>
            <a:grpSpLocks/>
          </p:cNvGrpSpPr>
          <p:nvPr/>
        </p:nvGrpSpPr>
        <p:grpSpPr bwMode="auto">
          <a:xfrm>
            <a:off x="107950" y="1268413"/>
            <a:ext cx="9036050" cy="5256212"/>
            <a:chOff x="0" y="799"/>
            <a:chExt cx="5760" cy="3311"/>
          </a:xfrm>
        </p:grpSpPr>
        <p:sp>
          <p:nvSpPr>
            <p:cNvPr id="53252" name="Oval 4"/>
            <p:cNvSpPr>
              <a:spLocks noChangeArrowheads="1"/>
            </p:cNvSpPr>
            <p:nvPr/>
          </p:nvSpPr>
          <p:spPr bwMode="auto">
            <a:xfrm>
              <a:off x="2517" y="799"/>
              <a:ext cx="1120" cy="362"/>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افزايش نرخ سود</a:t>
              </a:r>
              <a:endParaRPr lang="en-US" b="1"/>
            </a:p>
          </p:txBody>
        </p:sp>
        <p:sp>
          <p:nvSpPr>
            <p:cNvPr id="53253" name="Oval 5"/>
            <p:cNvSpPr>
              <a:spLocks noChangeArrowheads="1"/>
            </p:cNvSpPr>
            <p:nvPr/>
          </p:nvSpPr>
          <p:spPr bwMode="auto">
            <a:xfrm>
              <a:off x="1397" y="981"/>
              <a:ext cx="712" cy="408"/>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رشد درآمد</a:t>
              </a:r>
              <a:endParaRPr lang="en-US" b="1"/>
            </a:p>
          </p:txBody>
        </p:sp>
        <p:sp>
          <p:nvSpPr>
            <p:cNvPr id="53256" name="Oval 8"/>
            <p:cNvSpPr>
              <a:spLocks noChangeArrowheads="1"/>
            </p:cNvSpPr>
            <p:nvPr/>
          </p:nvSpPr>
          <p:spPr bwMode="auto">
            <a:xfrm>
              <a:off x="4105" y="981"/>
              <a:ext cx="939" cy="362"/>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افزايش بهره وري</a:t>
              </a:r>
              <a:endParaRPr lang="en-US" b="1"/>
            </a:p>
          </p:txBody>
        </p:sp>
        <p:sp>
          <p:nvSpPr>
            <p:cNvPr id="53257" name="Oval 9"/>
            <p:cNvSpPr>
              <a:spLocks noChangeArrowheads="1"/>
            </p:cNvSpPr>
            <p:nvPr/>
          </p:nvSpPr>
          <p:spPr bwMode="auto">
            <a:xfrm>
              <a:off x="989" y="1616"/>
              <a:ext cx="848" cy="273"/>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منابع جديددرآمد</a:t>
              </a:r>
              <a:endParaRPr lang="en-US" b="1"/>
            </a:p>
          </p:txBody>
        </p:sp>
        <p:sp>
          <p:nvSpPr>
            <p:cNvPr id="53258" name="Oval 10"/>
            <p:cNvSpPr>
              <a:spLocks noChangeArrowheads="1"/>
            </p:cNvSpPr>
            <p:nvPr/>
          </p:nvSpPr>
          <p:spPr bwMode="auto">
            <a:xfrm>
              <a:off x="2064" y="1570"/>
              <a:ext cx="1044" cy="363"/>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افزايش سوددهي </a:t>
              </a:r>
            </a:p>
            <a:p>
              <a:pPr algn="ctr"/>
              <a:r>
                <a:rPr lang="fa-IR" b="1"/>
                <a:t>مشتريان</a:t>
              </a:r>
              <a:endParaRPr lang="en-US" b="1"/>
            </a:p>
          </p:txBody>
        </p:sp>
        <p:sp>
          <p:nvSpPr>
            <p:cNvPr id="53259" name="Oval 11"/>
            <p:cNvSpPr>
              <a:spLocks noChangeArrowheads="1"/>
            </p:cNvSpPr>
            <p:nvPr/>
          </p:nvSpPr>
          <p:spPr bwMode="auto">
            <a:xfrm>
              <a:off x="3560" y="1570"/>
              <a:ext cx="802" cy="318"/>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رهبري هزينه</a:t>
              </a:r>
              <a:endParaRPr lang="en-US" b="1"/>
            </a:p>
          </p:txBody>
        </p:sp>
        <p:sp>
          <p:nvSpPr>
            <p:cNvPr id="53260" name="Oval 12"/>
            <p:cNvSpPr>
              <a:spLocks noChangeArrowheads="1"/>
            </p:cNvSpPr>
            <p:nvPr/>
          </p:nvSpPr>
          <p:spPr bwMode="auto">
            <a:xfrm>
              <a:off x="4649" y="1525"/>
              <a:ext cx="1043" cy="363"/>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بهينه سازي </a:t>
              </a:r>
            </a:p>
            <a:p>
              <a:pPr algn="ctr"/>
              <a:r>
                <a:rPr lang="fa-IR" b="1"/>
                <a:t>ميزان ظرفيت</a:t>
              </a:r>
              <a:endParaRPr lang="en-US" b="1"/>
            </a:p>
          </p:txBody>
        </p:sp>
        <p:sp>
          <p:nvSpPr>
            <p:cNvPr id="53261" name="Line 13"/>
            <p:cNvSpPr>
              <a:spLocks noChangeShapeType="1"/>
            </p:cNvSpPr>
            <p:nvPr/>
          </p:nvSpPr>
          <p:spPr bwMode="auto">
            <a:xfrm>
              <a:off x="249" y="2024"/>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62" name="Line 14"/>
            <p:cNvSpPr>
              <a:spLocks noChangeShapeType="1"/>
            </p:cNvSpPr>
            <p:nvPr/>
          </p:nvSpPr>
          <p:spPr bwMode="auto">
            <a:xfrm>
              <a:off x="0" y="1979"/>
              <a:ext cx="57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65" name="Text Box 17"/>
            <p:cNvSpPr txBox="1">
              <a:spLocks noChangeArrowheads="1"/>
            </p:cNvSpPr>
            <p:nvPr/>
          </p:nvSpPr>
          <p:spPr bwMode="auto">
            <a:xfrm>
              <a:off x="113" y="1294"/>
              <a:ext cx="5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a-IR" b="1"/>
                <a:t>جنبه مالي</a:t>
              </a:r>
              <a:endParaRPr lang="en-US" b="1"/>
            </a:p>
          </p:txBody>
        </p:sp>
        <p:sp>
          <p:nvSpPr>
            <p:cNvPr id="53266" name="Line 18"/>
            <p:cNvSpPr>
              <a:spLocks noChangeShapeType="1"/>
            </p:cNvSpPr>
            <p:nvPr/>
          </p:nvSpPr>
          <p:spPr bwMode="auto">
            <a:xfrm>
              <a:off x="839" y="799"/>
              <a:ext cx="0" cy="331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68" name="Text Box 20"/>
            <p:cNvSpPr txBox="1">
              <a:spLocks noChangeArrowheads="1"/>
            </p:cNvSpPr>
            <p:nvPr/>
          </p:nvSpPr>
          <p:spPr bwMode="auto">
            <a:xfrm>
              <a:off x="68" y="2292"/>
              <a:ext cx="71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a-IR" b="1"/>
                <a:t>جنبه مشتري</a:t>
              </a:r>
              <a:endParaRPr lang="en-US" b="1"/>
            </a:p>
          </p:txBody>
        </p:sp>
        <p:sp>
          <p:nvSpPr>
            <p:cNvPr id="53269" name="Oval 21"/>
            <p:cNvSpPr>
              <a:spLocks noChangeArrowheads="1"/>
            </p:cNvSpPr>
            <p:nvPr/>
          </p:nvSpPr>
          <p:spPr bwMode="auto">
            <a:xfrm>
              <a:off x="1474" y="2069"/>
              <a:ext cx="953" cy="272"/>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مشتريان علاقمند</a:t>
              </a:r>
              <a:endParaRPr lang="en-US" b="1"/>
            </a:p>
          </p:txBody>
        </p:sp>
        <p:sp>
          <p:nvSpPr>
            <p:cNvPr id="53270" name="Oval 22"/>
            <p:cNvSpPr>
              <a:spLocks noChangeArrowheads="1"/>
            </p:cNvSpPr>
            <p:nvPr/>
          </p:nvSpPr>
          <p:spPr bwMode="auto">
            <a:xfrm>
              <a:off x="884" y="2478"/>
              <a:ext cx="576" cy="318"/>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خريد سريع</a:t>
              </a:r>
              <a:endParaRPr lang="en-US" b="1"/>
            </a:p>
          </p:txBody>
        </p:sp>
        <p:sp>
          <p:nvSpPr>
            <p:cNvPr id="53271" name="Oval 23"/>
            <p:cNvSpPr>
              <a:spLocks noChangeArrowheads="1"/>
            </p:cNvSpPr>
            <p:nvPr/>
          </p:nvSpPr>
          <p:spPr bwMode="auto">
            <a:xfrm>
              <a:off x="1565" y="2523"/>
              <a:ext cx="816" cy="227"/>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خدمات سودمند</a:t>
              </a:r>
              <a:endParaRPr lang="en-US" b="1"/>
            </a:p>
          </p:txBody>
        </p:sp>
        <p:sp>
          <p:nvSpPr>
            <p:cNvPr id="53272" name="Oval 24"/>
            <p:cNvSpPr>
              <a:spLocks noChangeArrowheads="1"/>
            </p:cNvSpPr>
            <p:nvPr/>
          </p:nvSpPr>
          <p:spPr bwMode="auto">
            <a:xfrm>
              <a:off x="2472" y="2523"/>
              <a:ext cx="621" cy="226"/>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وفا داري</a:t>
              </a:r>
              <a:endParaRPr lang="en-US" b="1"/>
            </a:p>
          </p:txBody>
        </p:sp>
        <p:sp>
          <p:nvSpPr>
            <p:cNvPr id="53273" name="Oval 25"/>
            <p:cNvSpPr>
              <a:spLocks noChangeArrowheads="1"/>
            </p:cNvSpPr>
            <p:nvPr/>
          </p:nvSpPr>
          <p:spPr bwMode="auto">
            <a:xfrm>
              <a:off x="3923" y="2024"/>
              <a:ext cx="1211" cy="362"/>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روابط برد </a:t>
              </a:r>
              <a:r>
                <a:rPr lang="ar-SA" b="1">
                  <a:latin typeface="Arial"/>
                </a:rPr>
                <a:t>–</a:t>
              </a:r>
              <a:r>
                <a:rPr lang="fa-IR" b="1"/>
                <a:t> برد </a:t>
              </a:r>
            </a:p>
            <a:p>
              <a:pPr algn="ctr"/>
              <a:r>
                <a:rPr lang="fa-IR" b="1"/>
                <a:t>بامشتري</a:t>
              </a:r>
              <a:endParaRPr lang="en-US" b="1"/>
            </a:p>
          </p:txBody>
        </p:sp>
        <p:sp>
          <p:nvSpPr>
            <p:cNvPr id="53274" name="Oval 26"/>
            <p:cNvSpPr>
              <a:spLocks noChangeArrowheads="1"/>
            </p:cNvSpPr>
            <p:nvPr/>
          </p:nvSpPr>
          <p:spPr bwMode="auto">
            <a:xfrm>
              <a:off x="3619" y="2478"/>
              <a:ext cx="803" cy="272"/>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محصولات ديگر</a:t>
              </a:r>
              <a:endParaRPr lang="en-US" b="1"/>
            </a:p>
          </p:txBody>
        </p:sp>
        <p:sp>
          <p:nvSpPr>
            <p:cNvPr id="53275" name="Oval 27"/>
            <p:cNvSpPr>
              <a:spLocks noChangeArrowheads="1"/>
            </p:cNvSpPr>
            <p:nvPr/>
          </p:nvSpPr>
          <p:spPr bwMode="auto">
            <a:xfrm>
              <a:off x="4558" y="2478"/>
              <a:ext cx="894" cy="317"/>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بهبود كسب وكار</a:t>
              </a:r>
              <a:endParaRPr lang="en-US" b="1"/>
            </a:p>
          </p:txBody>
        </p:sp>
        <p:sp>
          <p:nvSpPr>
            <p:cNvPr id="53276" name="Line 28"/>
            <p:cNvSpPr>
              <a:spLocks noChangeShapeType="1"/>
            </p:cNvSpPr>
            <p:nvPr/>
          </p:nvSpPr>
          <p:spPr bwMode="auto">
            <a:xfrm>
              <a:off x="0" y="2840"/>
              <a:ext cx="57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77" name="Text Box 29"/>
            <p:cNvSpPr txBox="1">
              <a:spLocks noChangeArrowheads="1"/>
            </p:cNvSpPr>
            <p:nvPr/>
          </p:nvSpPr>
          <p:spPr bwMode="auto">
            <a:xfrm>
              <a:off x="22" y="2931"/>
              <a:ext cx="748"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a-IR" b="1"/>
                <a:t>جنبه داخلي / فرايندها</a:t>
              </a:r>
              <a:endParaRPr lang="en-US" b="1"/>
            </a:p>
          </p:txBody>
        </p:sp>
        <p:sp>
          <p:nvSpPr>
            <p:cNvPr id="53278" name="Oval 30"/>
            <p:cNvSpPr>
              <a:spLocks noChangeArrowheads="1"/>
            </p:cNvSpPr>
            <p:nvPr/>
          </p:nvSpPr>
          <p:spPr bwMode="auto">
            <a:xfrm>
              <a:off x="975" y="3022"/>
              <a:ext cx="576" cy="182"/>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معافيت</a:t>
              </a:r>
              <a:endParaRPr lang="en-US" b="1"/>
            </a:p>
          </p:txBody>
        </p:sp>
        <p:sp>
          <p:nvSpPr>
            <p:cNvPr id="53279" name="Oval 31"/>
            <p:cNvSpPr>
              <a:spLocks noChangeArrowheads="1"/>
            </p:cNvSpPr>
            <p:nvPr/>
          </p:nvSpPr>
          <p:spPr bwMode="auto">
            <a:xfrm>
              <a:off x="1714" y="2931"/>
              <a:ext cx="667" cy="363"/>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بخش بندي</a:t>
              </a:r>
            </a:p>
            <a:p>
              <a:pPr algn="ctr"/>
              <a:r>
                <a:rPr lang="fa-IR" b="1"/>
                <a:t> مشتري</a:t>
              </a:r>
              <a:endParaRPr lang="en-US" b="1"/>
            </a:p>
          </p:txBody>
        </p:sp>
        <p:sp>
          <p:nvSpPr>
            <p:cNvPr id="53280" name="Oval 32"/>
            <p:cNvSpPr>
              <a:spLocks noChangeArrowheads="1"/>
            </p:cNvSpPr>
            <p:nvPr/>
          </p:nvSpPr>
          <p:spPr bwMode="auto">
            <a:xfrm>
              <a:off x="3152" y="2931"/>
              <a:ext cx="1120" cy="363"/>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فرايندهاي پايدار</a:t>
              </a:r>
              <a:endParaRPr lang="en-US" b="1"/>
            </a:p>
          </p:txBody>
        </p:sp>
        <p:sp>
          <p:nvSpPr>
            <p:cNvPr id="53281" name="Oval 33"/>
            <p:cNvSpPr>
              <a:spLocks noChangeArrowheads="1"/>
            </p:cNvSpPr>
            <p:nvPr/>
          </p:nvSpPr>
          <p:spPr bwMode="auto">
            <a:xfrm>
              <a:off x="4649" y="2931"/>
              <a:ext cx="1029" cy="363"/>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ايمني كارخانه</a:t>
              </a:r>
              <a:r>
                <a:rPr lang="fa-IR"/>
                <a:t> </a:t>
              </a:r>
              <a:endParaRPr lang="en-US"/>
            </a:p>
          </p:txBody>
        </p:sp>
        <p:sp>
          <p:nvSpPr>
            <p:cNvPr id="53282" name="Line 34"/>
            <p:cNvSpPr>
              <a:spLocks noChangeShapeType="1"/>
            </p:cNvSpPr>
            <p:nvPr/>
          </p:nvSpPr>
          <p:spPr bwMode="auto">
            <a:xfrm>
              <a:off x="0" y="3475"/>
              <a:ext cx="57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83" name="Text Box 35"/>
            <p:cNvSpPr txBox="1">
              <a:spLocks noChangeArrowheads="1"/>
            </p:cNvSpPr>
            <p:nvPr/>
          </p:nvSpPr>
          <p:spPr bwMode="auto">
            <a:xfrm>
              <a:off x="63" y="3576"/>
              <a:ext cx="777"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fa-IR" b="1"/>
                <a:t>جنبه يادگيري </a:t>
              </a:r>
            </a:p>
            <a:p>
              <a:pPr algn="ctr"/>
              <a:r>
                <a:rPr lang="fa-IR" b="1"/>
                <a:t>ورشد</a:t>
              </a:r>
              <a:endParaRPr lang="en-US" b="1"/>
            </a:p>
          </p:txBody>
        </p:sp>
        <p:sp>
          <p:nvSpPr>
            <p:cNvPr id="53284" name="Oval 36"/>
            <p:cNvSpPr>
              <a:spLocks noChangeArrowheads="1"/>
            </p:cNvSpPr>
            <p:nvPr/>
          </p:nvSpPr>
          <p:spPr bwMode="auto">
            <a:xfrm>
              <a:off x="1111" y="3612"/>
              <a:ext cx="1029" cy="317"/>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فضاوجوكاري</a:t>
              </a:r>
              <a:endParaRPr lang="en-US" b="1"/>
            </a:p>
          </p:txBody>
        </p:sp>
        <p:sp>
          <p:nvSpPr>
            <p:cNvPr id="53285" name="Oval 37"/>
            <p:cNvSpPr>
              <a:spLocks noChangeArrowheads="1"/>
            </p:cNvSpPr>
            <p:nvPr/>
          </p:nvSpPr>
          <p:spPr bwMode="auto">
            <a:xfrm>
              <a:off x="2971" y="3612"/>
              <a:ext cx="666" cy="272"/>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مهارتها</a:t>
              </a:r>
              <a:endParaRPr lang="en-US" b="1"/>
            </a:p>
          </p:txBody>
        </p:sp>
        <p:sp>
          <p:nvSpPr>
            <p:cNvPr id="53286" name="Oval 38"/>
            <p:cNvSpPr>
              <a:spLocks noChangeArrowheads="1"/>
            </p:cNvSpPr>
            <p:nvPr/>
          </p:nvSpPr>
          <p:spPr bwMode="auto">
            <a:xfrm>
              <a:off x="4286" y="3612"/>
              <a:ext cx="984" cy="317"/>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b="1"/>
                <a:t>تكنولوژي</a:t>
              </a:r>
              <a:endParaRPr lang="en-US" b="1"/>
            </a:p>
          </p:txBody>
        </p:sp>
        <p:sp>
          <p:nvSpPr>
            <p:cNvPr id="53287" name="Line 39"/>
            <p:cNvSpPr>
              <a:spLocks noChangeShapeType="1"/>
            </p:cNvSpPr>
            <p:nvPr/>
          </p:nvSpPr>
          <p:spPr bwMode="auto">
            <a:xfrm flipV="1">
              <a:off x="2109" y="981"/>
              <a:ext cx="408" cy="18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88" name="Line 40"/>
            <p:cNvSpPr>
              <a:spLocks noChangeShapeType="1"/>
            </p:cNvSpPr>
            <p:nvPr/>
          </p:nvSpPr>
          <p:spPr bwMode="auto">
            <a:xfrm flipH="1" flipV="1">
              <a:off x="3651" y="981"/>
              <a:ext cx="454" cy="1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89" name="Line 41"/>
            <p:cNvSpPr>
              <a:spLocks noChangeShapeType="1"/>
            </p:cNvSpPr>
            <p:nvPr/>
          </p:nvSpPr>
          <p:spPr bwMode="auto">
            <a:xfrm flipV="1">
              <a:off x="1383" y="1389"/>
              <a:ext cx="227" cy="2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90" name="Line 42"/>
            <p:cNvSpPr>
              <a:spLocks noChangeShapeType="1"/>
            </p:cNvSpPr>
            <p:nvPr/>
          </p:nvSpPr>
          <p:spPr bwMode="auto">
            <a:xfrm flipH="1" flipV="1">
              <a:off x="2018" y="1298"/>
              <a:ext cx="363" cy="27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91" name="Line 43"/>
            <p:cNvSpPr>
              <a:spLocks noChangeShapeType="1"/>
            </p:cNvSpPr>
            <p:nvPr/>
          </p:nvSpPr>
          <p:spPr bwMode="auto">
            <a:xfrm flipV="1">
              <a:off x="3969" y="1298"/>
              <a:ext cx="317" cy="27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93" name="Line 45"/>
            <p:cNvSpPr>
              <a:spLocks noChangeShapeType="1"/>
            </p:cNvSpPr>
            <p:nvPr/>
          </p:nvSpPr>
          <p:spPr bwMode="auto">
            <a:xfrm flipH="1" flipV="1">
              <a:off x="4921" y="1253"/>
              <a:ext cx="272" cy="27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94" name="Line 46"/>
            <p:cNvSpPr>
              <a:spLocks noChangeShapeType="1"/>
            </p:cNvSpPr>
            <p:nvPr/>
          </p:nvSpPr>
          <p:spPr bwMode="auto">
            <a:xfrm flipH="1" flipV="1">
              <a:off x="1383" y="1888"/>
              <a:ext cx="363" cy="18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95" name="Line 47"/>
            <p:cNvSpPr>
              <a:spLocks noChangeShapeType="1"/>
            </p:cNvSpPr>
            <p:nvPr/>
          </p:nvSpPr>
          <p:spPr bwMode="auto">
            <a:xfrm flipV="1">
              <a:off x="2245" y="1933"/>
              <a:ext cx="272" cy="1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96" name="Line 48"/>
            <p:cNvSpPr>
              <a:spLocks noChangeShapeType="1"/>
            </p:cNvSpPr>
            <p:nvPr/>
          </p:nvSpPr>
          <p:spPr bwMode="auto">
            <a:xfrm flipV="1">
              <a:off x="1156" y="2296"/>
              <a:ext cx="409" cy="18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97" name="Line 49"/>
            <p:cNvSpPr>
              <a:spLocks noChangeShapeType="1"/>
            </p:cNvSpPr>
            <p:nvPr/>
          </p:nvSpPr>
          <p:spPr bwMode="auto">
            <a:xfrm flipV="1">
              <a:off x="1927" y="2341"/>
              <a:ext cx="0" cy="18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298" name="Line 50"/>
            <p:cNvSpPr>
              <a:spLocks noChangeShapeType="1"/>
            </p:cNvSpPr>
            <p:nvPr/>
          </p:nvSpPr>
          <p:spPr bwMode="auto">
            <a:xfrm flipH="1" flipV="1">
              <a:off x="2290" y="2296"/>
              <a:ext cx="454" cy="2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04" name="Line 56"/>
            <p:cNvSpPr>
              <a:spLocks noChangeShapeType="1"/>
            </p:cNvSpPr>
            <p:nvPr/>
          </p:nvSpPr>
          <p:spPr bwMode="auto">
            <a:xfrm flipH="1" flipV="1">
              <a:off x="1066" y="2795"/>
              <a:ext cx="181" cy="2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05" name="Line 57"/>
            <p:cNvSpPr>
              <a:spLocks noChangeShapeType="1"/>
            </p:cNvSpPr>
            <p:nvPr/>
          </p:nvSpPr>
          <p:spPr bwMode="auto">
            <a:xfrm flipV="1">
              <a:off x="1474" y="2750"/>
              <a:ext cx="317" cy="8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06" name="Line 58"/>
            <p:cNvSpPr>
              <a:spLocks noChangeShapeType="1"/>
            </p:cNvSpPr>
            <p:nvPr/>
          </p:nvSpPr>
          <p:spPr bwMode="auto">
            <a:xfrm flipH="1" flipV="1">
              <a:off x="2018" y="2750"/>
              <a:ext cx="46" cy="18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07" name="Line 59"/>
            <p:cNvSpPr>
              <a:spLocks noChangeShapeType="1"/>
            </p:cNvSpPr>
            <p:nvPr/>
          </p:nvSpPr>
          <p:spPr bwMode="auto">
            <a:xfrm flipV="1">
              <a:off x="2290" y="2704"/>
              <a:ext cx="227" cy="27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08" name="Line 60"/>
            <p:cNvSpPr>
              <a:spLocks noChangeShapeType="1"/>
            </p:cNvSpPr>
            <p:nvPr/>
          </p:nvSpPr>
          <p:spPr bwMode="auto">
            <a:xfrm flipV="1">
              <a:off x="2109" y="2750"/>
              <a:ext cx="635" cy="95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09" name="Line 61"/>
            <p:cNvSpPr>
              <a:spLocks noChangeShapeType="1"/>
            </p:cNvSpPr>
            <p:nvPr/>
          </p:nvSpPr>
          <p:spPr bwMode="auto">
            <a:xfrm flipV="1">
              <a:off x="3424" y="3294"/>
              <a:ext cx="318" cy="31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10" name="Line 62"/>
            <p:cNvSpPr>
              <a:spLocks noChangeShapeType="1"/>
            </p:cNvSpPr>
            <p:nvPr/>
          </p:nvSpPr>
          <p:spPr bwMode="auto">
            <a:xfrm flipV="1">
              <a:off x="3606" y="3203"/>
              <a:ext cx="1088" cy="499"/>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11" name="Line 63"/>
            <p:cNvSpPr>
              <a:spLocks noChangeShapeType="1"/>
            </p:cNvSpPr>
            <p:nvPr/>
          </p:nvSpPr>
          <p:spPr bwMode="auto">
            <a:xfrm flipV="1">
              <a:off x="4921" y="3294"/>
              <a:ext cx="46" cy="31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13" name="Line 65"/>
            <p:cNvSpPr>
              <a:spLocks noChangeShapeType="1"/>
            </p:cNvSpPr>
            <p:nvPr/>
          </p:nvSpPr>
          <p:spPr bwMode="auto">
            <a:xfrm flipV="1">
              <a:off x="3424" y="1888"/>
              <a:ext cx="409" cy="10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14" name="Line 66"/>
            <p:cNvSpPr>
              <a:spLocks noChangeShapeType="1"/>
            </p:cNvSpPr>
            <p:nvPr/>
          </p:nvSpPr>
          <p:spPr bwMode="auto">
            <a:xfrm flipV="1">
              <a:off x="3969" y="2341"/>
              <a:ext cx="136" cy="1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15" name="Line 67"/>
            <p:cNvSpPr>
              <a:spLocks noChangeShapeType="1"/>
            </p:cNvSpPr>
            <p:nvPr/>
          </p:nvSpPr>
          <p:spPr bwMode="auto">
            <a:xfrm flipH="1" flipV="1">
              <a:off x="5012" y="2341"/>
              <a:ext cx="181" cy="1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16" name="Line 68"/>
            <p:cNvSpPr>
              <a:spLocks noChangeShapeType="1"/>
            </p:cNvSpPr>
            <p:nvPr/>
          </p:nvSpPr>
          <p:spPr bwMode="auto">
            <a:xfrm flipV="1">
              <a:off x="5465" y="1842"/>
              <a:ext cx="46" cy="113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53319" name="Line 71"/>
            <p:cNvSpPr>
              <a:spLocks noChangeShapeType="1"/>
            </p:cNvSpPr>
            <p:nvPr/>
          </p:nvSpPr>
          <p:spPr bwMode="auto">
            <a:xfrm flipV="1">
              <a:off x="4649" y="1842"/>
              <a:ext cx="136" cy="18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grpSp>
    </p:spTree>
    <p:extLst>
      <p:ext uri="{BB962C8B-B14F-4D97-AF65-F5344CB8AC3E}">
        <p14:creationId xmlns:p14="http://schemas.microsoft.com/office/powerpoint/2010/main" val="67889083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fa-IR">
                <a:solidFill>
                  <a:srgbClr val="FF3300"/>
                </a:solidFill>
              </a:rPr>
              <a:t>انواع متفاوت اهداف</a:t>
            </a:r>
            <a:endParaRPr lang="en-US">
              <a:solidFill>
                <a:srgbClr val="FF3300"/>
              </a:solidFill>
            </a:endParaRPr>
          </a:p>
        </p:txBody>
      </p:sp>
      <p:sp>
        <p:nvSpPr>
          <p:cNvPr id="55299" name="Rectangle 3"/>
          <p:cNvSpPr>
            <a:spLocks noGrp="1" noChangeArrowheads="1"/>
          </p:cNvSpPr>
          <p:nvPr>
            <p:ph type="body" idx="1"/>
          </p:nvPr>
        </p:nvSpPr>
        <p:spPr>
          <a:xfrm>
            <a:off x="468313" y="1628775"/>
            <a:ext cx="8229600" cy="5229225"/>
          </a:xfrm>
        </p:spPr>
        <p:txBody>
          <a:bodyPr/>
          <a:lstStyle/>
          <a:p>
            <a:pPr marL="609600" indent="-609600" algn="r" rtl="1">
              <a:lnSpc>
                <a:spcPct val="90000"/>
              </a:lnSpc>
              <a:buFont typeface="Wingdings" pitchFamily="2" charset="2"/>
              <a:buNone/>
            </a:pPr>
            <a:r>
              <a:rPr lang="fa-IR" sz="2800"/>
              <a:t>يك هدف ميتواند به صورت يك بيان كمي از اندازه گيري عملكرد براي نقطه اي از آينده تعريف شود دراين قسمت سه نوع از اهدافي كه شما ميتوانيد به كار بگيريد معرفي مي كنيم :</a:t>
            </a:r>
          </a:p>
          <a:p>
            <a:pPr marL="609600" indent="-609600" algn="r" rtl="1">
              <a:lnSpc>
                <a:spcPct val="90000"/>
              </a:lnSpc>
            </a:pPr>
            <a:r>
              <a:rPr lang="fa-IR" sz="2800"/>
              <a:t>اهداف بلند مدت </a:t>
            </a:r>
          </a:p>
          <a:p>
            <a:pPr marL="609600" indent="-609600" algn="r" rtl="1">
              <a:lnSpc>
                <a:spcPct val="90000"/>
              </a:lnSpc>
            </a:pPr>
            <a:r>
              <a:rPr lang="fa-IR" sz="2800"/>
              <a:t>اهداف ميان مدت </a:t>
            </a:r>
          </a:p>
          <a:p>
            <a:pPr marL="609600" indent="-609600" algn="r" rtl="1">
              <a:lnSpc>
                <a:spcPct val="90000"/>
              </a:lnSpc>
            </a:pPr>
            <a:r>
              <a:rPr lang="fa-IR" sz="2800"/>
              <a:t>اهداف كوتاه مدت (اهداف جزئي )</a:t>
            </a:r>
          </a:p>
          <a:p>
            <a:pPr marL="609600" indent="-609600" algn="r" rtl="1">
              <a:lnSpc>
                <a:spcPct val="90000"/>
              </a:lnSpc>
              <a:buFont typeface="Wingdings" pitchFamily="2" charset="2"/>
              <a:buNone/>
            </a:pPr>
            <a:r>
              <a:rPr lang="fa-IR" sz="2800"/>
              <a:t>آيا تمام سه هدف ضروري است </a:t>
            </a:r>
          </a:p>
          <a:p>
            <a:pPr marL="609600" indent="-609600" algn="just" rtl="1">
              <a:lnSpc>
                <a:spcPct val="90000"/>
              </a:lnSpc>
              <a:buFont typeface="Wingdings" pitchFamily="2" charset="2"/>
              <a:buNone/>
            </a:pPr>
            <a:r>
              <a:rPr lang="fa-IR" sz="2400"/>
              <a:t>همه شاخصهاي كارت امتياز متوازن در ارتباط با اهداف بلند مدت نيستند شمابايد سعي كنيد اهداف ميان مدت براي هرشاخص تان تهيه نماييد اين اهداف هنگامي كه شما كارت امتياز متوازن را به فرايند بودجه گذاري سازمانتان مرتبط مي كنيد ،نقش مهمي را بازي مي كنند همچنين اهداف جزئي نيز بايد قسمتي از كارت امتياز شما را تشكيل دهند </a:t>
            </a:r>
            <a:endParaRPr lang="en-US" sz="2400"/>
          </a:p>
        </p:txBody>
      </p:sp>
    </p:spTree>
    <p:extLst>
      <p:ext uri="{BB962C8B-B14F-4D97-AF65-F5344CB8AC3E}">
        <p14:creationId xmlns:p14="http://schemas.microsoft.com/office/powerpoint/2010/main" val="49365676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fa-IR" sz="3600" dirty="0" smtClean="0">
                <a:solidFill>
                  <a:srgbClr val="FF0000"/>
                </a:solidFill>
              </a:rPr>
              <a:t>يك سيستم مديريت استراتژيك</a:t>
            </a:r>
            <a:r>
              <a:rPr lang="en-US" sz="3600" dirty="0" smtClean="0">
                <a:solidFill>
                  <a:srgbClr val="FF0000"/>
                </a:solidFill>
              </a:rPr>
              <a:t> BSC </a:t>
            </a:r>
            <a:endParaRPr lang="en-US" sz="3600" dirty="0">
              <a:solidFill>
                <a:srgbClr val="FF0000"/>
              </a:solidFill>
            </a:endParaRPr>
          </a:p>
        </p:txBody>
      </p:sp>
      <p:sp>
        <p:nvSpPr>
          <p:cNvPr id="22531" name="Rectangle 3"/>
          <p:cNvSpPr>
            <a:spLocks noGrp="1" noChangeArrowheads="1"/>
          </p:cNvSpPr>
          <p:nvPr>
            <p:ph type="body" idx="1"/>
          </p:nvPr>
        </p:nvSpPr>
        <p:spPr>
          <a:xfrm>
            <a:off x="500063" y="1714500"/>
            <a:ext cx="8215312" cy="4786313"/>
          </a:xfrm>
        </p:spPr>
        <p:txBody>
          <a:bodyPr/>
          <a:lstStyle/>
          <a:p>
            <a:pPr algn="r" rtl="1">
              <a:buFont typeface="Wingdings" pitchFamily="2" charset="2"/>
              <a:buChar char="Ø"/>
              <a:defRPr/>
            </a:pPr>
            <a:r>
              <a:rPr lang="fa-IR" dirty="0" smtClean="0">
                <a:effectLst/>
                <a:latin typeface="Arial" pitchFamily="34" charset="0"/>
              </a:rPr>
              <a:t>كارت امتياز متوازن از نقشه هاي استراتژيك ساخته شده است</a:t>
            </a:r>
            <a:endParaRPr lang="en-US" dirty="0" smtClean="0">
              <a:effectLst/>
              <a:latin typeface="Arial" pitchFamily="34" charset="0"/>
            </a:endParaRPr>
          </a:p>
          <a:p>
            <a:pPr algn="r" rtl="1">
              <a:buFont typeface="Wingdings" pitchFamily="2" charset="2"/>
              <a:buNone/>
              <a:defRPr/>
            </a:pPr>
            <a:endParaRPr lang="en-US" dirty="0" smtClean="0">
              <a:latin typeface="Arial" charset="0"/>
            </a:endParaRPr>
          </a:p>
          <a:p>
            <a:pPr algn="r" rtl="1">
              <a:buFont typeface="Wingdings" pitchFamily="2" charset="2"/>
              <a:buChar char="Ø"/>
              <a:defRPr/>
            </a:pPr>
            <a:r>
              <a:rPr lang="fa-IR" dirty="0" smtClean="0">
                <a:latin typeface="Arial" charset="0"/>
              </a:rPr>
              <a:t>تفسير استراتژي به:</a:t>
            </a:r>
            <a:endParaRPr lang="en-US" dirty="0" smtClean="0">
              <a:latin typeface="Arial" charset="0"/>
            </a:endParaRPr>
          </a:p>
          <a:p>
            <a:pPr algn="r" rtl="1">
              <a:buFont typeface="Wingdings" pitchFamily="2" charset="2"/>
              <a:buNone/>
              <a:defRPr/>
            </a:pPr>
            <a:endParaRPr lang="en-US" dirty="0">
              <a:latin typeface="Arial" charset="0"/>
            </a:endParaRPr>
          </a:p>
          <a:p>
            <a:pPr lvl="1" algn="r" rtl="1">
              <a:buFont typeface="Wingdings" pitchFamily="2" charset="2"/>
              <a:buChar char="§"/>
              <a:defRPr/>
            </a:pPr>
            <a:r>
              <a:rPr lang="fa-IR" dirty="0" smtClean="0">
                <a:latin typeface="Arial" charset="0"/>
              </a:rPr>
              <a:t>اهداف</a:t>
            </a:r>
            <a:r>
              <a:rPr lang="en-US" dirty="0" smtClean="0">
                <a:solidFill>
                  <a:srgbClr val="C00000"/>
                </a:solidFill>
                <a:latin typeface="Arial" charset="0"/>
              </a:rPr>
              <a:t>Objectives</a:t>
            </a:r>
            <a:r>
              <a:rPr lang="en-US" dirty="0" smtClean="0">
                <a:latin typeface="Arial" charset="0"/>
              </a:rPr>
              <a:t>                                         </a:t>
            </a:r>
            <a:endParaRPr lang="en-US" dirty="0">
              <a:latin typeface="Arial" charset="0"/>
            </a:endParaRPr>
          </a:p>
          <a:p>
            <a:pPr lvl="1" algn="r" rtl="1">
              <a:buFont typeface="Wingdings" pitchFamily="2" charset="2"/>
              <a:buChar char="§"/>
              <a:defRPr/>
            </a:pPr>
            <a:r>
              <a:rPr lang="fa-IR" dirty="0" smtClean="0">
                <a:latin typeface="Arial" charset="0"/>
              </a:rPr>
              <a:t>اندازه ها</a:t>
            </a:r>
            <a:r>
              <a:rPr lang="en-US" dirty="0" smtClean="0">
                <a:solidFill>
                  <a:srgbClr val="C00000"/>
                </a:solidFill>
                <a:latin typeface="Arial" charset="0"/>
              </a:rPr>
              <a:t>Measures </a:t>
            </a:r>
            <a:r>
              <a:rPr lang="en-US" dirty="0" smtClean="0">
                <a:latin typeface="Arial" charset="0"/>
              </a:rPr>
              <a:t>                                      </a:t>
            </a:r>
            <a:r>
              <a:rPr lang="fa-IR" dirty="0" smtClean="0">
                <a:latin typeface="Arial" charset="0"/>
              </a:rPr>
              <a:t> </a:t>
            </a:r>
            <a:endParaRPr lang="en-US" dirty="0">
              <a:latin typeface="Arial" charset="0"/>
            </a:endParaRPr>
          </a:p>
          <a:p>
            <a:pPr lvl="1" algn="r" rtl="1">
              <a:buFont typeface="Wingdings" pitchFamily="2" charset="2"/>
              <a:buChar char="§"/>
              <a:defRPr/>
            </a:pPr>
            <a:r>
              <a:rPr lang="fa-IR" dirty="0" smtClean="0">
                <a:latin typeface="Arial" charset="0"/>
              </a:rPr>
              <a:t>مقاصد</a:t>
            </a:r>
            <a:r>
              <a:rPr lang="en-US" dirty="0" smtClean="0">
                <a:solidFill>
                  <a:srgbClr val="C00000"/>
                </a:solidFill>
                <a:latin typeface="Arial" charset="0"/>
              </a:rPr>
              <a:t>Targets</a:t>
            </a:r>
            <a:r>
              <a:rPr lang="en-US" dirty="0" smtClean="0">
                <a:latin typeface="Arial" charset="0"/>
              </a:rPr>
              <a:t>                                             </a:t>
            </a:r>
            <a:endParaRPr lang="en-US" dirty="0">
              <a:latin typeface="Arial" charset="0"/>
            </a:endParaRPr>
          </a:p>
          <a:p>
            <a:pPr lvl="1" algn="r" rtl="1">
              <a:buFont typeface="Wingdings" pitchFamily="2" charset="2"/>
              <a:buChar char="§"/>
              <a:defRPr/>
            </a:pPr>
            <a:r>
              <a:rPr lang="fa-IR" dirty="0" smtClean="0">
                <a:latin typeface="Arial" charset="0"/>
              </a:rPr>
              <a:t>ابتكارات</a:t>
            </a:r>
            <a:r>
              <a:rPr lang="en-US" dirty="0" smtClean="0">
                <a:latin typeface="Arial" charset="0"/>
              </a:rPr>
              <a:t> </a:t>
            </a:r>
            <a:r>
              <a:rPr lang="en-US" dirty="0" smtClean="0">
                <a:solidFill>
                  <a:srgbClr val="C00000"/>
                </a:solidFill>
                <a:latin typeface="Arial" charset="0"/>
              </a:rPr>
              <a:t>Initiatives </a:t>
            </a:r>
            <a:r>
              <a:rPr lang="en-US" dirty="0" smtClean="0">
                <a:latin typeface="Arial" charset="0"/>
              </a:rPr>
              <a:t>                                       </a:t>
            </a:r>
          </a:p>
        </p:txBody>
      </p:sp>
      <p:pic>
        <p:nvPicPr>
          <p:cNvPr id="82948" name="Picture 5" descr="C:\Documents and Settings\masseyv\Application Data\Microsoft\Media Catalog\Downloaded Clips\cl73\j0288976.wmf"/>
          <p:cNvPicPr>
            <a:picLocks noChangeAspect="1" noChangeArrowheads="1"/>
          </p:cNvPicPr>
          <p:nvPr/>
        </p:nvPicPr>
        <p:blipFill>
          <a:blip r:embed="rId2"/>
          <a:srcRect/>
          <a:stretch>
            <a:fillRect/>
          </a:stretch>
        </p:blipFill>
        <p:spPr bwMode="auto">
          <a:xfrm>
            <a:off x="428625" y="2571750"/>
            <a:ext cx="2895600" cy="19113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r>
              <a:rPr lang="fa-IR" sz="4000" dirty="0" smtClean="0"/>
              <a:t>روش کارت امتيازي متوازن: يکي از روشهاي مقبول براي انتخاب شاخصهاي کليدي است</a:t>
            </a:r>
          </a:p>
          <a:p>
            <a:pPr algn="ctr" rtl="1" eaLnBrk="1" hangingPunct="1">
              <a:buFont typeface="Wingdings" pitchFamily="2" charset="2"/>
              <a:buNone/>
              <a:defRPr/>
            </a:pPr>
            <a:endParaRPr lang="fa-IR" sz="4000" dirty="0" smtClean="0"/>
          </a:p>
          <a:p>
            <a:pPr algn="ctr" rtl="1" eaLnBrk="1" hangingPunct="1">
              <a:buFont typeface="Wingdings" pitchFamily="2" charset="2"/>
              <a:buNone/>
              <a:defRPr/>
            </a:pPr>
            <a:endParaRPr lang="fa-IR" sz="4000" dirty="0" smtClean="0"/>
          </a:p>
        </p:txBody>
      </p:sp>
      <p:pic>
        <p:nvPicPr>
          <p:cNvPr id="12292" name="Picture 2"/>
          <p:cNvPicPr>
            <a:picLocks noChangeAspect="1" noChangeArrowheads="1"/>
          </p:cNvPicPr>
          <p:nvPr/>
        </p:nvPicPr>
        <p:blipFill>
          <a:blip r:embed="rId3"/>
          <a:srcRect/>
          <a:stretch>
            <a:fillRect/>
          </a:stretch>
        </p:blipFill>
        <p:spPr bwMode="auto">
          <a:xfrm>
            <a:off x="609600" y="3052763"/>
            <a:ext cx="8077200" cy="2281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r>
              <a:rPr lang="fa-IR" sz="3600" dirty="0" smtClean="0"/>
              <a:t>روش انتخاب شاخصها در مدل کارت امتيازي متوازن از بالا به پايين است يعني بر اساس ماموريت و چشم اندار ، اهداف تعيين مي شود و در مرحله بعد عوامل کليدي موفقيت مشخص و بر اساس آن شاخصهاي کليدي شناسائي مي گردد. </a:t>
            </a:r>
          </a:p>
          <a:p>
            <a:pPr algn="ctr" rtl="1" eaLnBrk="1" hangingPunct="1">
              <a:buFont typeface="Wingdings" pitchFamily="2" charset="2"/>
              <a:buNone/>
              <a:defRPr/>
            </a:pPr>
            <a:endParaRPr lang="fa-IR" sz="4000" dirty="0" smtClean="0"/>
          </a:p>
        </p:txBody>
      </p:sp>
      <p:pic>
        <p:nvPicPr>
          <p:cNvPr id="15364" name="Picture 2"/>
          <p:cNvPicPr>
            <a:picLocks noChangeAspect="1" noChangeArrowheads="1"/>
          </p:cNvPicPr>
          <p:nvPr/>
        </p:nvPicPr>
        <p:blipFill>
          <a:blip r:embed="rId3"/>
          <a:srcRect/>
          <a:stretch>
            <a:fillRect/>
          </a:stretch>
        </p:blipFill>
        <p:spPr bwMode="auto">
          <a:xfrm>
            <a:off x="533400" y="4495800"/>
            <a:ext cx="8229600" cy="205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fa-IR">
                <a:solidFill>
                  <a:srgbClr val="FF3300"/>
                </a:solidFill>
              </a:rPr>
              <a:t>تعداد شاخصها در كارت امتياز متوازن</a:t>
            </a:r>
            <a:endParaRPr lang="en-US">
              <a:solidFill>
                <a:srgbClr val="FF3300"/>
              </a:solidFill>
            </a:endParaRPr>
          </a:p>
        </p:txBody>
      </p:sp>
      <p:sp>
        <p:nvSpPr>
          <p:cNvPr id="58371" name="Rectangle 3"/>
          <p:cNvSpPr>
            <a:spLocks noGrp="1" noChangeArrowheads="1"/>
          </p:cNvSpPr>
          <p:nvPr>
            <p:ph type="body" idx="1"/>
          </p:nvPr>
        </p:nvSpPr>
        <p:spPr>
          <a:xfrm>
            <a:off x="107950" y="1600200"/>
            <a:ext cx="8893175" cy="4924425"/>
          </a:xfrm>
        </p:spPr>
        <p:txBody>
          <a:bodyPr/>
          <a:lstStyle/>
          <a:p>
            <a:pPr marL="609600" indent="-609600" algn="r" rtl="1"/>
            <a:r>
              <a:rPr lang="fa-IR" sz="2400"/>
              <a:t>كليد تشخيص تعداد شاخص هاي عملكرد ، اطمينان از توصيف كافي استراتژي درخلال چهار جنبه كارت امتياز است .براي رسيدن به استراتژي نياز به تركيب كافي از شاخصهاي اساسي </a:t>
            </a:r>
            <a:r>
              <a:rPr lang="en-US" sz="2400"/>
              <a:t>Lag</a:t>
            </a:r>
            <a:r>
              <a:rPr lang="fa-IR" sz="2400"/>
              <a:t> و</a:t>
            </a:r>
            <a:r>
              <a:rPr lang="en-US" sz="2400"/>
              <a:t>Lead</a:t>
            </a:r>
            <a:r>
              <a:rPr lang="fa-IR" sz="2400"/>
              <a:t> دارد بعضي اهداف عملكردي نياز به بيشتر از يك اندازه گيري دارند درنتيجه شما مي توانيد به سرعت تا20شاخص يابيشتر رابراي آن هدف داشته باشيد.</a:t>
            </a:r>
          </a:p>
          <a:p>
            <a:pPr marL="609600" indent="-609600" algn="r" rtl="1"/>
            <a:r>
              <a:rPr lang="fa-IR" sz="2400"/>
              <a:t>تعداد شاخصهاي زير دركارت امتياز متوازن سطح بالا مورد انتظار است :</a:t>
            </a:r>
          </a:p>
          <a:p>
            <a:pPr marL="609600" indent="-609600" algn="r" rtl="1">
              <a:buFont typeface="Wingdings" pitchFamily="2" charset="2"/>
              <a:buAutoNum type="arabicPeriod"/>
            </a:pPr>
            <a:r>
              <a:rPr lang="fa-IR" sz="2400"/>
              <a:t>جنبه مالي : سه ياچهار شاخص </a:t>
            </a:r>
          </a:p>
          <a:p>
            <a:pPr marL="609600" indent="-609600" algn="r" rtl="1">
              <a:buFont typeface="Wingdings" pitchFamily="2" charset="2"/>
              <a:buAutoNum type="arabicPeriod"/>
            </a:pPr>
            <a:r>
              <a:rPr lang="fa-IR" sz="2400"/>
              <a:t>جنبه مشتري : 5تا 8 شاخص ،جنبه مشتري معمولا” تعداد زيادي از شاخصهاي </a:t>
            </a:r>
            <a:r>
              <a:rPr lang="en-US" sz="2400"/>
              <a:t>Lead </a:t>
            </a:r>
            <a:r>
              <a:rPr lang="fa-IR" sz="2400"/>
              <a:t> رادربرمي گيرد</a:t>
            </a:r>
          </a:p>
          <a:p>
            <a:pPr marL="609600" indent="-609600" algn="r" rtl="1">
              <a:buFont typeface="Wingdings" pitchFamily="2" charset="2"/>
              <a:buAutoNum type="arabicPeriod"/>
            </a:pPr>
            <a:r>
              <a:rPr lang="fa-IR" sz="2400"/>
              <a:t>جنبه فرايندداخلي : 5تا10 شاخص </a:t>
            </a:r>
          </a:p>
          <a:p>
            <a:pPr marL="609600" indent="-609600" algn="r" rtl="1">
              <a:buFont typeface="Wingdings" pitchFamily="2" charset="2"/>
              <a:buAutoNum type="arabicPeriod"/>
            </a:pPr>
            <a:r>
              <a:rPr lang="fa-IR" sz="2400"/>
              <a:t>جنبه يادگيري ورشد كارمند : 3تا6شاخص</a:t>
            </a:r>
            <a:endParaRPr lang="en-US" sz="2400"/>
          </a:p>
        </p:txBody>
      </p:sp>
    </p:spTree>
    <p:extLst>
      <p:ext uri="{BB962C8B-B14F-4D97-AF65-F5344CB8AC3E}">
        <p14:creationId xmlns:p14="http://schemas.microsoft.com/office/powerpoint/2010/main" val="2374060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74638"/>
            <a:ext cx="8229600" cy="439737"/>
          </a:xfrm>
        </p:spPr>
        <p:txBody>
          <a:bodyPr/>
          <a:lstStyle/>
          <a:p>
            <a:pPr>
              <a:defRPr/>
            </a:pPr>
            <a:r>
              <a:rPr lang="fa-IR" dirty="0" smtClean="0">
                <a:solidFill>
                  <a:srgbClr val="FF0000"/>
                </a:solidFill>
              </a:rPr>
              <a:t>انتخاب شاخص ها</a:t>
            </a:r>
            <a:endParaRPr lang="en-US" dirty="0">
              <a:solidFill>
                <a:srgbClr val="FF0000"/>
              </a:solidFill>
            </a:endParaRPr>
          </a:p>
        </p:txBody>
      </p:sp>
      <p:sp>
        <p:nvSpPr>
          <p:cNvPr id="12291" name="Rectangle 3"/>
          <p:cNvSpPr>
            <a:spLocks noGrp="1" noChangeArrowheads="1"/>
          </p:cNvSpPr>
          <p:nvPr>
            <p:ph type="body" idx="1"/>
          </p:nvPr>
        </p:nvSpPr>
        <p:spPr>
          <a:xfrm>
            <a:off x="214313" y="1214438"/>
            <a:ext cx="8715375" cy="5643562"/>
          </a:xfrm>
        </p:spPr>
        <p:txBody>
          <a:bodyPr/>
          <a:lstStyle/>
          <a:p>
            <a:pPr>
              <a:lnSpc>
                <a:spcPct val="80000"/>
              </a:lnSpc>
              <a:buFont typeface="Wingdings" pitchFamily="2" charset="2"/>
              <a:buNone/>
              <a:defRPr/>
            </a:pPr>
            <a:endParaRPr lang="en-US" sz="2000" dirty="0"/>
          </a:p>
          <a:p>
            <a:pPr algn="r" rtl="1">
              <a:lnSpc>
                <a:spcPct val="80000"/>
              </a:lnSpc>
              <a:defRPr/>
            </a:pPr>
            <a:r>
              <a:rPr lang="fa-IR" dirty="0" smtClean="0"/>
              <a:t>علاوه بر آن گروه بايد از نيازها و انتظارات مشتريان كاملاً آگاه باشند.</a:t>
            </a:r>
            <a:endParaRPr lang="en-US" dirty="0" smtClean="0"/>
          </a:p>
          <a:p>
            <a:pPr algn="r" rtl="1">
              <a:lnSpc>
                <a:spcPct val="80000"/>
              </a:lnSpc>
              <a:defRPr/>
            </a:pPr>
            <a:endParaRPr lang="en-US" dirty="0"/>
          </a:p>
          <a:p>
            <a:pPr algn="r" rtl="1">
              <a:lnSpc>
                <a:spcPct val="80000"/>
              </a:lnSpc>
              <a:defRPr/>
            </a:pPr>
            <a:r>
              <a:rPr lang="fa-IR" dirty="0" smtClean="0"/>
              <a:t>انتخاب شاخص هايي كه بيشترين اطلاعات را ارائه نموده و فرصتها را براي بهبود عملكرد سازماني مشخص می نمایند.</a:t>
            </a:r>
          </a:p>
          <a:p>
            <a:pPr algn="r" rtl="1">
              <a:lnSpc>
                <a:spcPct val="80000"/>
              </a:lnSpc>
              <a:defRPr/>
            </a:pPr>
            <a:endParaRPr lang="en-US" dirty="0" smtClean="0"/>
          </a:p>
          <a:p>
            <a:pPr algn="r" rtl="1">
              <a:lnSpc>
                <a:spcPct val="80000"/>
              </a:lnSpc>
              <a:defRPr/>
            </a:pPr>
            <a:r>
              <a:rPr lang="fa-IR" dirty="0" smtClean="0"/>
              <a:t>انتخاب شاخص بیشتر بایستی بر روی فعالیت هایی که دارای حجم بالای کاری </a:t>
            </a:r>
            <a:r>
              <a:rPr lang="en-US" dirty="0" smtClean="0"/>
              <a:t>(high volume)</a:t>
            </a:r>
            <a:r>
              <a:rPr lang="fa-IR" dirty="0" smtClean="0"/>
              <a:t>، خطر بالا، هزینه بالا و مستعد ایجاد مشکل هستند صورت پذیرد.</a:t>
            </a:r>
            <a:endParaRPr lang="en-US"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457200" y="277813"/>
            <a:ext cx="8229600" cy="865187"/>
          </a:xfrm>
        </p:spPr>
        <p:txBody>
          <a:bodyPr/>
          <a:lstStyle/>
          <a:p>
            <a:r>
              <a:rPr lang="fa-IR" sz="3600" dirty="0" smtClean="0">
                <a:solidFill>
                  <a:srgbClr val="FF3300"/>
                </a:solidFill>
              </a:rPr>
              <a:t>معيارهاي انتخاب شاخصها </a:t>
            </a:r>
            <a:r>
              <a:rPr lang="fa-IR" sz="3600" dirty="0">
                <a:solidFill>
                  <a:srgbClr val="FF3300"/>
                </a:solidFill>
              </a:rPr>
              <a:t>در كارت امتياز متوازن</a:t>
            </a:r>
            <a:endParaRPr lang="en-US" sz="3600" dirty="0">
              <a:solidFill>
                <a:srgbClr val="FF3300"/>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2344738"/>
            <a:ext cx="8763000" cy="1446212"/>
          </a:xfrm>
          <a:prstGeom prst="rect">
            <a:avLst/>
          </a:prstGeom>
          <a:ln/>
        </p:spPr>
        <p:style>
          <a:lnRef idx="2">
            <a:schemeClr val="accent2">
              <a:shade val="50000"/>
            </a:schemeClr>
          </a:lnRef>
          <a:fillRef idx="1">
            <a:schemeClr val="accent2"/>
          </a:fillRef>
          <a:effectRef idx="0">
            <a:schemeClr val="accent2"/>
          </a:effectRef>
          <a:fontRef idx="minor">
            <a:schemeClr val="lt1"/>
          </a:fontRef>
        </p:style>
      </p:pic>
    </p:spTree>
    <p:extLst>
      <p:ext uri="{BB962C8B-B14F-4D97-AF65-F5344CB8AC3E}">
        <p14:creationId xmlns:p14="http://schemas.microsoft.com/office/powerpoint/2010/main" val="16160289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277813"/>
            <a:ext cx="8229600" cy="788987"/>
          </a:xfrm>
        </p:spPr>
        <p:txBody>
          <a:bodyPr/>
          <a:lstStyle/>
          <a:p>
            <a:pPr rtl="1"/>
            <a:r>
              <a:rPr lang="fa-IR" sz="3200" dirty="0">
                <a:solidFill>
                  <a:srgbClr val="FF3300"/>
                </a:solidFill>
              </a:rPr>
              <a:t>مراحل تكوين وپياده سازي استراتژي ها به كمك </a:t>
            </a:r>
            <a:r>
              <a:rPr lang="en-US" sz="3200" dirty="0">
                <a:solidFill>
                  <a:srgbClr val="FF3300"/>
                </a:solidFill>
              </a:rPr>
              <a:t>BSC</a:t>
            </a:r>
          </a:p>
        </p:txBody>
      </p:sp>
      <p:sp>
        <p:nvSpPr>
          <p:cNvPr id="59395" name="Rectangle 3"/>
          <p:cNvSpPr>
            <a:spLocks noGrp="1" noChangeArrowheads="1"/>
          </p:cNvSpPr>
          <p:nvPr>
            <p:ph type="body" idx="1"/>
          </p:nvPr>
        </p:nvSpPr>
        <p:spPr>
          <a:xfrm>
            <a:off x="34925" y="1412875"/>
            <a:ext cx="8964613" cy="5373688"/>
          </a:xfrm>
        </p:spPr>
        <p:txBody>
          <a:bodyPr/>
          <a:lstStyle/>
          <a:p>
            <a:pPr algn="r" rtl="1">
              <a:lnSpc>
                <a:spcPct val="90000"/>
              </a:lnSpc>
              <a:buFont typeface="Arial" pitchFamily="34" charset="0"/>
              <a:buChar char="•"/>
            </a:pPr>
            <a:r>
              <a:rPr lang="fa-IR" sz="2800" b="1" dirty="0">
                <a:solidFill>
                  <a:srgbClr val="FFFF00"/>
                </a:solidFill>
              </a:rPr>
              <a:t>ماموريت ،چشم انداز وارزشهاراايجاد، به روز ياكنترل نماييد</a:t>
            </a:r>
          </a:p>
          <a:p>
            <a:pPr algn="r" rtl="1">
              <a:lnSpc>
                <a:spcPct val="90000"/>
              </a:lnSpc>
              <a:buFont typeface="Arial" pitchFamily="34" charset="0"/>
              <a:buChar char="•"/>
            </a:pPr>
            <a:r>
              <a:rPr lang="fa-IR" sz="2800" b="1" dirty="0">
                <a:solidFill>
                  <a:srgbClr val="FFFF00"/>
                </a:solidFill>
              </a:rPr>
              <a:t>الزامات محيطي ونقاط قوت وضعف سازمان رامشخص نماييد </a:t>
            </a:r>
          </a:p>
          <a:p>
            <a:pPr algn="r" rtl="1">
              <a:lnSpc>
                <a:spcPct val="90000"/>
              </a:lnSpc>
              <a:buFont typeface="Arial" pitchFamily="34" charset="0"/>
              <a:buChar char="•"/>
            </a:pPr>
            <a:r>
              <a:rPr lang="fa-IR" sz="2800" b="1" dirty="0">
                <a:solidFill>
                  <a:srgbClr val="FFFF00"/>
                </a:solidFill>
              </a:rPr>
              <a:t>موارد استراتژيك برجسته رانام برده واهداف مهم استراتژيك رابيان داريد</a:t>
            </a:r>
          </a:p>
          <a:p>
            <a:pPr algn="r" rtl="1">
              <a:lnSpc>
                <a:spcPct val="90000"/>
              </a:lnSpc>
              <a:buFont typeface="Arial" pitchFamily="34" charset="0"/>
              <a:buChar char="•"/>
            </a:pPr>
            <a:r>
              <a:rPr lang="fa-IR" sz="2800" b="1" dirty="0">
                <a:solidFill>
                  <a:srgbClr val="FFFF00"/>
                </a:solidFill>
              </a:rPr>
              <a:t>ساختارهدف رابه صورت يك نقشه استراتژيك باابعاد وجنبه هاي</a:t>
            </a:r>
            <a:r>
              <a:rPr lang="en-US" sz="2800" b="1" dirty="0">
                <a:solidFill>
                  <a:srgbClr val="FFFF00"/>
                </a:solidFill>
              </a:rPr>
              <a:t>BSC </a:t>
            </a:r>
            <a:r>
              <a:rPr lang="fa-IR" sz="2800" b="1" dirty="0">
                <a:solidFill>
                  <a:srgbClr val="FFFF00"/>
                </a:solidFill>
              </a:rPr>
              <a:t> نشان دهيد</a:t>
            </a:r>
          </a:p>
          <a:p>
            <a:pPr algn="r" rtl="1">
              <a:lnSpc>
                <a:spcPct val="90000"/>
              </a:lnSpc>
              <a:buFont typeface="Arial" pitchFamily="34" charset="0"/>
              <a:buChar char="•"/>
            </a:pPr>
            <a:r>
              <a:rPr lang="fa-IR" sz="2800" b="1" dirty="0">
                <a:solidFill>
                  <a:srgbClr val="FFFF00"/>
                </a:solidFill>
              </a:rPr>
              <a:t>شاخصهاي عملكرد ، مقادير هدف واقدامات اجرايي را به نقشه استراتژيك ارجاع دهيد</a:t>
            </a:r>
          </a:p>
          <a:p>
            <a:pPr algn="r" rtl="1">
              <a:lnSpc>
                <a:spcPct val="90000"/>
              </a:lnSpc>
              <a:buFont typeface="Arial" pitchFamily="34" charset="0"/>
              <a:buChar char="•"/>
            </a:pPr>
            <a:r>
              <a:rPr lang="fa-IR" sz="2800" b="1" dirty="0">
                <a:solidFill>
                  <a:srgbClr val="FFFF00"/>
                </a:solidFill>
              </a:rPr>
              <a:t>منابع مورد نياز براي اقدامات برنامه ريزي شده را برآورد نماييد وامكان تحقق بخشيدن به استراتژي رابررسي نماييد </a:t>
            </a:r>
          </a:p>
          <a:p>
            <a:pPr algn="r" rtl="1">
              <a:lnSpc>
                <a:spcPct val="90000"/>
              </a:lnSpc>
              <a:buFont typeface="Arial" pitchFamily="34" charset="0"/>
              <a:buChar char="•"/>
            </a:pPr>
            <a:r>
              <a:rPr lang="fa-IR" sz="2800" b="1" dirty="0" smtClean="0">
                <a:solidFill>
                  <a:srgbClr val="FFFF00"/>
                </a:solidFill>
              </a:rPr>
              <a:t>عملكردهاي </a:t>
            </a:r>
            <a:r>
              <a:rPr lang="fa-IR" sz="2800" b="1" dirty="0">
                <a:solidFill>
                  <a:srgbClr val="FFFF00"/>
                </a:solidFill>
              </a:rPr>
              <a:t>برجسته مورد قدرداني قرار گيرند </a:t>
            </a:r>
            <a:endParaRPr lang="en-US" sz="2800" b="1" dirty="0">
              <a:solidFill>
                <a:srgbClr val="FFFF00"/>
              </a:solidFill>
            </a:endParaRPr>
          </a:p>
        </p:txBody>
      </p:sp>
    </p:spTree>
    <p:extLst>
      <p:ext uri="{BB962C8B-B14F-4D97-AF65-F5344CB8AC3E}">
        <p14:creationId xmlns:p14="http://schemas.microsoft.com/office/powerpoint/2010/main" val="271890438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rtl="1"/>
            <a:r>
              <a:rPr lang="fa-IR" sz="3200" dirty="0" smtClean="0">
                <a:solidFill>
                  <a:srgbClr val="FF3300"/>
                </a:solidFill>
              </a:rPr>
              <a:t>ادامه مراحل </a:t>
            </a:r>
            <a:r>
              <a:rPr lang="fa-IR" sz="3200" dirty="0">
                <a:solidFill>
                  <a:srgbClr val="FF3300"/>
                </a:solidFill>
              </a:rPr>
              <a:t>تكوين وپياده سازي استراتژي ها به كمك </a:t>
            </a:r>
            <a:r>
              <a:rPr lang="en-US" sz="3200" dirty="0">
                <a:solidFill>
                  <a:srgbClr val="FF3300"/>
                </a:solidFill>
              </a:rPr>
              <a:t>BSC</a:t>
            </a:r>
          </a:p>
        </p:txBody>
      </p:sp>
      <p:sp>
        <p:nvSpPr>
          <p:cNvPr id="59395" name="Rectangle 3"/>
          <p:cNvSpPr>
            <a:spLocks noGrp="1" noChangeArrowheads="1"/>
          </p:cNvSpPr>
          <p:nvPr>
            <p:ph type="body" idx="1"/>
          </p:nvPr>
        </p:nvSpPr>
        <p:spPr>
          <a:xfrm>
            <a:off x="34925" y="1412875"/>
            <a:ext cx="8964613" cy="5373688"/>
          </a:xfrm>
        </p:spPr>
        <p:txBody>
          <a:bodyPr/>
          <a:lstStyle/>
          <a:p>
            <a:pPr algn="r" rtl="1">
              <a:lnSpc>
                <a:spcPct val="90000"/>
              </a:lnSpc>
              <a:buFont typeface="Arial" pitchFamily="34" charset="0"/>
              <a:buChar char="•"/>
            </a:pPr>
            <a:r>
              <a:rPr lang="fa-IR" sz="2400" b="1" dirty="0" smtClean="0">
                <a:solidFill>
                  <a:srgbClr val="FFFF00"/>
                </a:solidFill>
              </a:rPr>
              <a:t>چنانچه </a:t>
            </a:r>
            <a:r>
              <a:rPr lang="fa-IR" sz="2400" b="1" dirty="0">
                <a:solidFill>
                  <a:srgbClr val="FFFF00"/>
                </a:solidFill>
              </a:rPr>
              <a:t>استراتژي به حد كافي واقع بينانه نمي باشد آنرا مجددا” بررسي ،تجديد ويابه گونه اي ديگر بيان كنيد</a:t>
            </a:r>
          </a:p>
          <a:p>
            <a:pPr algn="r" rtl="1">
              <a:lnSpc>
                <a:spcPct val="90000"/>
              </a:lnSpc>
              <a:buFont typeface="Arial" pitchFamily="34" charset="0"/>
              <a:buChar char="•"/>
            </a:pPr>
            <a:r>
              <a:rPr lang="fa-IR" sz="2400" b="1" dirty="0">
                <a:solidFill>
                  <a:srgbClr val="FFFF00"/>
                </a:solidFill>
              </a:rPr>
              <a:t>مسئوليتها وتناوب پايش وكنترل راتعريف ومشخص نماييد </a:t>
            </a:r>
          </a:p>
          <a:p>
            <a:pPr algn="r" rtl="1">
              <a:lnSpc>
                <a:spcPct val="90000"/>
              </a:lnSpc>
              <a:buFont typeface="Arial" pitchFamily="34" charset="0"/>
              <a:buChar char="•"/>
            </a:pPr>
            <a:r>
              <a:rPr lang="fa-IR" sz="2400" b="1" dirty="0">
                <a:solidFill>
                  <a:srgbClr val="FFFF00"/>
                </a:solidFill>
              </a:rPr>
              <a:t>پروژه هاي استراتژيك را آغاز نماييد ،مراقب هماهنگي هاي پروژه باشيد.</a:t>
            </a:r>
          </a:p>
          <a:p>
            <a:pPr algn="r" rtl="1">
              <a:lnSpc>
                <a:spcPct val="90000"/>
              </a:lnSpc>
              <a:buFont typeface="Arial" pitchFamily="34" charset="0"/>
              <a:buChar char="•"/>
            </a:pPr>
            <a:r>
              <a:rPr lang="fa-IR" sz="2400" b="1" dirty="0">
                <a:solidFill>
                  <a:srgbClr val="FFFF00"/>
                </a:solidFill>
              </a:rPr>
              <a:t>شاخصها ومقادير عملكرد مهم رابه صورت ماهانه وبهبود پيشرفت پروژه راطبق برنامه (حداقل 3ماه يكبار) پايش نماييد .درصورت بروز مشكلات اقدامات اصلاحي رااجرا نماييد</a:t>
            </a:r>
          </a:p>
          <a:p>
            <a:pPr algn="r" rtl="1">
              <a:lnSpc>
                <a:spcPct val="90000"/>
              </a:lnSpc>
              <a:buFont typeface="Arial" pitchFamily="34" charset="0"/>
              <a:buChar char="•"/>
            </a:pPr>
            <a:r>
              <a:rPr lang="fa-IR" sz="2400" b="1" dirty="0">
                <a:solidFill>
                  <a:srgbClr val="FFFF00"/>
                </a:solidFill>
              </a:rPr>
              <a:t>استراتژي را حداقل يكبار درسال بازنگري نماييد</a:t>
            </a:r>
          </a:p>
          <a:p>
            <a:pPr algn="r" rtl="1">
              <a:lnSpc>
                <a:spcPct val="90000"/>
              </a:lnSpc>
              <a:buFont typeface="Arial" pitchFamily="34" charset="0"/>
              <a:buChar char="•"/>
            </a:pPr>
            <a:r>
              <a:rPr lang="fa-IR" sz="2400" b="1" dirty="0">
                <a:solidFill>
                  <a:srgbClr val="FFFF00"/>
                </a:solidFill>
              </a:rPr>
              <a:t>كل كار راهرسال تكرار كنيد .موفقيت ها راجشن بگيريد</a:t>
            </a:r>
          </a:p>
          <a:p>
            <a:pPr algn="r" rtl="1">
              <a:lnSpc>
                <a:spcPct val="90000"/>
              </a:lnSpc>
              <a:buFont typeface="Arial" pitchFamily="34" charset="0"/>
              <a:buChar char="•"/>
            </a:pPr>
            <a:r>
              <a:rPr lang="fa-IR" sz="2400" b="1" dirty="0">
                <a:solidFill>
                  <a:srgbClr val="FFFF00"/>
                </a:solidFill>
              </a:rPr>
              <a:t>عملكردهاي برجسته مورد قدرداني قرار گيرند </a:t>
            </a:r>
            <a:endParaRPr lang="en-US" sz="2400" b="1" dirty="0">
              <a:solidFill>
                <a:srgbClr val="FFFF00"/>
              </a:solidFill>
            </a:endParaRPr>
          </a:p>
        </p:txBody>
      </p:sp>
    </p:spTree>
    <p:extLst>
      <p:ext uri="{BB962C8B-B14F-4D97-AF65-F5344CB8AC3E}">
        <p14:creationId xmlns:p14="http://schemas.microsoft.com/office/powerpoint/2010/main" val="121457817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r>
              <a:rPr lang="fa-IR" sz="3600" dirty="0" smtClean="0"/>
              <a:t>نقطه ضعف مدل کارت امتيازي متوازن:</a:t>
            </a:r>
          </a:p>
          <a:p>
            <a:pPr algn="ctr" rtl="1" eaLnBrk="1" hangingPunct="1">
              <a:buFont typeface="Wingdings" pitchFamily="2" charset="2"/>
              <a:buNone/>
              <a:defRPr/>
            </a:pPr>
            <a:r>
              <a:rPr lang="fa-IR" sz="3600" dirty="0" smtClean="0"/>
              <a:t>علت شکست بسياري از پروژه ها ، نه در ضعف مديران بلکه ، درک نادرست مسئله است </a:t>
            </a:r>
          </a:p>
          <a:p>
            <a:pPr algn="ctr" rtl="1" eaLnBrk="1" hangingPunct="1">
              <a:buFont typeface="Wingdings" pitchFamily="2" charset="2"/>
              <a:buNone/>
              <a:defRPr/>
            </a:pPr>
            <a:r>
              <a:rPr lang="fa-IR" sz="4800" dirty="0" smtClean="0">
                <a:solidFill>
                  <a:srgbClr val="FF0000"/>
                </a:solidFill>
              </a:rPr>
              <a:t>مهمترين ضعف عدم وجود نگرش سيستميک است</a:t>
            </a:r>
          </a:p>
          <a:p>
            <a:pPr algn="ctr" rtl="1" eaLnBrk="1" hangingPunct="1">
              <a:buFont typeface="Wingdings" pitchFamily="2" charset="2"/>
              <a:buNone/>
              <a:defRPr/>
            </a:pPr>
            <a:r>
              <a:rPr lang="fa-IR" sz="3600" dirty="0" smtClean="0"/>
              <a:t> </a:t>
            </a:r>
          </a:p>
          <a:p>
            <a:pPr algn="ctr" rtl="1" eaLnBrk="1" hangingPunct="1">
              <a:buFont typeface="Wingdings" pitchFamily="2" charset="2"/>
              <a:buNone/>
              <a:defRPr/>
            </a:pPr>
            <a:endParaRPr lang="fa-IR" sz="4000" dirty="0"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cs typeface="Traffic" pitchFamily="2" charset="-78"/>
              </a:rPr>
              <a:t>شاخصهاي کليدي</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ctr" rtl="1" eaLnBrk="1" hangingPunct="1">
              <a:buFont typeface="Wingdings" pitchFamily="2" charset="2"/>
              <a:buNone/>
              <a:defRPr/>
            </a:pPr>
            <a:r>
              <a:rPr lang="fa-IR" sz="3600" dirty="0" smtClean="0"/>
              <a:t>چاره کار ؟</a:t>
            </a:r>
          </a:p>
          <a:p>
            <a:pPr algn="ctr" rtl="1" eaLnBrk="1" hangingPunct="1">
              <a:buFont typeface="Wingdings" pitchFamily="2" charset="2"/>
              <a:buNone/>
              <a:defRPr/>
            </a:pPr>
            <a:r>
              <a:rPr lang="fa-IR" sz="3600" dirty="0" smtClean="0"/>
              <a:t>شايد امتزاج کارت امتيازي متوازن با نگرش سيستميک باشد.</a:t>
            </a:r>
          </a:p>
          <a:p>
            <a:pPr algn="ctr" rtl="1" eaLnBrk="1" hangingPunct="1">
              <a:buFont typeface="Wingdings" pitchFamily="2" charset="2"/>
              <a:buNone/>
              <a:defRPr/>
            </a:pPr>
            <a:r>
              <a:rPr lang="fa-IR" sz="3600" dirty="0" smtClean="0">
                <a:solidFill>
                  <a:srgbClr val="00B050"/>
                </a:solidFill>
              </a:rPr>
              <a:t>روش پيشنهادي براي شناسائي شاخصهاي کليدي عملکرد از طريق الگوسازي به وسيله پويايي هاي سيستم است</a:t>
            </a:r>
          </a:p>
          <a:p>
            <a:pPr algn="ctr" rtl="1" eaLnBrk="1" hangingPunct="1">
              <a:buFont typeface="Wingdings" pitchFamily="2" charset="2"/>
              <a:buNone/>
              <a:defRPr/>
            </a:pPr>
            <a:endParaRPr lang="fa-IR" sz="3600" dirty="0" smtClean="0"/>
          </a:p>
          <a:p>
            <a:pPr algn="ctr" rtl="1" eaLnBrk="1" hangingPunct="1">
              <a:buFont typeface="Wingdings" pitchFamily="2" charset="2"/>
              <a:buNone/>
              <a:defRPr/>
            </a:pPr>
            <a:endParaRPr lang="fa-IR" sz="4800" dirty="0" smtClean="0">
              <a:solidFill>
                <a:srgbClr val="FF0000"/>
              </a:solidFill>
            </a:endParaRPr>
          </a:p>
          <a:p>
            <a:pPr algn="ctr" rtl="1" eaLnBrk="1" hangingPunct="1">
              <a:buFont typeface="Wingdings" pitchFamily="2" charset="2"/>
              <a:buNone/>
              <a:defRPr/>
            </a:pPr>
            <a:r>
              <a:rPr lang="fa-IR" sz="3600" dirty="0" smtClean="0"/>
              <a:t> </a:t>
            </a:r>
          </a:p>
          <a:p>
            <a:pPr algn="ctr" rtl="1" eaLnBrk="1" hangingPunct="1">
              <a:buFont typeface="Wingdings" pitchFamily="2" charset="2"/>
              <a:buNone/>
              <a:defRPr/>
            </a:pPr>
            <a:endParaRPr lang="fa-IR" sz="4000" dirty="0"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solidFill>
                  <a:srgbClr val="00B050"/>
                </a:solidFill>
              </a:rPr>
              <a:t>شناسائي شاخصهاي کليدي عملکرد از طريق الگوسازي به وسيله پويايي هاي سيستم</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r" rtl="1" eaLnBrk="1" hangingPunct="1">
              <a:buFont typeface="Wingdings" pitchFamily="2" charset="2"/>
              <a:buNone/>
              <a:defRPr/>
            </a:pPr>
            <a:r>
              <a:rPr lang="fa-IR" sz="3600" dirty="0" smtClean="0"/>
              <a:t>مرحله اول:شناسائي اصول بنيادين سازمان</a:t>
            </a:r>
          </a:p>
          <a:p>
            <a:pPr algn="r" rtl="1" eaLnBrk="1" hangingPunct="1">
              <a:buFont typeface="Wingdings" pitchFamily="2" charset="2"/>
              <a:buNone/>
              <a:defRPr/>
            </a:pPr>
            <a:r>
              <a:rPr lang="fa-IR" sz="3600" dirty="0" smtClean="0"/>
              <a:t>مرحله دوم:شناسائي وضعيت موجود سازمان</a:t>
            </a:r>
          </a:p>
          <a:p>
            <a:pPr algn="r" rtl="1" eaLnBrk="1" hangingPunct="1">
              <a:buFont typeface="Wingdings" pitchFamily="2" charset="2"/>
              <a:buNone/>
              <a:defRPr/>
            </a:pPr>
            <a:r>
              <a:rPr lang="fa-IR" sz="3600" dirty="0" smtClean="0"/>
              <a:t>مرحله سوم:شناسائي سياستها و راهبردهاي سازمان</a:t>
            </a:r>
          </a:p>
          <a:p>
            <a:pPr algn="r" rtl="1" eaLnBrk="1" hangingPunct="1">
              <a:buFont typeface="Wingdings" pitchFamily="2" charset="2"/>
              <a:buNone/>
              <a:defRPr/>
            </a:pPr>
            <a:r>
              <a:rPr lang="fa-IR" sz="3600" dirty="0" smtClean="0"/>
              <a:t>مرحله چهارم:اصلاح و تکميل شناخت با استفاده از پويايي سيستم(بيان فرضيه ها ، ايجاد الگوهاي ذهني افراد ، شبيه سازي و ارزيابي سياستهاي سازمان)</a:t>
            </a:r>
          </a:p>
          <a:p>
            <a:pPr algn="ctr" rtl="1" eaLnBrk="1" hangingPunct="1">
              <a:buFont typeface="Wingdings" pitchFamily="2" charset="2"/>
              <a:buNone/>
              <a:defRPr/>
            </a:pPr>
            <a:endParaRPr lang="fa-IR" sz="4800" dirty="0" smtClean="0">
              <a:solidFill>
                <a:srgbClr val="FF0000"/>
              </a:solidFill>
            </a:endParaRPr>
          </a:p>
          <a:p>
            <a:pPr algn="ctr" rtl="1" eaLnBrk="1" hangingPunct="1">
              <a:buFont typeface="Wingdings" pitchFamily="2" charset="2"/>
              <a:buNone/>
              <a:defRPr/>
            </a:pPr>
            <a:r>
              <a:rPr lang="fa-IR" sz="3600" dirty="0" smtClean="0"/>
              <a:t> </a:t>
            </a:r>
          </a:p>
          <a:p>
            <a:pPr algn="ctr" rtl="1" eaLnBrk="1" hangingPunct="1">
              <a:buFont typeface="Wingdings" pitchFamily="2" charset="2"/>
              <a:buNone/>
              <a:defRPr/>
            </a:pPr>
            <a:endParaRPr lang="fa-IR" sz="4000" dirty="0"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fa-IR" dirty="0" smtClean="0">
                <a:solidFill>
                  <a:srgbClr val="00B050"/>
                </a:solidFill>
              </a:rPr>
              <a:t>شناسائي شاخصهاي کليدي عملکرد از طريق الگوسازي به وسيله پويايي هاي سيستم</a:t>
            </a:r>
            <a:endParaRPr lang="en-US" dirty="0" smtClean="0">
              <a:cs typeface="Traffic" pitchFamily="2" charset="-78"/>
            </a:endParaRPr>
          </a:p>
        </p:txBody>
      </p:sp>
      <p:sp>
        <p:nvSpPr>
          <p:cNvPr id="5123" name="Rectangle 3"/>
          <p:cNvSpPr>
            <a:spLocks noGrp="1" noChangeArrowheads="1"/>
          </p:cNvSpPr>
          <p:nvPr>
            <p:ph type="body" idx="1"/>
          </p:nvPr>
        </p:nvSpPr>
        <p:spPr>
          <a:xfrm>
            <a:off x="533400" y="1524000"/>
            <a:ext cx="8229600" cy="4800600"/>
          </a:xfrm>
        </p:spPr>
        <p:txBody>
          <a:bodyPr/>
          <a:lstStyle/>
          <a:p>
            <a:pPr algn="r" rtl="1" eaLnBrk="1" hangingPunct="1">
              <a:buFont typeface="Wingdings" pitchFamily="2" charset="2"/>
              <a:buNone/>
              <a:defRPr/>
            </a:pPr>
            <a:r>
              <a:rPr lang="fa-IR" sz="3600" dirty="0" smtClean="0"/>
              <a:t>مرحله پنجم:شناسائي شاخصهاي کليدي موفقيت( شناسائي حلقه هاي کليدي موفقيت ، تهيه فهرست عوامل کليدي ، اولويت بندي شاخصها)</a:t>
            </a:r>
          </a:p>
          <a:p>
            <a:pPr algn="r" rtl="1" eaLnBrk="1" hangingPunct="1">
              <a:buFont typeface="Wingdings" pitchFamily="2" charset="2"/>
              <a:buNone/>
              <a:defRPr/>
            </a:pPr>
            <a:r>
              <a:rPr lang="fa-IR" sz="3600" dirty="0" smtClean="0"/>
              <a:t>مرحله ششم:طراحي نقشه راهبردي پويا</a:t>
            </a:r>
          </a:p>
          <a:p>
            <a:pPr algn="r" rtl="1" eaLnBrk="1" hangingPunct="1">
              <a:buFont typeface="Wingdings" pitchFamily="2" charset="2"/>
              <a:buNone/>
              <a:defRPr/>
            </a:pPr>
            <a:r>
              <a:rPr lang="fa-IR" sz="3600" dirty="0" smtClean="0"/>
              <a:t>مرحله هفتم:توسعه سيستم ارزيابي عملکرد(اجرا ، اندازه گيري و تجزيه و تحليل داده هاي حاصل ) </a:t>
            </a:r>
          </a:p>
          <a:p>
            <a:pPr algn="ctr" rtl="1" eaLnBrk="1" hangingPunct="1">
              <a:buFont typeface="Wingdings" pitchFamily="2" charset="2"/>
              <a:buNone/>
              <a:defRPr/>
            </a:pPr>
            <a:endParaRPr lang="fa-IR" sz="4800" dirty="0" smtClean="0">
              <a:solidFill>
                <a:srgbClr val="FF0000"/>
              </a:solidFill>
            </a:endParaRPr>
          </a:p>
          <a:p>
            <a:pPr algn="ctr" rtl="1" eaLnBrk="1" hangingPunct="1">
              <a:buFont typeface="Wingdings" pitchFamily="2" charset="2"/>
              <a:buNone/>
              <a:defRPr/>
            </a:pPr>
            <a:r>
              <a:rPr lang="fa-IR" sz="3600" dirty="0" smtClean="0"/>
              <a:t> </a:t>
            </a:r>
          </a:p>
          <a:p>
            <a:pPr algn="ctr" rtl="1" eaLnBrk="1" hangingPunct="1">
              <a:buFont typeface="Wingdings" pitchFamily="2" charset="2"/>
              <a:buNone/>
              <a:defRPr/>
            </a:pPr>
            <a:endParaRPr lang="fa-IR" sz="4000" dirty="0" smtClean="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152400"/>
            <a:ext cx="8229600" cy="533400"/>
          </a:xfrm>
        </p:spPr>
        <p:txBody>
          <a:bodyPr/>
          <a:lstStyle/>
          <a:p>
            <a:pPr eaLnBrk="1" hangingPunct="1">
              <a:defRPr/>
            </a:pPr>
            <a:r>
              <a:rPr lang="fa-IR" sz="2000" dirty="0" smtClean="0">
                <a:solidFill>
                  <a:srgbClr val="00B050"/>
                </a:solidFill>
              </a:rPr>
              <a:t>شناسائي شاخصهاي کليدي عملکرد از طريق الگوسازي به وسيله پويايي هاي سيستم</a:t>
            </a:r>
            <a:endParaRPr lang="en-US" sz="2000" dirty="0" smtClean="0">
              <a:cs typeface="Traffic" pitchFamily="2" charset="-78"/>
            </a:endParaRPr>
          </a:p>
        </p:txBody>
      </p:sp>
      <p:pic>
        <p:nvPicPr>
          <p:cNvPr id="20483" name="Picture 2"/>
          <p:cNvPicPr>
            <a:picLocks noGrp="1" noChangeAspect="1" noChangeArrowheads="1"/>
          </p:cNvPicPr>
          <p:nvPr>
            <p:ph idx="1"/>
          </p:nvPr>
        </p:nvPicPr>
        <p:blipFill>
          <a:blip r:embed="rId3"/>
          <a:srcRect/>
          <a:stretch>
            <a:fillRect/>
          </a:stretch>
        </p:blipFill>
        <p:spPr>
          <a:xfrm>
            <a:off x="457200" y="838200"/>
            <a:ext cx="8153400" cy="5943600"/>
          </a:xfr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457200" y="274638"/>
            <a:ext cx="8229600" cy="1296987"/>
          </a:xfrm>
        </p:spPr>
        <p:txBody>
          <a:bodyPr/>
          <a:lstStyle/>
          <a:p>
            <a:pPr rtl="1">
              <a:defRPr/>
            </a:pPr>
            <a:r>
              <a:rPr lang="fa-IR" sz="2800" dirty="0" smtClean="0">
                <a:solidFill>
                  <a:srgbClr val="FFFF00"/>
                </a:solidFill>
                <a:cs typeface="Times New Roman" pitchFamily="18" charset="0"/>
              </a:rPr>
              <a:t>چگونه يك مدل براي ارزیابی عملكرد بيمارستان ايجاد كنيم؟</a:t>
            </a:r>
            <a:endParaRPr lang="en-GB" sz="1800" dirty="0" smtClean="0">
              <a:solidFill>
                <a:srgbClr val="FF0000"/>
              </a:solidFill>
            </a:endParaRPr>
          </a:p>
        </p:txBody>
      </p:sp>
      <p:sp>
        <p:nvSpPr>
          <p:cNvPr id="4" name="Content Placeholder 3"/>
          <p:cNvSpPr>
            <a:spLocks noGrp="1"/>
          </p:cNvSpPr>
          <p:nvPr>
            <p:ph idx="4294967295"/>
          </p:nvPr>
        </p:nvSpPr>
        <p:spPr>
          <a:xfrm>
            <a:off x="357188" y="1643063"/>
            <a:ext cx="8501062" cy="5214937"/>
          </a:xfrm>
        </p:spPr>
        <p:txBody>
          <a:bodyPr/>
          <a:lstStyle/>
          <a:p>
            <a:pPr marL="844550" indent="-457200" algn="r" defTabSz="858838" rtl="1">
              <a:spcBef>
                <a:spcPct val="50000"/>
              </a:spcBef>
              <a:defRPr/>
            </a:pPr>
            <a:r>
              <a:rPr lang="fa-IR" sz="2400" dirty="0" smtClean="0">
                <a:effectLst/>
                <a:latin typeface="Arial" pitchFamily="34" charset="0"/>
              </a:rPr>
              <a:t>شناسايي وجوه اصلی و  فرعي عملكرد که بایستی تحت اندازه گیری قرار گیرند.</a:t>
            </a:r>
            <a:endParaRPr lang="en-GB" sz="2400" dirty="0" smtClean="0">
              <a:effectLst/>
              <a:latin typeface="Arial" pitchFamily="34" charset="0"/>
            </a:endParaRPr>
          </a:p>
          <a:p>
            <a:pPr marL="844550" indent="-457200" algn="r" defTabSz="858838" rtl="1">
              <a:spcBef>
                <a:spcPct val="50000"/>
              </a:spcBef>
              <a:defRPr/>
            </a:pPr>
            <a:endParaRPr lang="es-ES_tradnl" sz="2400" dirty="0" smtClean="0">
              <a:effectLst/>
              <a:latin typeface="Arial" pitchFamily="34" charset="0"/>
            </a:endParaRPr>
          </a:p>
          <a:p>
            <a:pPr marL="844550" indent="-457200" algn="r" defTabSz="858838" rtl="1">
              <a:spcBef>
                <a:spcPct val="50000"/>
              </a:spcBef>
              <a:defRPr/>
            </a:pPr>
            <a:r>
              <a:rPr lang="fa-IR" sz="2400" dirty="0" smtClean="0">
                <a:effectLst/>
                <a:latin typeface="Arial" pitchFamily="34" charset="0"/>
              </a:rPr>
              <a:t>ايجاد يك چارچوب براي انتخاب شاخص</a:t>
            </a:r>
            <a:endParaRPr lang="en-GB" sz="2400" dirty="0" smtClean="0">
              <a:effectLst/>
              <a:latin typeface="Arial" pitchFamily="34" charset="0"/>
            </a:endParaRPr>
          </a:p>
          <a:p>
            <a:pPr marL="844550" indent="-457200" algn="r" defTabSz="858838" rtl="1">
              <a:spcBef>
                <a:spcPct val="50000"/>
              </a:spcBef>
              <a:defRPr/>
            </a:pPr>
            <a:endParaRPr lang="es-ES_tradnl" sz="2400" dirty="0" smtClean="0">
              <a:effectLst/>
              <a:latin typeface="Arial" pitchFamily="34" charset="0"/>
            </a:endParaRPr>
          </a:p>
          <a:p>
            <a:pPr marL="844550" indent="-457200" algn="r" defTabSz="858838" rtl="1">
              <a:spcBef>
                <a:spcPct val="50000"/>
              </a:spcBef>
              <a:defRPr/>
            </a:pPr>
            <a:r>
              <a:rPr lang="fa-IR" sz="2400" dirty="0" smtClean="0">
                <a:effectLst/>
                <a:latin typeface="Arial" pitchFamily="34" charset="0"/>
              </a:rPr>
              <a:t>بررسی شاخص های موجود در سيستم هاي ارزيابي عملكرد ملي / منطقه اي</a:t>
            </a:r>
            <a:r>
              <a:rPr lang="en-GB" sz="2400" dirty="0" smtClean="0">
                <a:effectLst/>
                <a:latin typeface="Arial" pitchFamily="34" charset="0"/>
              </a:rPr>
              <a:t>    </a:t>
            </a:r>
            <a:r>
              <a:rPr lang="es-ES_tradnl" sz="2400" dirty="0" smtClean="0">
                <a:effectLst/>
                <a:latin typeface="Arial" pitchFamily="34" charset="0"/>
              </a:rPr>
              <a:t>	</a:t>
            </a:r>
            <a:endParaRPr lang="en-GB" sz="2400" dirty="0" smtClean="0">
              <a:effectLst/>
              <a:latin typeface="Arial" pitchFamily="34" charset="0"/>
            </a:endParaRPr>
          </a:p>
          <a:p>
            <a:pPr marL="844550" indent="-457200" algn="r" defTabSz="858838" rtl="1">
              <a:spcBef>
                <a:spcPct val="50000"/>
              </a:spcBef>
              <a:defRPr/>
            </a:pPr>
            <a:r>
              <a:rPr lang="fa-IR" sz="2400" dirty="0" smtClean="0">
                <a:effectLst/>
                <a:latin typeface="Arial" pitchFamily="34" charset="0"/>
              </a:rPr>
              <a:t>مرور پیشینه تحقیق براي شناسايي شواهد در مورد شاخص هاي مرتبط، پايايي و روايي آنها و تكميل لیستی از شاخص ها </a:t>
            </a:r>
            <a:endParaRPr lang="es-ES_tradnl" sz="2400" dirty="0" smtClean="0">
              <a:effectLst/>
              <a:latin typeface="Arial" pitchFamily="34" charset="0"/>
            </a:endParaRPr>
          </a:p>
          <a:p>
            <a:pPr marL="844550" indent="-457200" defTabSz="858838">
              <a:defRPr/>
            </a:pPr>
            <a:endParaRPr lang="en-GB" dirty="0" smtClean="0">
              <a:latin typeface="Arial"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457200" y="274638"/>
            <a:ext cx="8229600" cy="1296987"/>
          </a:xfrm>
        </p:spPr>
        <p:txBody>
          <a:bodyPr/>
          <a:lstStyle/>
          <a:p>
            <a:pPr rtl="1">
              <a:defRPr/>
            </a:pPr>
            <a:r>
              <a:rPr lang="fa-IR" sz="2400" dirty="0" smtClean="0">
                <a:solidFill>
                  <a:srgbClr val="FFFF00"/>
                </a:solidFill>
                <a:cs typeface="Times New Roman" pitchFamily="18" charset="0"/>
              </a:rPr>
              <a:t>چگونه يك مدل براي ارزیابی عملكرد بيمارستان ايجاد كنيم؟</a:t>
            </a:r>
            <a:endParaRPr lang="en-GB" sz="2400" dirty="0" smtClean="0">
              <a:solidFill>
                <a:srgbClr val="FF0000"/>
              </a:solidFill>
            </a:endParaRPr>
          </a:p>
        </p:txBody>
      </p:sp>
      <p:sp>
        <p:nvSpPr>
          <p:cNvPr id="4" name="Content Placeholder 3"/>
          <p:cNvSpPr>
            <a:spLocks noGrp="1"/>
          </p:cNvSpPr>
          <p:nvPr>
            <p:ph idx="4294967295"/>
          </p:nvPr>
        </p:nvSpPr>
        <p:spPr>
          <a:xfrm>
            <a:off x="457200" y="1643063"/>
            <a:ext cx="8229600" cy="4929187"/>
          </a:xfrm>
        </p:spPr>
        <p:txBody>
          <a:bodyPr/>
          <a:lstStyle/>
          <a:p>
            <a:pPr marL="844550" indent="-457200" algn="r" defTabSz="858838" rtl="1">
              <a:spcBef>
                <a:spcPct val="50000"/>
              </a:spcBef>
              <a:defRPr/>
            </a:pPr>
            <a:r>
              <a:rPr lang="fa-IR" sz="2800" dirty="0" smtClean="0">
                <a:effectLst/>
                <a:latin typeface="Arial" pitchFamily="34" charset="0"/>
              </a:rPr>
              <a:t>انجام مطالعه پیمایشی </a:t>
            </a:r>
            <a:r>
              <a:rPr lang="en-US" sz="2800" dirty="0" smtClean="0">
                <a:effectLst/>
                <a:latin typeface="Arial" pitchFamily="34" charset="0"/>
              </a:rPr>
              <a:t>(survey)</a:t>
            </a:r>
            <a:r>
              <a:rPr lang="fa-IR" sz="2800" dirty="0" smtClean="0">
                <a:effectLst/>
                <a:latin typeface="Arial" pitchFamily="34" charset="0"/>
              </a:rPr>
              <a:t> براي ارزيابي دسترس داده ها، جمع آوري آن ها، تاثير بالقوه آنها بر كيفيت</a:t>
            </a:r>
            <a:endParaRPr lang="es-ES_tradnl" sz="2800" dirty="0" smtClean="0">
              <a:effectLst/>
              <a:latin typeface="Arial" pitchFamily="34" charset="0"/>
            </a:endParaRPr>
          </a:p>
          <a:p>
            <a:pPr marL="844550" indent="-457200" algn="r" defTabSz="858838" rtl="1">
              <a:spcBef>
                <a:spcPct val="50000"/>
              </a:spcBef>
              <a:defRPr/>
            </a:pPr>
            <a:endParaRPr lang="es-ES_tradnl" sz="2800" dirty="0" smtClean="0">
              <a:effectLst/>
              <a:latin typeface="Arial" pitchFamily="34" charset="0"/>
            </a:endParaRPr>
          </a:p>
          <a:p>
            <a:pPr marL="844550" indent="-457200" algn="r" defTabSz="858838" rtl="1">
              <a:spcBef>
                <a:spcPct val="50000"/>
              </a:spcBef>
              <a:defRPr/>
            </a:pPr>
            <a:r>
              <a:rPr lang="fa-IR" sz="2800" dirty="0" smtClean="0">
                <a:effectLst/>
                <a:latin typeface="Arial" pitchFamily="34" charset="0"/>
              </a:rPr>
              <a:t>انتخاب شاخص ها</a:t>
            </a:r>
            <a:r>
              <a:rPr lang="en-US" sz="2800" dirty="0" smtClean="0">
                <a:effectLst/>
                <a:latin typeface="Arial" pitchFamily="34" charset="0"/>
              </a:rPr>
              <a:t>nominal group technique)       </a:t>
            </a:r>
            <a:r>
              <a:rPr lang="fa-IR" sz="2800" dirty="0" smtClean="0">
                <a:effectLst/>
                <a:latin typeface="Arial" pitchFamily="34" charset="0"/>
              </a:rPr>
              <a:t>)</a:t>
            </a:r>
            <a:endParaRPr lang="en-GB" sz="2800" dirty="0" smtClean="0">
              <a:effectLst/>
              <a:latin typeface="Arial" pitchFamily="34" charset="0"/>
            </a:endParaRPr>
          </a:p>
          <a:p>
            <a:pPr marL="844550" indent="-457200" algn="r" defTabSz="858838" rtl="1">
              <a:spcBef>
                <a:spcPct val="50000"/>
              </a:spcBef>
              <a:defRPr/>
            </a:pPr>
            <a:endParaRPr lang="en-GB" sz="2800" dirty="0" smtClean="0">
              <a:effectLst/>
              <a:latin typeface="Arial" pitchFamily="34" charset="0"/>
            </a:endParaRPr>
          </a:p>
          <a:p>
            <a:pPr marL="844550" indent="-457200" algn="r" defTabSz="858838" rtl="1">
              <a:spcBef>
                <a:spcPct val="50000"/>
              </a:spcBef>
              <a:defRPr/>
            </a:pPr>
            <a:r>
              <a:rPr lang="fa-IR" sz="2800" dirty="0" smtClean="0">
                <a:effectLst/>
                <a:latin typeface="Arial" pitchFamily="34" charset="0"/>
              </a:rPr>
              <a:t>مرور مطالعات مربوط در مورد رابطه متقابل بين شاخص ها</a:t>
            </a:r>
            <a:endParaRPr lang="es-ES_tradnl" sz="2800" dirty="0" smtClean="0">
              <a:effectLst/>
              <a:latin typeface="Arial" pitchFamily="34" charset="0"/>
            </a:endParaRPr>
          </a:p>
          <a:p>
            <a:pPr marL="844550" indent="-457200" algn="r" defTabSz="858838" rtl="1">
              <a:spcBef>
                <a:spcPct val="50000"/>
              </a:spcBef>
              <a:defRPr/>
            </a:pPr>
            <a:endParaRPr lang="en-GB" sz="2800" dirty="0" smtClean="0">
              <a:effectLst/>
              <a:latin typeface="Arial" pitchFamily="34" charset="0"/>
            </a:endParaRPr>
          </a:p>
          <a:p>
            <a:pPr marL="844550" indent="-457200" algn="r" defTabSz="858838" rtl="1">
              <a:spcBef>
                <a:spcPct val="50000"/>
              </a:spcBef>
              <a:defRPr/>
            </a:pPr>
            <a:r>
              <a:rPr lang="fa-IR" sz="2800" dirty="0" smtClean="0">
                <a:effectLst/>
                <a:latin typeface="Arial" pitchFamily="34" charset="0"/>
              </a:rPr>
              <a:t>طراحي يك داشبورد براي گزارش اين نتايج</a:t>
            </a:r>
            <a:endParaRPr lang="en-GB" sz="2800" dirty="0" smtClean="0">
              <a:effectLst/>
              <a:latin typeface="Arial" pitchFamily="34" charset="0"/>
            </a:endParaRPr>
          </a:p>
          <a:p>
            <a:pPr marL="844550" indent="-457200" algn="r" defTabSz="858838" rtl="1">
              <a:defRPr/>
            </a:pPr>
            <a:endParaRPr lang="en-GB" dirty="0" smtClean="0">
              <a:latin typeface="Arial"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712787"/>
          </a:xfrm>
        </p:spPr>
        <p:txBody>
          <a:bodyPr/>
          <a:lstStyle/>
          <a:p>
            <a:pPr rtl="1">
              <a:defRPr/>
            </a:pPr>
            <a:r>
              <a:rPr lang="fa-IR" sz="3600" dirty="0" smtClean="0">
                <a:solidFill>
                  <a:srgbClr val="FF0000"/>
                </a:solidFill>
              </a:rPr>
              <a:t>10 معيار براي برنامه هاي ارزيابي عملكرد</a:t>
            </a:r>
            <a:endParaRPr lang="en-GB" sz="3600" dirty="0" smtClean="0">
              <a:solidFill>
                <a:srgbClr val="FF0000"/>
              </a:solidFill>
            </a:endParaRPr>
          </a:p>
        </p:txBody>
      </p:sp>
      <p:sp>
        <p:nvSpPr>
          <p:cNvPr id="5" name="Content Placeholder 2"/>
          <p:cNvSpPr>
            <a:spLocks noGrp="1"/>
          </p:cNvSpPr>
          <p:nvPr>
            <p:ph idx="1"/>
          </p:nvPr>
        </p:nvSpPr>
        <p:spPr>
          <a:xfrm>
            <a:off x="285720" y="1371600"/>
            <a:ext cx="8443913" cy="5410200"/>
          </a:xfrm>
        </p:spPr>
        <p:txBody>
          <a:bodyPr/>
          <a:lstStyle/>
          <a:p>
            <a:pPr algn="r" rtl="1">
              <a:defRPr/>
            </a:pPr>
            <a:r>
              <a:rPr lang="fa-IR" sz="2400" b="1" dirty="0" smtClean="0"/>
              <a:t>ابعاد</a:t>
            </a:r>
            <a:r>
              <a:rPr lang="en-GB" sz="2400" b="1" dirty="0" smtClean="0"/>
              <a:t> </a:t>
            </a:r>
            <a:r>
              <a:rPr lang="en-GB" sz="2400" b="1" dirty="0" smtClean="0">
                <a:solidFill>
                  <a:srgbClr val="FF0000"/>
                </a:solidFill>
              </a:rPr>
              <a:t>Dimensions                                                                   </a:t>
            </a:r>
          </a:p>
          <a:p>
            <a:pPr algn="r" rtl="1">
              <a:defRPr/>
            </a:pPr>
            <a:r>
              <a:rPr lang="en-GB" sz="2400" b="1" dirty="0" smtClean="0"/>
              <a:t> </a:t>
            </a:r>
            <a:r>
              <a:rPr lang="fa-IR" sz="2400" b="1" dirty="0" smtClean="0"/>
              <a:t>مشاركت (اجباری یا اختیاری)</a:t>
            </a:r>
            <a:r>
              <a:rPr lang="en-GB" sz="2400" b="1" dirty="0" smtClean="0"/>
              <a:t> </a:t>
            </a:r>
            <a:r>
              <a:rPr lang="en-GB" sz="2400" b="1" dirty="0" smtClean="0">
                <a:solidFill>
                  <a:srgbClr val="FF0000"/>
                </a:solidFill>
              </a:rPr>
              <a:t>Participation</a:t>
            </a:r>
            <a:r>
              <a:rPr lang="en-GB" sz="2400" b="1" dirty="0" smtClean="0"/>
              <a:t>                                   </a:t>
            </a:r>
          </a:p>
          <a:p>
            <a:pPr algn="r" rtl="1">
              <a:defRPr/>
            </a:pPr>
            <a:r>
              <a:rPr lang="en-GB" sz="2400" b="1" dirty="0" smtClean="0"/>
              <a:t> </a:t>
            </a:r>
            <a:r>
              <a:rPr lang="fa-IR" sz="2400" b="1" dirty="0" smtClean="0"/>
              <a:t>تعداد</a:t>
            </a:r>
            <a:r>
              <a:rPr lang="en-US" sz="2400" b="1" dirty="0" smtClean="0"/>
              <a:t> </a:t>
            </a:r>
            <a:r>
              <a:rPr lang="fa-IR" sz="2400" b="1" dirty="0" smtClean="0"/>
              <a:t> شاخص ها </a:t>
            </a:r>
            <a:r>
              <a:rPr lang="en-GB" sz="2400" b="1" dirty="0" smtClean="0">
                <a:solidFill>
                  <a:srgbClr val="FF0000"/>
                </a:solidFill>
              </a:rPr>
              <a:t>Numbers</a:t>
            </a:r>
            <a:r>
              <a:rPr lang="en-GB" sz="2400" b="1" dirty="0" smtClean="0"/>
              <a:t>                                                   </a:t>
            </a:r>
            <a:r>
              <a:rPr lang="fa-IR" sz="2400" b="1" dirty="0" smtClean="0"/>
              <a:t> </a:t>
            </a:r>
            <a:endParaRPr lang="en-GB" sz="2400" b="1" dirty="0" smtClean="0"/>
          </a:p>
          <a:p>
            <a:pPr algn="r" rtl="1">
              <a:defRPr/>
            </a:pPr>
            <a:r>
              <a:rPr lang="en-GB" sz="2400" b="1" dirty="0" smtClean="0"/>
              <a:t> </a:t>
            </a:r>
            <a:r>
              <a:rPr lang="fa-IR" sz="2400" b="1" dirty="0" smtClean="0"/>
              <a:t>ايجاد  شاخص ها</a:t>
            </a:r>
            <a:r>
              <a:rPr lang="en-GB" sz="2400" b="1" dirty="0" smtClean="0"/>
              <a:t> </a:t>
            </a:r>
            <a:r>
              <a:rPr lang="en-GB" sz="2400" b="1" dirty="0" smtClean="0">
                <a:solidFill>
                  <a:srgbClr val="FF0000"/>
                </a:solidFill>
              </a:rPr>
              <a:t>Development of indicators                       </a:t>
            </a:r>
          </a:p>
          <a:p>
            <a:pPr algn="r" rtl="1">
              <a:defRPr/>
            </a:pPr>
            <a:r>
              <a:rPr lang="en-GB" sz="2400" b="1" dirty="0" smtClean="0"/>
              <a:t> </a:t>
            </a:r>
            <a:r>
              <a:rPr lang="fa-IR" sz="2400" b="1" dirty="0" smtClean="0"/>
              <a:t>تعداد مراکز مشاركت كننده</a:t>
            </a:r>
            <a:r>
              <a:rPr lang="en-GB" sz="2400" b="1" dirty="0" smtClean="0"/>
              <a:t> </a:t>
            </a:r>
            <a:r>
              <a:rPr lang="en-GB" sz="2400" b="1" dirty="0" smtClean="0">
                <a:solidFill>
                  <a:srgbClr val="FF0000"/>
                </a:solidFill>
              </a:rPr>
              <a:t>Number of participants                </a:t>
            </a:r>
          </a:p>
          <a:p>
            <a:pPr algn="r" rtl="1">
              <a:defRPr/>
            </a:pPr>
            <a:r>
              <a:rPr lang="fa-IR" sz="2400" b="1" dirty="0" smtClean="0"/>
              <a:t>نحوه جمع آوري داده ها</a:t>
            </a:r>
            <a:r>
              <a:rPr lang="en-GB" sz="2400" b="1" dirty="0" smtClean="0">
                <a:solidFill>
                  <a:srgbClr val="FF0000"/>
                </a:solidFill>
              </a:rPr>
              <a:t>Data Collection                                 </a:t>
            </a:r>
          </a:p>
          <a:p>
            <a:pPr algn="r" rtl="1">
              <a:defRPr/>
            </a:pPr>
            <a:r>
              <a:rPr lang="fa-IR" sz="2400" b="1" dirty="0" smtClean="0"/>
              <a:t>اطلاع رساني به عموم</a:t>
            </a:r>
            <a:r>
              <a:rPr lang="en-GB" sz="2400" b="1" dirty="0" smtClean="0"/>
              <a:t> </a:t>
            </a:r>
            <a:r>
              <a:rPr lang="en-GB" sz="2400" b="1" dirty="0" smtClean="0">
                <a:solidFill>
                  <a:srgbClr val="FF0000"/>
                </a:solidFill>
              </a:rPr>
              <a:t>Public disclosure                                 </a:t>
            </a:r>
          </a:p>
          <a:p>
            <a:pPr algn="r" rtl="1">
              <a:defRPr/>
            </a:pPr>
            <a:r>
              <a:rPr lang="fa-IR" sz="2400" b="1" dirty="0" smtClean="0"/>
              <a:t>مكانيسم بازخورد</a:t>
            </a:r>
            <a:r>
              <a:rPr lang="en-GB" sz="2400" b="1" dirty="0" smtClean="0"/>
              <a:t> </a:t>
            </a:r>
            <a:r>
              <a:rPr lang="en-GB" sz="2400" b="1" dirty="0" smtClean="0">
                <a:solidFill>
                  <a:srgbClr val="FF0000"/>
                </a:solidFill>
              </a:rPr>
              <a:t>Feedback Mechanism                                </a:t>
            </a:r>
          </a:p>
          <a:p>
            <a:pPr algn="r" rtl="1">
              <a:defRPr/>
            </a:pPr>
            <a:r>
              <a:rPr lang="fa-IR" sz="2400" b="1" dirty="0" smtClean="0"/>
              <a:t>زمان بازخورد</a:t>
            </a:r>
            <a:r>
              <a:rPr lang="en-GB" sz="2400" b="1" dirty="0" smtClean="0"/>
              <a:t> </a:t>
            </a:r>
            <a:r>
              <a:rPr lang="en-GB" sz="2400" b="1" dirty="0" smtClean="0">
                <a:solidFill>
                  <a:srgbClr val="FF0000"/>
                </a:solidFill>
              </a:rPr>
              <a:t>Feedback Time                                              </a:t>
            </a:r>
          </a:p>
          <a:p>
            <a:pPr algn="r" rtl="1">
              <a:defRPr/>
            </a:pPr>
            <a:r>
              <a:rPr lang="en-GB" sz="2400" b="1" dirty="0" smtClean="0"/>
              <a:t> </a:t>
            </a:r>
            <a:r>
              <a:rPr lang="fa-IR" sz="2400" b="1" dirty="0" smtClean="0"/>
              <a:t>بودجه</a:t>
            </a:r>
            <a:r>
              <a:rPr lang="en-GB" sz="2400" b="1" dirty="0" smtClean="0"/>
              <a:t> </a:t>
            </a:r>
            <a:r>
              <a:rPr lang="en-GB" sz="2400" b="1" dirty="0" smtClean="0">
                <a:solidFill>
                  <a:srgbClr val="FF0000"/>
                </a:solidFill>
              </a:rPr>
              <a:t>Budget</a:t>
            </a:r>
            <a:r>
              <a:rPr lang="en-GB" sz="2400" b="1" dirty="0" smtClean="0"/>
              <a:t>                                                                      </a:t>
            </a:r>
          </a:p>
          <a:p>
            <a:pPr>
              <a:buFont typeface="Wingdings" pitchFamily="2" charset="2"/>
              <a:buNone/>
              <a:defRPr/>
            </a:pPr>
            <a:endParaRPr lang="en-GB" b="1" dirty="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eam">
  <a:themeElements>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Beam">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687</TotalTime>
  <Words>4417</Words>
  <Application>Microsoft Office PowerPoint</Application>
  <PresentationFormat>On-screen Show (4:3)</PresentationFormat>
  <Paragraphs>714</Paragraphs>
  <Slides>67</Slides>
  <Notes>44</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Beam</vt:lpstr>
      <vt:lpstr>شاخصهاي کليدي</vt:lpstr>
      <vt:lpstr>شاخصهاي کليدي</vt:lpstr>
      <vt:lpstr>اصولی در خصوص شاخص نویسی</vt:lpstr>
      <vt:lpstr>مشكلات اندازه گيري عملكرد</vt:lpstr>
      <vt:lpstr>انتخاب شاخص ها</vt:lpstr>
      <vt:lpstr>انتخاب شاخص ها</vt:lpstr>
      <vt:lpstr>چگونه يك مدل براي ارزیابی عملكرد بيمارستان ايجاد كنيم؟</vt:lpstr>
      <vt:lpstr>چگونه يك مدل براي ارزیابی عملكرد بيمارستان ايجاد كنيم؟</vt:lpstr>
      <vt:lpstr>10 معيار براي برنامه هاي ارزيابي عملكرد</vt:lpstr>
      <vt:lpstr>PowerPoint Presentation</vt:lpstr>
      <vt:lpstr>PowerPoint Presentation</vt:lpstr>
      <vt:lpstr>PowerPoint Presentation</vt:lpstr>
      <vt:lpstr>PowerPoint Presentation</vt:lpstr>
      <vt:lpstr>PowerPoint Presentation</vt:lpstr>
      <vt:lpstr>  وي‍ژگي شاخص ها   </vt:lpstr>
      <vt:lpstr>معيارهاي شاخصهاي عملکردي قوي </vt:lpstr>
      <vt:lpstr>معيار براي ايجاد شاخص هاي عملكردي قوي</vt:lpstr>
      <vt:lpstr>استفاده از مجموعه اي متعادل (منطقي) از شاخص ها</vt:lpstr>
      <vt:lpstr>شاخصهاي کليدي</vt:lpstr>
      <vt:lpstr>شاخصهاي کليدي</vt:lpstr>
      <vt:lpstr>شاخصهاي کليدي</vt:lpstr>
      <vt:lpstr>شاخصهاي کليدي</vt:lpstr>
      <vt:lpstr>شاخصهاي کليدي</vt:lpstr>
      <vt:lpstr>شاخصهاي کليدي</vt:lpstr>
      <vt:lpstr>شاخصهاي کليدي</vt:lpstr>
      <vt:lpstr>شاخصهاي کليدي</vt:lpstr>
      <vt:lpstr>شاخصهاي کليدي</vt:lpstr>
      <vt:lpstr>شاخصهاي کليدي</vt:lpstr>
      <vt:lpstr>شاخصهاي ارتقاي سلامت</vt:lpstr>
      <vt:lpstr>شاخصهاي کليدي</vt:lpstr>
      <vt:lpstr>شاخصهاي کليدي</vt:lpstr>
      <vt:lpstr>شاخصهاي کليدي</vt:lpstr>
      <vt:lpstr>PowerPoint Presentation</vt:lpstr>
      <vt:lpstr>PowerPoint Presentation</vt:lpstr>
      <vt:lpstr>PowerPoint Presentation</vt:lpstr>
      <vt:lpstr>PowerPoint Presentation</vt:lpstr>
      <vt:lpstr>PowerPoint Presentation</vt:lpstr>
      <vt:lpstr>PowerPoint Presentation</vt:lpstr>
      <vt:lpstr>شاخصهاي کليدي</vt:lpstr>
      <vt:lpstr>شاخصهاي کليدي</vt:lpstr>
      <vt:lpstr>شاخصهاي کليدي</vt:lpstr>
      <vt:lpstr>شاخصهاي کليدي</vt:lpstr>
      <vt:lpstr>شاخصهاي کليدي</vt:lpstr>
      <vt:lpstr>كارت امتیازی متوازن (Balanced Scorecard)</vt:lpstr>
      <vt:lpstr>محدوديتهاي شاخصهاي مالي :</vt:lpstr>
      <vt:lpstr>محدوديتهاي اندازه گيري  مالي :</vt:lpstr>
      <vt:lpstr>پیشینه موضوع</vt:lpstr>
      <vt:lpstr>نتایج بررسی تحقق استراتژی در سازمانها</vt:lpstr>
      <vt:lpstr>كارت امتياز متوازن چيست؟</vt:lpstr>
      <vt:lpstr>به عنوان يك سيستم اندازه گيري BSC</vt:lpstr>
      <vt:lpstr>PowerPoint Presentation</vt:lpstr>
      <vt:lpstr>پنج گام فرايند مديريت استراتژيك :</vt:lpstr>
      <vt:lpstr>ارتباط علت ومعلولي واهميت آن :</vt:lpstr>
      <vt:lpstr>نمونه اي از نقشه استراتژي</vt:lpstr>
      <vt:lpstr>انواع متفاوت اهداف</vt:lpstr>
      <vt:lpstr>يك سيستم مديريت استراتژيك BSC </vt:lpstr>
      <vt:lpstr>شاخصهاي کليدي</vt:lpstr>
      <vt:lpstr>شاخصهاي کليدي</vt:lpstr>
      <vt:lpstr>تعداد شاخصها در كارت امتياز متوازن</vt:lpstr>
      <vt:lpstr>معيارهاي انتخاب شاخصها در كارت امتياز متوازن</vt:lpstr>
      <vt:lpstr>مراحل تكوين وپياده سازي استراتژي ها به كمك BSC</vt:lpstr>
      <vt:lpstr>ادامه مراحل تكوين وپياده سازي استراتژي ها به كمك BSC</vt:lpstr>
      <vt:lpstr>شاخصهاي کليدي</vt:lpstr>
      <vt:lpstr>شاخصهاي کليدي</vt:lpstr>
      <vt:lpstr>شناسائي شاخصهاي کليدي عملکرد از طريق الگوسازي به وسيله پويايي هاي سيستم</vt:lpstr>
      <vt:lpstr>شناسائي شاخصهاي کليدي عملکرد از طريق الگوسازي به وسيله پويايي هاي سيستم</vt:lpstr>
      <vt:lpstr>شناسائي شاخصهاي کليدي عملکرد از طريق الگوسازي به وسيله پويايي هاي سيستم</vt:lpstr>
    </vt:vector>
  </TitlesOfParts>
  <Company>hlth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yasamin</dc:creator>
  <cp:lastModifiedBy>hall1</cp:lastModifiedBy>
  <cp:revision>73</cp:revision>
  <dcterms:created xsi:type="dcterms:W3CDTF">2002-05-07T17:45:36Z</dcterms:created>
  <dcterms:modified xsi:type="dcterms:W3CDTF">2015-08-09T04:20:42Z</dcterms:modified>
</cp:coreProperties>
</file>